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55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8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51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3F5B-4CFD-43A8-9664-3061BFECAE9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08E4-83AB-4F2B-A125-F24A3F78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4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C165-ED22-4DF0-BF99-800652497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Remote Control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45A12-33B0-4832-93F2-490236174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</p:txBody>
      </p:sp>
    </p:spTree>
    <p:extLst>
      <p:ext uri="{BB962C8B-B14F-4D97-AF65-F5344CB8AC3E}">
        <p14:creationId xmlns:p14="http://schemas.microsoft.com/office/powerpoint/2010/main" val="15891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D7B1-6B79-4D7B-8AEF-33AB52BD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923F-974E-431E-9BBD-F7204D01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Support customer of any technical skill</a:t>
            </a:r>
          </a:p>
          <a:p>
            <a:pPr lvl="0"/>
            <a:r>
              <a:rPr lang="en-US" dirty="0"/>
              <a:t>Fix the customer’s system remotely </a:t>
            </a:r>
          </a:p>
          <a:p>
            <a:pPr lvl="0"/>
            <a:r>
              <a:rPr lang="en-US" dirty="0"/>
              <a:t>Easy and quick to deploy </a:t>
            </a:r>
          </a:p>
          <a:p>
            <a:pPr lvl="0"/>
            <a:r>
              <a:rPr lang="en-US" dirty="0"/>
              <a:t>Control of the machine. Do not want to have to give too much instruction to limited customers (for repair)</a:t>
            </a:r>
          </a:p>
          <a:p>
            <a:pPr lvl="0"/>
            <a:r>
              <a:rPr lang="en-US" dirty="0"/>
              <a:t>Low required technical skills for the customer (for installation)</a:t>
            </a:r>
          </a:p>
        </p:txBody>
      </p:sp>
    </p:spTree>
    <p:extLst>
      <p:ext uri="{BB962C8B-B14F-4D97-AF65-F5344CB8AC3E}">
        <p14:creationId xmlns:p14="http://schemas.microsoft.com/office/powerpoint/2010/main" val="206346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AAB8-E4AD-470B-9DFD-9949B132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3664-6948-4CB3-AB13-89A8302E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Cross platform</a:t>
            </a:r>
          </a:p>
          <a:p>
            <a:pPr lvl="0"/>
            <a:r>
              <a:rPr lang="en-US" dirty="0"/>
              <a:t>Control bandwidth(performance)</a:t>
            </a:r>
          </a:p>
          <a:p>
            <a:pPr lvl="0"/>
            <a:r>
              <a:rPr lang="en-US" dirty="0"/>
              <a:t>Free </a:t>
            </a:r>
          </a:p>
          <a:p>
            <a:pPr lvl="0"/>
            <a:r>
              <a:rPr lang="en-US" dirty="0"/>
              <a:t>Privacy </a:t>
            </a:r>
          </a:p>
          <a:p>
            <a:pPr lvl="0"/>
            <a:r>
              <a:rPr lang="en-US" dirty="0"/>
              <a:t>Security </a:t>
            </a:r>
          </a:p>
          <a:p>
            <a:pPr lvl="0"/>
            <a:r>
              <a:rPr lang="en-US" dirty="0"/>
              <a:t>Functionality (we need to access the remote system) </a:t>
            </a:r>
          </a:p>
          <a:p>
            <a:pPr lvl="0"/>
            <a:r>
              <a:rPr lang="en-US" dirty="0"/>
              <a:t>Easy to deploy</a:t>
            </a:r>
          </a:p>
          <a:p>
            <a:pPr lvl="0"/>
            <a:r>
              <a:rPr lang="en-US" dirty="0"/>
              <a:t>No account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348C-DFAD-4E55-8DB7-C254F25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1D2D-819F-470E-9B04-08F3042E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Google </a:t>
            </a:r>
          </a:p>
          <a:p>
            <a:pPr lvl="0"/>
            <a:r>
              <a:rPr lang="en-US" dirty="0" err="1"/>
              <a:t>TightVNC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Team Viewer </a:t>
            </a:r>
          </a:p>
          <a:p>
            <a:pPr lvl="0"/>
            <a:r>
              <a:rPr lang="en-US" dirty="0"/>
              <a:t>Microsoft</a:t>
            </a:r>
          </a:p>
          <a:p>
            <a:pPr lvl="0"/>
            <a:r>
              <a:rPr lang="en-US" dirty="0"/>
              <a:t>Discord </a:t>
            </a:r>
          </a:p>
          <a:p>
            <a:pPr lvl="0"/>
            <a:r>
              <a:rPr lang="en-US" dirty="0"/>
              <a:t>Adobe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1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CDFB-FD0B-44E7-BE4A-43D5B76B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A73DF1-6804-471C-85A3-8EA2D772F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9172"/>
              </p:ext>
            </p:extLst>
          </p:nvPr>
        </p:nvGraphicFramePr>
        <p:xfrm>
          <a:off x="680321" y="122108"/>
          <a:ext cx="9758048" cy="661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349">
                  <a:extLst>
                    <a:ext uri="{9D8B030D-6E8A-4147-A177-3AD203B41FA5}">
                      <a16:colId xmlns:a16="http://schemas.microsoft.com/office/drawing/2014/main" val="748070964"/>
                    </a:ext>
                  </a:extLst>
                </a:gridCol>
                <a:gridCol w="1181163">
                  <a:extLst>
                    <a:ext uri="{9D8B030D-6E8A-4147-A177-3AD203B41FA5}">
                      <a16:colId xmlns:a16="http://schemas.microsoft.com/office/drawing/2014/main" val="543588501"/>
                    </a:ext>
                  </a:extLst>
                </a:gridCol>
                <a:gridCol w="1219756">
                  <a:extLst>
                    <a:ext uri="{9D8B030D-6E8A-4147-A177-3AD203B41FA5}">
                      <a16:colId xmlns:a16="http://schemas.microsoft.com/office/drawing/2014/main" val="80273820"/>
                    </a:ext>
                  </a:extLst>
                </a:gridCol>
                <a:gridCol w="1219756">
                  <a:extLst>
                    <a:ext uri="{9D8B030D-6E8A-4147-A177-3AD203B41FA5}">
                      <a16:colId xmlns:a16="http://schemas.microsoft.com/office/drawing/2014/main" val="618159106"/>
                    </a:ext>
                  </a:extLst>
                </a:gridCol>
                <a:gridCol w="1219756">
                  <a:extLst>
                    <a:ext uri="{9D8B030D-6E8A-4147-A177-3AD203B41FA5}">
                      <a16:colId xmlns:a16="http://schemas.microsoft.com/office/drawing/2014/main" val="2468133817"/>
                    </a:ext>
                  </a:extLst>
                </a:gridCol>
                <a:gridCol w="1219756">
                  <a:extLst>
                    <a:ext uri="{9D8B030D-6E8A-4147-A177-3AD203B41FA5}">
                      <a16:colId xmlns:a16="http://schemas.microsoft.com/office/drawing/2014/main" val="235553667"/>
                    </a:ext>
                  </a:extLst>
                </a:gridCol>
                <a:gridCol w="1219756">
                  <a:extLst>
                    <a:ext uri="{9D8B030D-6E8A-4147-A177-3AD203B41FA5}">
                      <a16:colId xmlns:a16="http://schemas.microsoft.com/office/drawing/2014/main" val="3388104544"/>
                    </a:ext>
                  </a:extLst>
                </a:gridCol>
                <a:gridCol w="1219756">
                  <a:extLst>
                    <a:ext uri="{9D8B030D-6E8A-4147-A177-3AD203B41FA5}">
                      <a16:colId xmlns:a16="http://schemas.microsoft.com/office/drawing/2014/main" val="2232916530"/>
                    </a:ext>
                  </a:extLst>
                </a:gridCol>
              </a:tblGrid>
              <a:tr h="53192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Google Hangouts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TightVNC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Team 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Skype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Chrome RDP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Adobe 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73483"/>
                  </a:ext>
                </a:extLst>
              </a:tr>
              <a:tr h="379946">
                <a:tc>
                  <a:txBody>
                    <a:bodyPr/>
                    <a:lstStyle/>
                    <a:p>
                      <a:r>
                        <a:rPr lang="en-US" sz="1200" dirty="0"/>
                        <a:t>Screen-sharing  v Actual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arenBoth"/>
                      </a:pPr>
                      <a:r>
                        <a:rPr lang="en-US" sz="1050" dirty="0"/>
                        <a:t>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(5)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Access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(1)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(1) Sharing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Access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(1) Sharing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68690"/>
                  </a:ext>
                </a:extLst>
              </a:tr>
              <a:tr h="379946">
                <a:tc>
                  <a:txBody>
                    <a:bodyPr/>
                    <a:lstStyle/>
                    <a:p>
                      <a:r>
                        <a:rPr lang="en-US" sz="1200" dirty="0"/>
                        <a:t>*Cost/Free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(5)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Free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Free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Free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Free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Free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Free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46248"/>
                  </a:ext>
                </a:extLst>
              </a:tr>
              <a:tr h="1032925">
                <a:tc>
                  <a:txBody>
                    <a:bodyPr/>
                    <a:lstStyle/>
                    <a:p>
                      <a:r>
                        <a:rPr lang="en-US" sz="12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(3) Browser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Install requires opening ports 5800 and 5900 or preferably tunneling over SSH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(5)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Application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(5) Browser/Client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(3) Browser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(3) Browser 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19801"/>
                  </a:ext>
                </a:extLst>
              </a:tr>
              <a:tr h="911870">
                <a:tc>
                  <a:txBody>
                    <a:bodyPr/>
                    <a:lstStyle/>
                    <a:p>
                      <a:r>
                        <a:rPr lang="en-US" sz="1200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 Easy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(1) Could be too difficult for non-technical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(1) Microsoft account login/lots of useless installation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(0) Too many features, based on meetings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60870"/>
                  </a:ext>
                </a:extLst>
              </a:tr>
              <a:tr h="277283">
                <a:tc>
                  <a:txBody>
                    <a:bodyPr/>
                    <a:lstStyle/>
                    <a:p>
                      <a:r>
                        <a:rPr lang="en-US" sz="1200" dirty="0"/>
                        <a:t>*Cross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89863"/>
                  </a:ext>
                </a:extLst>
              </a:tr>
              <a:tr h="493930">
                <a:tc>
                  <a:txBody>
                    <a:bodyPr/>
                    <a:lstStyle/>
                    <a:p>
                      <a:r>
                        <a:rPr lang="en-US" sz="1200" dirty="0"/>
                        <a:t>*Security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(5) Over SSH, maximum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One-time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(5) One-time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(5)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67663"/>
                  </a:ext>
                </a:extLst>
              </a:tr>
              <a:tr h="734773">
                <a:tc>
                  <a:txBody>
                    <a:bodyPr/>
                    <a:lstStyle/>
                    <a:p>
                      <a:r>
                        <a:rPr lang="en-US" sz="1200" dirty="0"/>
                        <a:t>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 Yes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Yes, with SSH and client to server direct connection.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Client to client connection.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Questionable, likely being watched by software. 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Secure connection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Client to client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Hosted on server.</a:t>
                      </a:r>
                    </a:p>
                  </a:txBody>
                  <a:tcPr marL="65405" marR="68580" marT="0" marB="0"/>
                </a:tc>
                <a:extLst>
                  <a:ext uri="{0D108BD9-81ED-4DB2-BD59-A6C34878D82A}">
                    <a16:rowId xmlns:a16="http://schemas.microsoft.com/office/drawing/2014/main" val="2508245472"/>
                  </a:ext>
                </a:extLst>
              </a:tr>
              <a:tr h="585698">
                <a:tc>
                  <a:txBody>
                    <a:bodyPr/>
                    <a:lstStyle/>
                    <a:p>
                      <a:r>
                        <a:rPr lang="en-US" sz="1200" dirty="0"/>
                        <a:t>Account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(4)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Local login on the remote machine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One Time login required.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scale deployment available.</a:t>
                      </a:r>
                    </a:p>
                  </a:txBody>
                  <a:tcPr marL="65405" marR="68580" marT="0" marB="0"/>
                </a:tc>
                <a:extLst>
                  <a:ext uri="{0D108BD9-81ED-4DB2-BD59-A6C34878D82A}">
                    <a16:rowId xmlns:a16="http://schemas.microsoft.com/office/drawing/2014/main" val="3905225142"/>
                  </a:ext>
                </a:extLst>
              </a:tr>
              <a:tr h="379946">
                <a:tc>
                  <a:txBody>
                    <a:bodyPr/>
                    <a:lstStyle/>
                    <a:p>
                      <a:r>
                        <a:rPr lang="en-US" sz="1200" b="1" dirty="0"/>
                        <a:t>Contested Row Scores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u="sng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u="sng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u="sng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u="sng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u="sng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u="sng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u="sng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5405" marR="68580" marT="0" marB="0"/>
                </a:tc>
                <a:extLst>
                  <a:ext uri="{0D108BD9-81ED-4DB2-BD59-A6C34878D82A}">
                    <a16:rowId xmlns:a16="http://schemas.microsoft.com/office/drawing/2014/main" val="75375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5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6E19-270C-449D-8C5E-8033D4CC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DA73-11D2-4C32-A693-BDB8C766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top 4 candidates, </a:t>
            </a:r>
            <a:r>
              <a:rPr lang="en-US" dirty="0" err="1"/>
              <a:t>TightVNC</a:t>
            </a:r>
            <a:r>
              <a:rPr lang="en-US" dirty="0"/>
              <a:t> can be omitted due to likely being too difficult to configure, And Team Viewer is browser agnostic. This along with ease of use makes Team Viewer a clear winner.  Support staff may run virtualization software to bridge the gap between platforms.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306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</TotalTime>
  <Words>484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Remote Control Software</vt:lpstr>
      <vt:lpstr>Goals</vt:lpstr>
      <vt:lpstr>Requirements</vt:lpstr>
      <vt:lpstr>Vendors</vt:lpstr>
      <vt:lpstr>PowerPoint Presentation</vt:lpstr>
      <vt:lpstr>Winner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Doinky Twenty-Three</dc:creator>
  <cp:lastModifiedBy>Doinky Twenty-Three</cp:lastModifiedBy>
  <cp:revision>5</cp:revision>
  <dcterms:created xsi:type="dcterms:W3CDTF">2017-11-01T19:17:01Z</dcterms:created>
  <dcterms:modified xsi:type="dcterms:W3CDTF">2017-11-01T19:51:48Z</dcterms:modified>
</cp:coreProperties>
</file>