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56" r:id="rId3"/>
    <p:sldId id="299" r:id="rId4"/>
    <p:sldId id="308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15" r:id="rId17"/>
    <p:sldId id="314" r:id="rId18"/>
    <p:sldId id="313" r:id="rId19"/>
    <p:sldId id="312" r:id="rId20"/>
    <p:sldId id="311" r:id="rId21"/>
    <p:sldId id="310" r:id="rId22"/>
    <p:sldId id="309" r:id="rId23"/>
    <p:sldId id="327" r:id="rId24"/>
    <p:sldId id="330" r:id="rId25"/>
    <p:sldId id="329" r:id="rId26"/>
    <p:sldId id="328" r:id="rId27"/>
    <p:sldId id="288" r:id="rId28"/>
  </p:sldIdLst>
  <p:sldSz cx="12192000" cy="6858000"/>
  <p:notesSz cx="6858000" cy="14954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842D9CF5-1DC7-4FF9-9233-F35A5B328334}">
          <p14:sldIdLst>
            <p14:sldId id="256"/>
            <p14:sldId id="299"/>
          </p14:sldIdLst>
        </p14:section>
        <p14:section name="Untitled Section" id="{77AAD2A4-3A79-40AA-A00B-F1F381A18B0A}">
          <p14:sldIdLst>
            <p14:sldId id="308"/>
          </p14:sldIdLst>
        </p14:section>
        <p14:section name="Untitled Section" id="{A1193AAF-83CA-4364-82C6-BC780FE18237}">
          <p14:sldIdLst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Untitled Section" id="{344FFFEE-507C-40EF-BEF4-B21AB57F8AF2}">
          <p14:sldIdLst>
            <p14:sldId id="322"/>
            <p14:sldId id="323"/>
            <p14:sldId id="324"/>
            <p14:sldId id="325"/>
            <p14:sldId id="326"/>
            <p14:sldId id="315"/>
            <p14:sldId id="314"/>
            <p14:sldId id="313"/>
            <p14:sldId id="312"/>
            <p14:sldId id="311"/>
            <p14:sldId id="310"/>
            <p14:sldId id="309"/>
            <p14:sldId id="327"/>
            <p14:sldId id="330"/>
            <p14:sldId id="329"/>
            <p14:sldId id="328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07" autoAdjust="0"/>
    <p:restoredTop sz="82990"/>
  </p:normalViewPr>
  <p:slideViewPr>
    <p:cSldViewPr snapToGrid="0">
      <p:cViewPr varScale="1">
        <p:scale>
          <a:sx n="86" d="100"/>
          <a:sy n="86" d="100"/>
        </p:scale>
        <p:origin x="37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BC7BA9-945E-4540-85BA-C5F468042D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9549C-2709-0545-BDD0-73BBC71BC6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795EC9D-1ABE-4362-AF3E-FFE856D34AA7}" type="datetimeFigureOut">
              <a:rPr lang="en-US" altLang="en-US"/>
              <a:pPr>
                <a:defRPr/>
              </a:pPr>
              <a:t>11/25/2021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27070-434C-B240-9334-DF70EC694D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BC5E0-70BA-6840-A6D8-479A6756D6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6DD9B99-A7C6-4E1A-91F2-A03DABB6E3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38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E20398-A105-3D41-97E9-E112C9FAB4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8919A-F15D-D541-80E8-B72EFE1E56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B205B88-B908-4BA1-83D4-255E05827B14}" type="datetimeFigureOut">
              <a:rPr lang="en-AU" altLang="en-US"/>
              <a:pPr>
                <a:defRPr/>
              </a:pPr>
              <a:t>25/11/2021</a:t>
            </a:fld>
            <a:endParaRPr lang="en-AU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6511EC2-6FF2-3446-895D-5207B257D3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9E02ED7-8FD4-C545-AB4B-6E44A798B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1CA69-B6A3-C94C-8E30-48F2CDDA9B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F204B-F587-674D-AD88-66F08480D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4E3F170-0E06-40CA-BCE9-560F34B252C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65744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>
            <a:extLst>
              <a:ext uri="{FF2B5EF4-FFF2-40B4-BE49-F238E27FC236}">
                <a16:creationId xmlns:a16="http://schemas.microsoft.com/office/drawing/2014/main" id="{907FC986-907F-417E-8A28-4510DF3099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5251450"/>
            <a:ext cx="468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FD309-FC68-4726-8308-5A7F1C5D46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3088" y="6356350"/>
            <a:ext cx="9934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17E1-1E48-4757-AF2C-88AAE37F7B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6C306-B5D9-4A1D-AFCD-85932D1DB57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1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>
            <a:extLst>
              <a:ext uri="{FF2B5EF4-FFF2-40B4-BE49-F238E27FC236}">
                <a16:creationId xmlns:a16="http://schemas.microsoft.com/office/drawing/2014/main" id="{7E03F1CE-2235-4709-A7AF-9FEAEE1929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81"/>
          <a:stretch>
            <a:fillRect/>
          </a:stretch>
        </p:blipFill>
        <p:spPr bwMode="auto">
          <a:xfrm>
            <a:off x="11125200" y="0"/>
            <a:ext cx="1066800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9DCD-3585-4ACF-9BD9-52BF0D8BD3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C20B-4397-40D8-8307-7C2103995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F94B9-AF36-4658-8636-FAC6AF02953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6819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>
            <a:extLst>
              <a:ext uri="{FF2B5EF4-FFF2-40B4-BE49-F238E27FC236}">
                <a16:creationId xmlns:a16="http://schemas.microsoft.com/office/drawing/2014/main" id="{A159469B-7224-466F-B07F-839BD97039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81"/>
          <a:stretch>
            <a:fillRect/>
          </a:stretch>
        </p:blipFill>
        <p:spPr bwMode="auto">
          <a:xfrm>
            <a:off x="11125200" y="-58738"/>
            <a:ext cx="1066800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E407-68D5-4F5E-B487-2E40202EE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B2FF6-0621-4395-AFD1-53EE47BB0A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1F8D4-3E25-4782-968B-2E06464096D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9855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>
            <a:extLst>
              <a:ext uri="{FF2B5EF4-FFF2-40B4-BE49-F238E27FC236}">
                <a16:creationId xmlns:a16="http://schemas.microsoft.com/office/drawing/2014/main" id="{35579335-4DB8-475F-8042-9B0413D82C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>
            <a:fillRect/>
          </a:stretch>
        </p:blipFill>
        <p:spPr bwMode="auto">
          <a:xfrm>
            <a:off x="11126788" y="-1588"/>
            <a:ext cx="1065212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5901D0B-A1FA-436A-8AC5-376996C621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93EC04A-EA4D-4337-BC20-09D266952D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22E1D-2EF0-49C7-95AF-95E2666EAD4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519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>
            <a:extLst>
              <a:ext uri="{FF2B5EF4-FFF2-40B4-BE49-F238E27FC236}">
                <a16:creationId xmlns:a16="http://schemas.microsoft.com/office/drawing/2014/main" id="{4F2AD17A-DBE1-4886-A44F-AD7B07414F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54"/>
          <a:stretch>
            <a:fillRect/>
          </a:stretch>
        </p:blipFill>
        <p:spPr bwMode="auto">
          <a:xfrm>
            <a:off x="11139488" y="-15875"/>
            <a:ext cx="10525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0223-335C-4574-AF0C-106C5D5973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9669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5D5CF-E481-4BEB-B0A4-7A138F0694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1DEE3-FBF7-4C03-8A73-9221AFC6FD8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9793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>
            <a:extLst>
              <a:ext uri="{FF2B5EF4-FFF2-40B4-BE49-F238E27FC236}">
                <a16:creationId xmlns:a16="http://schemas.microsoft.com/office/drawing/2014/main" id="{21323E69-C34C-4100-9A48-FB8B19C531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07963"/>
            <a:ext cx="468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C314-606B-4B53-883E-EF005F512E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1850" y="6356350"/>
            <a:ext cx="91598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016F-D72A-4E45-9E5C-7DFC71A677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3CCD-FC7F-4EBC-B586-4F5AF7FD2D7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1695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>
            <a:extLst>
              <a:ext uri="{FF2B5EF4-FFF2-40B4-BE49-F238E27FC236}">
                <a16:creationId xmlns:a16="http://schemas.microsoft.com/office/drawing/2014/main" id="{1C4EF953-3770-4CD1-80DB-A0C349C601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76"/>
          <a:stretch>
            <a:fillRect/>
          </a:stretch>
        </p:blipFill>
        <p:spPr bwMode="auto">
          <a:xfrm>
            <a:off x="11131550" y="0"/>
            <a:ext cx="10604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3675501-BEC7-46B6-83F6-B2BBD99F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39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BF3734E-417C-4A68-95B8-89F8E167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16D9756-2BF6-405F-92C1-A0626E1C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B3CFC-0A91-4697-8C09-C49A30AB57B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5481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K L University Logo">
            <a:extLst>
              <a:ext uri="{FF2B5EF4-FFF2-40B4-BE49-F238E27FC236}">
                <a16:creationId xmlns:a16="http://schemas.microsoft.com/office/drawing/2014/main" id="{300B1AF4-A775-41E8-A552-E9DF2EB332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>
            <a:fillRect/>
          </a:stretch>
        </p:blipFill>
        <p:spPr bwMode="auto">
          <a:xfrm>
            <a:off x="11126788" y="-1588"/>
            <a:ext cx="1065212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BE578-6B6B-4CA8-B3EC-51674C2110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9788" y="6356350"/>
            <a:ext cx="9151937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EDEDB-11BB-4997-867E-29D2BEB69E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42FE5-16F6-4C7C-A5A0-C1583C26731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914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 L University Logo">
            <a:extLst>
              <a:ext uri="{FF2B5EF4-FFF2-40B4-BE49-F238E27FC236}">
                <a16:creationId xmlns:a16="http://schemas.microsoft.com/office/drawing/2014/main" id="{A269BE65-AB46-4DD1-926C-FDF959AA84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>
            <a:fillRect/>
          </a:stretch>
        </p:blipFill>
        <p:spPr bwMode="auto">
          <a:xfrm>
            <a:off x="11126788" y="-1588"/>
            <a:ext cx="1065212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97256-655A-4C42-9B0B-ABEBA550A5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C8C29-80C9-44F4-B157-455780118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AE7F4-1474-49A8-B4B9-3B45FB0591A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1203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 L University Logo">
            <a:extLst>
              <a:ext uri="{FF2B5EF4-FFF2-40B4-BE49-F238E27FC236}">
                <a16:creationId xmlns:a16="http://schemas.microsoft.com/office/drawing/2014/main" id="{E1EEA874-0970-4D21-A5D0-731AB0D847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>
            <a:fillRect/>
          </a:stretch>
        </p:blipFill>
        <p:spPr bwMode="auto">
          <a:xfrm>
            <a:off x="11126788" y="-1588"/>
            <a:ext cx="1065212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C0A2A-1052-47E9-9738-90D1B10F40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47725" y="6356350"/>
            <a:ext cx="9144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042E6-6C85-40EA-BDF1-B8067FEA2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5BFEE-A879-4320-A4B9-16FBF0B0E3C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2108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>
            <a:extLst>
              <a:ext uri="{FF2B5EF4-FFF2-40B4-BE49-F238E27FC236}">
                <a16:creationId xmlns:a16="http://schemas.microsoft.com/office/drawing/2014/main" id="{3C6A4EE5-8228-44FE-B5D0-1673E5E98D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>
            <a:fillRect/>
          </a:stretch>
        </p:blipFill>
        <p:spPr bwMode="auto">
          <a:xfrm>
            <a:off x="11126788" y="-1588"/>
            <a:ext cx="1065212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72203-6548-4FE8-B1E7-33422D8382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9788" y="6356350"/>
            <a:ext cx="9151937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F517E-6C69-487D-AAB8-21F70B541F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FC280-E5D0-47B7-8B4E-D1DF515FD8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1309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>
            <a:extLst>
              <a:ext uri="{FF2B5EF4-FFF2-40B4-BE49-F238E27FC236}">
                <a16:creationId xmlns:a16="http://schemas.microsoft.com/office/drawing/2014/main" id="{52E91F89-B4D1-49A4-8DC0-9B785F30E6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>
            <a:fillRect/>
          </a:stretch>
        </p:blipFill>
        <p:spPr bwMode="auto">
          <a:xfrm>
            <a:off x="11126788" y="-1588"/>
            <a:ext cx="1065212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E18C-E1A5-4B96-B50B-39E9DCBED5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9788" y="6356350"/>
            <a:ext cx="9151937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6643E-A1D8-418B-BD04-8AC5BF647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D71CE-67F5-47F6-8FD0-053DB2B2CE3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8977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1E0586E-53BB-41F1-B848-67971D835FF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CDDB701-91EC-494A-B13F-98F6B1ED3B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155700"/>
            <a:ext cx="105156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9170A-E7A6-8941-82F0-7C13CDA47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153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BF48-3597-9847-A4FC-79F603E33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A2BBF1-9633-414E-90CF-3E4E7ACB1C0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0AA2F663-BA61-4BC6-828A-CF081AA3F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6975"/>
          </a:xfrm>
        </p:spPr>
        <p:txBody>
          <a:bodyPr/>
          <a:lstStyle/>
          <a:p>
            <a:r>
              <a:rPr lang="en-US" dirty="0"/>
              <a:t>20TS2201S</a:t>
            </a:r>
            <a:r>
              <a:rPr lang="en-IN" dirty="0"/>
              <a:t> </a:t>
            </a:r>
            <a:endParaRPr lang="en-IN" altLang="en-US" dirty="0"/>
          </a:p>
        </p:txBody>
      </p:sp>
      <p:sp>
        <p:nvSpPr>
          <p:cNvPr id="16386" name="Subtitle 2">
            <a:extLst>
              <a:ext uri="{FF2B5EF4-FFF2-40B4-BE49-F238E27FC236}">
                <a16:creationId xmlns:a16="http://schemas.microsoft.com/office/drawing/2014/main" id="{7A629FF9-69A2-4EB0-AF92-B10343D81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663" y="2902227"/>
            <a:ext cx="9144000" cy="1804712"/>
          </a:xfrm>
        </p:spPr>
        <p:txBody>
          <a:bodyPr/>
          <a:lstStyle/>
          <a:p>
            <a:r>
              <a:rPr lang="en-US" sz="4000" dirty="0"/>
              <a:t>Technical Skilling (PFSD + Comp. Coding)</a:t>
            </a:r>
            <a:r>
              <a:rPr lang="en-IN" sz="4000" dirty="0"/>
              <a:t> </a:t>
            </a:r>
            <a:endParaRPr lang="en-IN" alt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8E1BE-52BA-994B-88FF-922EA86E2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© 2020 KL University – The contents of this presentation are an intellectual and copyrighted property of KL University. ALL RIGHTS RESERVED</a:t>
            </a: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04C65435-6B8B-4EFB-8362-A6494FE346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480B138-C1C0-49B1-8765-8D39304EAE0E}" type="slidenum">
              <a:rPr lang="en-AU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AU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C297-1D71-4FE6-880D-78EFD245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DATABASE CONECTIVITY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BD39-47A9-4C26-A884-5FB32CD5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insert multiple documents into MongoDB using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pymongo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pymongo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MongoClient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client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MongoClient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'localhost'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27017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client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mydb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'example’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#Inserting document into a 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"101"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"Ram"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"26"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"Hyderabad"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"102"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"Rahim"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"27"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"Bangalore"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"103"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"Robert"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"28"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"Mumbai"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insert_many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"Data inserted ......"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inserted_ids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FCC5A-B6B1-459C-9E9C-5B223FCE2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D95D4-34F0-4CB5-9B71-A6119F4A6E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10</a:t>
            </a:fld>
            <a:endParaRPr lang="en-AU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C5C156C-43E0-4F5C-815D-D9D635B7F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9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C297-1D71-4FE6-880D-78EFD245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DATABASE CONECTIVITY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BD39-47A9-4C26-A884-5FB32CD53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699"/>
            <a:ext cx="10515600" cy="5337175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can read/retrieve stored documents from MongoDB using the 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method.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method retrieves and displays all the documents in MongoDB in a non-structured way.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Syntax: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db.CollectionName.find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&gt; use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testDB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db.createCollection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("sample")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&gt;data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{"_id": "1001", "name" : "Ram", "age": "26", "city": "Hyderabad"}, {"_id": "1002", "name" : "Rahim", "age" : 27, "city" : "Bangalore" }, {"_id": "1003", "name" : "Robert", "age" : 28, "city" : "Mumbai" }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db.sample.insert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(data)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db.sample.find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db.sample.findOne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100" dirty="0"/>
              <a:t>                             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FCC5A-B6B1-459C-9E9C-5B223FCE2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D95D4-34F0-4CB5-9B71-A6119F4A6E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11</a:t>
            </a:fld>
            <a:endParaRPr lang="en-AU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971705A-D678-4554-A8C5-38D8A1BB0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0A57398-FFA6-4B83-A0A6-58CCA03A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D76452B-201B-408C-90F9-A7C9D42EC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8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C297-1D71-4FE6-880D-78EFD245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DATABASE CONECTIVITY USING MONGODB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BD39-47A9-4C26-A884-5FB32CD5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Retrieving data (find) using python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pymongo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MongoClient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#Creating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pymongo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 client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MongoClient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'localhost'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27017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#Getting the database instance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client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mydatabase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#Creating a 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'example’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#Inserting document into a 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"101"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"Ram"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"26"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"Hyderabad"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"102"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"Rahim"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"27"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"Bangalore"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"103"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"Robert"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"28"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"Mumbai"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FCC5A-B6B1-459C-9E9C-5B223FCE2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D95D4-34F0-4CB5-9B71-A6119F4A6E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12</a:t>
            </a:fld>
            <a:endParaRPr lang="en-AU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BB53E9-73A5-459A-89A9-F4182E7D9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6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C297-1D71-4FE6-880D-78EFD245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DATABASE CONECTIVITY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BD39-47A9-4C26-A884-5FB32CD5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insert_many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"Data inserted ......"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inserted_ids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#Retrieving the first record using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find_one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() method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"First record of the collection: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find_one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#Retrieving a record with is 103 using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find_one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() method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"Record whose id is 103: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find_one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"103"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FCC5A-B6B1-459C-9E9C-5B223FCE2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D95D4-34F0-4CB5-9B71-A6119F4A6E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13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5885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C297-1D71-4FE6-880D-78EFD245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DATABASE CONECTIVITY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BD39-47A9-4C26-A884-5FB32CD5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Program: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client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myDB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'example’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#Inserting document into a collection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"101"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"Ram"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"26"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"Hyderabad"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"102"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"Rahim"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"27"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"Bangalore"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"103"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"Robert"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"28"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"Mumbai"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insert_many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"Data inserted ......"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FCC5A-B6B1-459C-9E9C-5B223FCE2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D95D4-34F0-4CB5-9B71-A6119F4A6E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14</a:t>
            </a:fld>
            <a:endParaRPr lang="en-AU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162633D-0D05-4A18-808E-321FB67BA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39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67B7-F004-49B7-8C0D-5523E40F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DATABASE CONECTIVITY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2FD9-0391-4430-B7DA-10FDE7E4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#Retrieving all the records using the find() method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"Records of the collection: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doc1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doc1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#Retrieving records with age greater than 26 using the find() method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"Record whose age is more than 26: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doc2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"$gt"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"26"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}}):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74AD3-055F-4658-B198-AC3BD86082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7F0DB-6DFF-4600-AD3C-3CA34ABF54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15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87435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FFB6-CF96-4641-B1B9-F01EFC25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DATABASE CONECTIVITY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B18E-9B4F-41B1-A780-52B352FAD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While retrieving using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method, you can filter the documents using the query object.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can pass the query specifying the condition for the required documents as a parameter to this method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1CB42-1287-41FF-BF63-586E42EBB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3F7D4-4FA3-4B85-850A-E83882378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16</a:t>
            </a:fld>
            <a:endParaRPr lang="en-AU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8ACFFE-4735-41F0-B4C7-62BB5E108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90" y="2803525"/>
            <a:ext cx="80391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3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CC74-0B9E-479C-AF78-8FC80F8F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DATABASE CONECTIVITY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B5F6-9CFA-46F9-B781-C77B46B1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Following example retrieves the document in a collection whose name 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sarmista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pymongo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MongoClient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#Creating 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pymongo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 client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client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MongoClient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'localhost'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27017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#Getting the database 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client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sdsegf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#Creating a collection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'example’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#Inserting document into a collection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"1001"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"Ram"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"26"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"Hyderabad"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"1002"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"Rahim"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"27"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"Bangalore"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"1003"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"Robert"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"28"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"Mumbai"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"1004"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"Romeo"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"25"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"Pune"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"1005"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Sarmista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"Delhi"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"1006"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Rasajna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"26"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"Chennai"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96A8C-AC31-4395-B4EB-274FC1CD8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B43A5-3CEF-4A82-9703-A7D5A8684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17</a:t>
            </a:fld>
            <a:endParaRPr lang="en-AU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DB5E8C-B132-470F-AF39-C512FE4A5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63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F5CB-B6D1-4D68-B42E-14269715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DATABASE CONECTIVITY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A6AB-8CCC-4CDC-845E-BAD74AB48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insert_many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"Data inserted ......"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#Retrieving 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"Documents in the collection: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doc1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Sarmista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}):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doc1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6D132-B661-476A-BA3A-93D61DEB6C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502C4-1763-4237-A69B-8763F61162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18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2292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0D33-0224-4CDE-8A04-C4CD4E9F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DATABASE CONECTIVITY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986F-A932-4BEC-BCDE-3EECB996E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700"/>
            <a:ext cx="10515600" cy="5200650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can delete documents in a collection using the </a:t>
            </a:r>
            <a:r>
              <a:rPr lang="en-US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remove()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method of MongoDB.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method accepts two optional parameters −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deletion criteria specifying the condition to delete documents.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 one, if you pass true or 1 as second parameter, then only one document will be deleted.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Syntax:</a:t>
            </a:r>
          </a:p>
          <a:p>
            <a:pPr marL="0" indent="0" algn="just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db.COLLECTION_NAME.remove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(DELLETION_CRITTERIA)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Following query deletes the document(s) of the collection which have name value as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Sarmista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db.sample.remove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({"name": 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Sarmista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5D045-B271-4C7C-8A79-C7EFFCCEC7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43B95-4214-4684-AE34-FF2B9DDD6D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19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5770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0E2B-3EF6-4200-A7C2-DBAA4863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700"/>
            <a:ext cx="10515600" cy="5337175"/>
          </a:xfrm>
        </p:spPr>
        <p:txBody>
          <a:bodyPr/>
          <a:lstStyle/>
          <a:p>
            <a:pPr marL="0" indent="0">
              <a:buNone/>
            </a:pPr>
            <a:r>
              <a:rPr lang="en-US" sz="240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Pymongo</a:t>
            </a:r>
            <a:r>
              <a:rPr lang="en-US" sz="240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a python distribution which provides tools to work with MongoDB, it is the most preferred way to communicate with MongoDB database from python.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To install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pymango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as follows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C:\WINDOWS\system32&gt;pip install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pymongo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Collecting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pymongo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Using cached https://files.pythonhosted.org/packages/cb/a6/b0ae3781b0ad75825e00e29dc5489b53512625e02328d73556e1ecdf12f8/pymongo-3.9.0-cp37-cp37m-win32.whl Installing collected packages: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pymongo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Successfully installed pymongo-3.9.0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2D1EA-D7B2-45B2-B9A9-719EEC6ACE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1872B-FEF2-4126-958D-A92F8251C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2</a:t>
            </a:fld>
            <a:endParaRPr lang="en-AU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18626A-7949-44D5-AD51-0FAD4240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/>
          <a:p>
            <a:pPr algn="ctr"/>
            <a:r>
              <a:rPr lang="en-US" sz="3600" dirty="0"/>
              <a:t>PYTHON DATABASE CONECTIVITY USING MONGODB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C5747E-D8FD-4A68-B5A0-56FBC616D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723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E1D4-C4BE-4217-BFB0-77C17288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DATABASE CONECTIVITY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94D1-AFE7-4CD3-8D30-ED0CCBAB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you invoke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remove()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method without passing deletion criteria, all the documents in the collection will be deleted.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db.sample.remove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({})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db.sample.find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A00AE-363C-4D24-A748-837DC18A0B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0B04A-B8FD-4426-9427-862883E9A3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20</a:t>
            </a:fld>
            <a:endParaRPr lang="en-AU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596D27E-D850-48CB-8FBF-8433E359B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94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192B-7EC9-4C5C-987B-2A90D9C9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DATABASE CONECTIVITY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B162-129A-4BC6-9943-0019600D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Deleting documents using python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pymongo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MongoClient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#Creating 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pymongo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 client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client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MongoClient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'localhost'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27017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#Getting the database 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client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lpaksgf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#Creating a collection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'example’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#Inserting document into a collection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"1001"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"Ram"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"26"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"Hyderabad"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"1002"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"Rahim"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"27"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"Bangalore"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"1003"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"Robert"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"28"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"Mumbai"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"1004"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"Romeo"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"Pune"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"1005"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Sarmista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23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"Delhi"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"1006"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Rasajna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26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"Chennai"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insert_many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"Data inserted ......"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F7B76-5E7C-4A4D-8CED-24806F4B1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0025F-6905-4895-8282-F63E3374F4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21</a:t>
            </a:fld>
            <a:endParaRPr lang="en-AU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E084738-299E-4BA7-99C8-E4B1DE676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13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D087-EFC4-42F4-A7EC-64715B84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DATABASE CONECTIVITY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701B-6E3B-4807-8302-FCDE8986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#Deleting one document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delete_one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"_id"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"1006"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#Retrieving all the records using the find() method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"Documents in the collection after update operation: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doc2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80CF3-255F-4415-86C8-A1B06D5A0D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49FAB-2A96-42F4-A5B6-125BC86D64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22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26342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4F29-0A0C-41D8-8A69-CB3F6353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DATABASE CONECTIVITY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40CD0-F584-41D1-B711-3B09105A8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700"/>
            <a:ext cx="10515600" cy="52006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We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delete collections using </a:t>
            </a:r>
            <a:r>
              <a:rPr lang="en-US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drop()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method of MongoDB.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Syntax: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db.COLLECTION_NAME.drop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show collections 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myColl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sample 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db.sample.drop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true 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show collections 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myColl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DE5B2-E0AB-4936-A055-7DD308FC66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3D4C9-A9A4-4BF9-AC95-E08F91A73D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23</a:t>
            </a:fld>
            <a:endParaRPr lang="en-AU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7693C4-0D75-4CC7-96B2-8B4C9F4A0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02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D657-01B1-451A-892A-19646155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DATABASE CONECTIVITY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7BD2-C474-407F-A770-9A52C6B34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Dropping collection using python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pymongo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MongoClient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#Creating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pymongo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 client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MongoClient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'localhost'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27017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#Getting the database instance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'example2’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#Creating 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col1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'collection’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"Ram"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"26"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"Hyderabad"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col2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"Rahim"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"27"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"Bangalore"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col3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myColl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"Robert"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"28"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"Mumbai"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col4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'data’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8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0120B-D160-4CC1-9482-DEBF96C959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9BC36-1382-4AC3-B2FC-2A8263D124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24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79451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27E2-845D-4D0B-8BEF-CCFC0E4E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DATABASE CONECTIVITY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32B91-340A-48D2-A69A-FEA171B0C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701"/>
            <a:ext cx="10515600" cy="5200650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"Romeo"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"25"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"Pune"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#List of collections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"List of collections:"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collections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list_collection_names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collections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#Dropping 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"List of collections after dropping two of them: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#List of collections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collections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list_collection_names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collections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00A8C-5C00-45B5-869C-9374646B95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13CAA-AE07-493B-B2DA-0EA72375A7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25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2566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1C3A-8D71-49D8-BB6C-F4598937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3053918"/>
            <a:ext cx="10687030" cy="135955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218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6737-2196-460D-BA14-09DAA514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295"/>
            <a:ext cx="10515600" cy="685800"/>
          </a:xfrm>
        </p:spPr>
        <p:txBody>
          <a:bodyPr/>
          <a:lstStyle/>
          <a:p>
            <a:r>
              <a:rPr lang="en-US" sz="3600" dirty="0"/>
              <a:t>PYTHON DATABASE CONECTIVITY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5DFE-8B43-4752-91F6-DAA3E557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825"/>
            <a:ext cx="10515600" cy="5832629"/>
          </a:xfrm>
        </p:spPr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Unlike other databases, MongoDB does not provide separate command to create a database.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use command is used to select/switch to the specific database.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command initially verifies whether the database we specify exists, if so, it connects to it. If the database, we specify with the use command doesn’t exist a new database will be created.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Syntax: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use DATABASE_NAME</a:t>
            </a:r>
          </a:p>
          <a:p>
            <a:pPr marL="0" indent="0"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&gt;use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mydb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switched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mydb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display the current data base, we use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D283C-5194-4D8B-ACD7-19E6B24A14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644D9-49AD-444C-A001-BD0388282D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FA864E-690C-4FDF-A336-11456BFA3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19CAFC5-EECF-426B-AC8F-1DFC1B9AD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5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C232-B321-4732-854C-51D5FAD8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DATABASE CONECTIVITY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4ADF-DCB0-4A14-B759-12653C9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0926"/>
            <a:ext cx="10515600" cy="5305424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Creating database using python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pymongo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MongoClient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#Creating 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pymongo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 client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MongoClient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'localhost'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27017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#Getting the database instance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client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mydb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"Database created........"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#Verification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"List of databases after creating new one"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list_database_names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1FD38-3A7B-4F36-AA5F-EFEDE52220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76A8D-8487-414C-A296-D8BF2A2DDF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4</a:t>
            </a:fld>
            <a:endParaRPr lang="en-AU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06CBBE3-C0FF-483F-98F3-DD50C2F95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6BEBA36-8A4F-4FBE-A467-F0E65079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2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C297-1D71-4FE6-880D-78EFD245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DATABASE CONECTIVITY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BD39-47A9-4C26-A884-5FB32CD53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700"/>
            <a:ext cx="10515600" cy="53371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Collections and Documents: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collection in MongoDB holds a set of documents, it is analogous to a table in relational databases.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can create a collection using the 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createCollection</a:t>
            </a:r>
            <a:r>
              <a:rPr lang="en-US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method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method accepts a String value representing the name of the collection to be created.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Syntax: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db.createCollection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CollectionName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&gt;use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mydb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&gt;switched to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mydb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db.createCollection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ExampleCollection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"ok" : 1 } 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FCC5A-B6B1-459C-9E9C-5B223FCE2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D95D4-34F0-4CB5-9B71-A6119F4A6E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5</a:t>
            </a:fld>
            <a:endParaRPr lang="en-AU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FA417A3-A090-4894-8695-58E503185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A6D664-98FA-418E-B015-2BBC487F9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3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C297-1D71-4FE6-880D-78EFD245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DATABASE CONECTIVITY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BD39-47A9-4C26-A884-5FB32CD5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creating the collection, you can specify the following optional parameters also.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size of the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max number of documents allowed in the capped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Whether the collection we create should be capped collection (fixed size collection).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Whether the collection we create should be auto-indexed.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db.createCollection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mycol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", { capped : true,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autoIndexId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: true, size : 6142800, max : 10000 } 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FCC5A-B6B1-459C-9E9C-5B223FCE2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D95D4-34F0-4CB5-9B71-A6119F4A6E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0381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C297-1D71-4FE6-880D-78EFD245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DATABASE CONECTIVITY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BD39-47A9-4C26-A884-5FB32CD5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0" i="0" dirty="0">
                <a:effectLst/>
                <a:latin typeface="Arial" panose="020B0604020202020204" pitchFamily="34" charset="0"/>
              </a:rPr>
              <a:t>Creating a collection using python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pymongo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MongoClient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#Creating 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pymongo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 client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client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MongoClient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'localhost'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27017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#Getting the database instance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client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mydb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#Creating a collection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collection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'example’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"Collection created........"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FCC5A-B6B1-459C-9E9C-5B223FCE2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D95D4-34F0-4CB5-9B71-A6119F4A6E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7</a:t>
            </a:fld>
            <a:endParaRPr lang="en-AU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AC53A2C-F728-4685-9869-AAC29C465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42"/>
            <a:ext cx="184731" cy="2911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9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C297-1D71-4FE6-880D-78EFD245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DATABASE CONECTIVITY USING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BD39-47A9-4C26-A884-5FB32CD53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700"/>
            <a:ext cx="10515600" cy="520065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can store documents into MongoDB using the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insert()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method. 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method accepts a JSON document as a parameter.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Syntax: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db.COLLECTION_NAME.insert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(DOCUMENT_NAME)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Example: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db.createCollection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("sample")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doc1 = {"name": "Ram", "age": "26", "city": "Hyderabad"} { "name" : "Ram", "age" : "26", "city" : "Hyderabad" } 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db.sample.insert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(doc1)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FCC5A-B6B1-459C-9E9C-5B223FCE2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D95D4-34F0-4CB5-9B71-A6119F4A6E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4465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C297-1D71-4FE6-880D-78EFD245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DATABASE CONECTIVITY USING MONGODB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FCC5A-B6B1-459C-9E9C-5B223FCE2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D95D4-34F0-4CB5-9B71-A6119F4A6E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1DEE3-FBF7-4C03-8A73-9221AFC6FD87}" type="slidenum">
              <a:rPr lang="en-AU" altLang="en-US" smtClean="0"/>
              <a:pPr>
                <a:defRPr/>
              </a:pPr>
              <a:t>9</a:t>
            </a:fld>
            <a:endParaRPr lang="en-AU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6FCDC-3A26-4815-B799-649A28F29A9C}"/>
              </a:ext>
            </a:extLst>
          </p:cNvPr>
          <p:cNvSpPr txBox="1"/>
          <p:nvPr/>
        </p:nvSpPr>
        <p:spPr>
          <a:xfrm>
            <a:off x="1127465" y="1296141"/>
            <a:ext cx="88421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Program for creating collection and inserting document and print.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88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pymongo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MongoClient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#Creating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pymongo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 client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MongoClient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'localhost'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27017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#Getting the database instance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mydb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#Creating a collection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'example’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#Inserting document into 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doc1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"Ram"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"26"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"Hyderabad"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doc1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find_one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8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8CA6BD4B6BB458EC4DF3BC6B8455E" ma:contentTypeVersion="3" ma:contentTypeDescription="Create a new document." ma:contentTypeScope="" ma:versionID="54dd32af46607e74e95a970489d169e9">
  <xsd:schema xmlns:xsd="http://www.w3.org/2001/XMLSchema" xmlns:xs="http://www.w3.org/2001/XMLSchema" xmlns:p="http://schemas.microsoft.com/office/2006/metadata/properties" xmlns:ns2="5e62a2dd-ff91-4591-8d2f-adadc8198891" xmlns:ns3="e55cc92a-1539-4df1-9458-c91bde0a752f" targetNamespace="http://schemas.microsoft.com/office/2006/metadata/properties" ma:root="true" ma:fieldsID="f933b677abdf242d07459fbbd4282fb3" ns2:_="" ns3:_="">
    <xsd:import namespace="5e62a2dd-ff91-4591-8d2f-adadc8198891"/>
    <xsd:import namespace="e55cc92a-1539-4df1-9458-c91bde0a752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Data_x0020_Base_x0020_Secuir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2a2dd-ff91-4591-8d2f-adadc81988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cc92a-1539-4df1-9458-c91bde0a752f" elementFormDefault="qualified">
    <xsd:import namespace="http://schemas.microsoft.com/office/2006/documentManagement/types"/>
    <xsd:import namespace="http://schemas.microsoft.com/office/infopath/2007/PartnerControls"/>
    <xsd:element name="Data_x0020_Base_x0020_Secuirty" ma:index="10" nillable="true" ma:displayName="Data Base " ma:internalName="Data_x0020_Base_x0020_Secuirt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4C7BD7-3D85-4085-8918-1206224A0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2a2dd-ff91-4591-8d2f-adadc8198891"/>
    <ds:schemaRef ds:uri="e55cc92a-1539-4df1-9458-c91bde0a75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3040</Words>
  <Application>Microsoft Office PowerPoint</Application>
  <PresentationFormat>Widescreen</PresentationFormat>
  <Paragraphs>284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20TS2201S </vt:lpstr>
      <vt:lpstr>PYTHON DATABASE CONECTIVITY USING MONGODB</vt:lpstr>
      <vt:lpstr>PYTHON DATABASE CONECTIVITY USING MONGODB</vt:lpstr>
      <vt:lpstr>PYTHON DATABASE CONECTIVITY USING MONGODB</vt:lpstr>
      <vt:lpstr>PYTHON DATABASE CONECTIVITY USING MONGODB</vt:lpstr>
      <vt:lpstr>PYTHON DATABASE CONECTIVITY USING MONGODB</vt:lpstr>
      <vt:lpstr>PYTHON DATABASE CONECTIVITY USING MONGODB</vt:lpstr>
      <vt:lpstr>PYTHON DATABASE CONECTIVITY USING MONGODB</vt:lpstr>
      <vt:lpstr>PYTHON DATABASE CONECTIVITY USING MONGODB</vt:lpstr>
      <vt:lpstr>PYTHON DATABASE CONECTIVITY USING MONGODB</vt:lpstr>
      <vt:lpstr>PYTHON DATABASE CONECTIVITY USING MONGODB</vt:lpstr>
      <vt:lpstr>PYTHON DATABASE CONECTIVITY USING MONGODB</vt:lpstr>
      <vt:lpstr>PYTHON DATABASE CONECTIVITY USING MONGODB</vt:lpstr>
      <vt:lpstr>PYTHON DATABASE CONECTIVITY USING MONGODB</vt:lpstr>
      <vt:lpstr>PYTHON DATABASE CONECTIVITY USING MONGODB</vt:lpstr>
      <vt:lpstr>PYTHON DATABASE CONECTIVITY USING MONGODB</vt:lpstr>
      <vt:lpstr>PYTHON DATABASE CONECTIVITY USING MONGODB</vt:lpstr>
      <vt:lpstr>PYTHON DATABASE CONECTIVITY USING MONGODB</vt:lpstr>
      <vt:lpstr>PYTHON DATABASE CONECTIVITY USING MONGODB</vt:lpstr>
      <vt:lpstr>PYTHON DATABASE CONECTIVITY USING MONGODB</vt:lpstr>
      <vt:lpstr>PYTHON DATABASE CONECTIVITY USING MONGODB</vt:lpstr>
      <vt:lpstr>PYTHON DATABASE CONECTIVITY USING MONGODB</vt:lpstr>
      <vt:lpstr>PYTHON DATABASE CONECTIVITY USING MONGODB</vt:lpstr>
      <vt:lpstr>PYTHON DATABASE CONECTIVITY USING MONGODB</vt:lpstr>
      <vt:lpstr>PYTHON DATABASE CONECTIVITY USING MONGODB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18EC2115</dc:title>
  <dc:creator>Kuna Srinidhi</dc:creator>
  <cp:lastModifiedBy>Ravinder N</cp:lastModifiedBy>
  <cp:revision>57</cp:revision>
  <dcterms:created xsi:type="dcterms:W3CDTF">2020-07-16T06:33:02Z</dcterms:created>
  <dcterms:modified xsi:type="dcterms:W3CDTF">2021-11-25T17:44:19Z</dcterms:modified>
</cp:coreProperties>
</file>