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256" r:id="rId3"/>
    <p:sldId id="292" r:id="rId4"/>
    <p:sldId id="293" r:id="rId5"/>
    <p:sldId id="295" r:id="rId6"/>
    <p:sldId id="294" r:id="rId7"/>
    <p:sldId id="298" r:id="rId8"/>
    <p:sldId id="297" r:id="rId9"/>
    <p:sldId id="296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9" r:id="rId19"/>
    <p:sldId id="299" r:id="rId20"/>
    <p:sldId id="308" r:id="rId21"/>
    <p:sldId id="288" r:id="rId22"/>
  </p:sldIdLst>
  <p:sldSz cx="12192000" cy="6858000"/>
  <p:notesSz cx="6858000" cy="14954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07" autoAdjust="0"/>
    <p:restoredTop sz="82990"/>
  </p:normalViewPr>
  <p:slideViewPr>
    <p:cSldViewPr snapToGrid="0">
      <p:cViewPr varScale="1">
        <p:scale>
          <a:sx n="86" d="100"/>
          <a:sy n="86" d="100"/>
        </p:scale>
        <p:origin x="37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BC7BA9-945E-4540-85BA-C5F468042D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F9549C-2709-0545-BDD0-73BBC71BC6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795EC9D-1ABE-4362-AF3E-FFE856D34AA7}" type="datetimeFigureOut">
              <a:rPr lang="en-US" altLang="en-US"/>
              <a:pPr>
                <a:defRPr/>
              </a:pPr>
              <a:t>11/25/2021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27070-434C-B240-9334-DF70EC694D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BC5E0-70BA-6840-A6D8-479A6756D6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6DD9B99-A7C6-4E1A-91F2-A03DABB6E3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38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E20398-A105-3D41-97E9-E112C9FAB4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8919A-F15D-D541-80E8-B72EFE1E569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B205B88-B908-4BA1-83D4-255E05827B14}" type="datetimeFigureOut">
              <a:rPr lang="en-AU" altLang="en-US"/>
              <a:pPr>
                <a:defRPr/>
              </a:pPr>
              <a:t>25/11/2021</a:t>
            </a:fld>
            <a:endParaRPr lang="en-AU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6511EC2-6FF2-3446-895D-5207B257D3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9E02ED7-8FD4-C545-AB4B-6E44A798B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1CA69-B6A3-C94C-8E30-48F2CDDA9B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F204B-F587-674D-AD88-66F08480D6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4E3F170-0E06-40CA-BCE9-560F34B252C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65744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>
            <a:extLst>
              <a:ext uri="{FF2B5EF4-FFF2-40B4-BE49-F238E27FC236}">
                <a16:creationId xmlns:a16="http://schemas.microsoft.com/office/drawing/2014/main" id="{907FC986-907F-417E-8A28-4510DF3099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5251450"/>
            <a:ext cx="468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FD309-FC68-4726-8308-5A7F1C5D46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73088" y="6356350"/>
            <a:ext cx="99345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17E1-1E48-4757-AF2C-88AAE37F7B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6C306-B5D9-4A1D-AFCD-85932D1DB57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13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>
            <a:extLst>
              <a:ext uri="{FF2B5EF4-FFF2-40B4-BE49-F238E27FC236}">
                <a16:creationId xmlns:a16="http://schemas.microsoft.com/office/drawing/2014/main" id="{7E03F1CE-2235-4709-A7AF-9FEAEE1929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281"/>
          <a:stretch>
            <a:fillRect/>
          </a:stretch>
        </p:blipFill>
        <p:spPr bwMode="auto">
          <a:xfrm>
            <a:off x="11125200" y="0"/>
            <a:ext cx="1066800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A9DCD-3585-4ACF-9BD9-52BF0D8BD3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EC20B-4397-40D8-8307-7C2103995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F94B9-AF36-4658-8636-FAC6AF02953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6819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>
            <a:extLst>
              <a:ext uri="{FF2B5EF4-FFF2-40B4-BE49-F238E27FC236}">
                <a16:creationId xmlns:a16="http://schemas.microsoft.com/office/drawing/2014/main" id="{A159469B-7224-466F-B07F-839BD97039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281"/>
          <a:stretch>
            <a:fillRect/>
          </a:stretch>
        </p:blipFill>
        <p:spPr bwMode="auto">
          <a:xfrm>
            <a:off x="11125200" y="-58738"/>
            <a:ext cx="1066800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FE407-68D5-4F5E-B487-2E40202EE2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B2FF6-0621-4395-AFD1-53EE47BB0A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1F8D4-3E25-4782-968B-2E06464096D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9855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>
            <a:extLst>
              <a:ext uri="{FF2B5EF4-FFF2-40B4-BE49-F238E27FC236}">
                <a16:creationId xmlns:a16="http://schemas.microsoft.com/office/drawing/2014/main" id="{35579335-4DB8-475F-8042-9B0413D82C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81"/>
          <a:stretch>
            <a:fillRect/>
          </a:stretch>
        </p:blipFill>
        <p:spPr bwMode="auto">
          <a:xfrm>
            <a:off x="11126788" y="-1588"/>
            <a:ext cx="1065212" cy="10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838200" y="1238596"/>
            <a:ext cx="10515599" cy="50125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65901D0B-A1FA-436A-8AC5-376996C6217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93EC04A-EA4D-4337-BC20-09D266952DF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22E1D-2EF0-49C7-95AF-95E2666EAD4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0519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>
            <a:extLst>
              <a:ext uri="{FF2B5EF4-FFF2-40B4-BE49-F238E27FC236}">
                <a16:creationId xmlns:a16="http://schemas.microsoft.com/office/drawing/2014/main" id="{4F2AD17A-DBE1-4886-A44F-AD7B07414F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554"/>
          <a:stretch>
            <a:fillRect/>
          </a:stretch>
        </p:blipFill>
        <p:spPr bwMode="auto">
          <a:xfrm>
            <a:off x="11139488" y="-15875"/>
            <a:ext cx="10525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50223-335C-4574-AF0C-106C5D5973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56350"/>
            <a:ext cx="9669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5D5CF-E481-4BEB-B0A4-7A138F0694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1DEE3-FBF7-4C03-8A73-9221AFC6FD8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9793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>
            <a:extLst>
              <a:ext uri="{FF2B5EF4-FFF2-40B4-BE49-F238E27FC236}">
                <a16:creationId xmlns:a16="http://schemas.microsoft.com/office/drawing/2014/main" id="{21323E69-C34C-4100-9A48-FB8B19C531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207963"/>
            <a:ext cx="468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7C314-606B-4B53-883E-EF005F512E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1850" y="6356350"/>
            <a:ext cx="91598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F016F-D72A-4E45-9E5C-7DFC71A677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63CCD-FC7F-4EBC-B586-4F5AF7FD2D7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1695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 L University Logo">
            <a:extLst>
              <a:ext uri="{FF2B5EF4-FFF2-40B4-BE49-F238E27FC236}">
                <a16:creationId xmlns:a16="http://schemas.microsoft.com/office/drawing/2014/main" id="{1C4EF953-3770-4CD1-80DB-A0C349C601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76"/>
          <a:stretch>
            <a:fillRect/>
          </a:stretch>
        </p:blipFill>
        <p:spPr bwMode="auto">
          <a:xfrm>
            <a:off x="11131550" y="0"/>
            <a:ext cx="10604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30284"/>
            <a:ext cx="5181600" cy="494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6187"/>
            <a:ext cx="5181600" cy="4930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43675501-BEC7-46B6-83F6-B2BBD99F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239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BF3734E-417C-4A68-95B8-89F8E167E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16D9756-2BF6-405F-92C1-A0626E1C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B3CFC-0A91-4697-8C09-C49A30AB57B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5481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K L University Logo">
            <a:extLst>
              <a:ext uri="{FF2B5EF4-FFF2-40B4-BE49-F238E27FC236}">
                <a16:creationId xmlns:a16="http://schemas.microsoft.com/office/drawing/2014/main" id="{300B1AF4-A775-41E8-A552-E9DF2EB332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81"/>
          <a:stretch>
            <a:fillRect/>
          </a:stretch>
        </p:blipFill>
        <p:spPr bwMode="auto">
          <a:xfrm>
            <a:off x="11126788" y="-1588"/>
            <a:ext cx="1065212" cy="10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0759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98190"/>
            <a:ext cx="5157787" cy="40914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0759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98190"/>
            <a:ext cx="5183188" cy="40914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BE578-6B6B-4CA8-B3EC-51674C2110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9788" y="6356350"/>
            <a:ext cx="9151937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EDEDB-11BB-4997-867E-29D2BEB69E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42FE5-16F6-4C7C-A5A0-C1583C26731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9147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 L University Logo">
            <a:extLst>
              <a:ext uri="{FF2B5EF4-FFF2-40B4-BE49-F238E27FC236}">
                <a16:creationId xmlns:a16="http://schemas.microsoft.com/office/drawing/2014/main" id="{A269BE65-AB46-4DD1-926C-FDF959AA84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81"/>
          <a:stretch>
            <a:fillRect/>
          </a:stretch>
        </p:blipFill>
        <p:spPr bwMode="auto">
          <a:xfrm>
            <a:off x="11126788" y="-1588"/>
            <a:ext cx="1065212" cy="10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97256-655A-4C42-9B0B-ABEBA550A5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C8C29-80C9-44F4-B157-455780118B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AE7F4-1474-49A8-B4B9-3B45FB0591A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1203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 L University Logo">
            <a:extLst>
              <a:ext uri="{FF2B5EF4-FFF2-40B4-BE49-F238E27FC236}">
                <a16:creationId xmlns:a16="http://schemas.microsoft.com/office/drawing/2014/main" id="{E1EEA874-0970-4D21-A5D0-731AB0D847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81"/>
          <a:stretch>
            <a:fillRect/>
          </a:stretch>
        </p:blipFill>
        <p:spPr bwMode="auto">
          <a:xfrm>
            <a:off x="11126788" y="-1588"/>
            <a:ext cx="1065212" cy="10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DC0A2A-1052-47E9-9738-90D1B10F40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47725" y="6356350"/>
            <a:ext cx="9144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042E6-6C85-40EA-BDF1-B8067FEA29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5BFEE-A879-4320-A4B9-16FBF0B0E3C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2108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 L University Logo">
            <a:extLst>
              <a:ext uri="{FF2B5EF4-FFF2-40B4-BE49-F238E27FC236}">
                <a16:creationId xmlns:a16="http://schemas.microsoft.com/office/drawing/2014/main" id="{3C6A4EE5-8228-44FE-B5D0-1673E5E98D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81"/>
          <a:stretch>
            <a:fillRect/>
          </a:stretch>
        </p:blipFill>
        <p:spPr bwMode="auto">
          <a:xfrm>
            <a:off x="11126788" y="-1588"/>
            <a:ext cx="1065212" cy="10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72203-6548-4FE8-B1E7-33422D8382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9788" y="6356350"/>
            <a:ext cx="9151937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F517E-6C69-487D-AAB8-21F70B541F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FC280-E5D0-47B7-8B4E-D1DF515FD8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1309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 L University Logo">
            <a:extLst>
              <a:ext uri="{FF2B5EF4-FFF2-40B4-BE49-F238E27FC236}">
                <a16:creationId xmlns:a16="http://schemas.microsoft.com/office/drawing/2014/main" id="{52E91F89-B4D1-49A4-8DC0-9B785F30E6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81"/>
          <a:stretch>
            <a:fillRect/>
          </a:stretch>
        </p:blipFill>
        <p:spPr bwMode="auto">
          <a:xfrm>
            <a:off x="11126788" y="-1588"/>
            <a:ext cx="1065212" cy="10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E18C-E1A5-4B96-B50B-39E9DCBED5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9788" y="6356350"/>
            <a:ext cx="9151937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6643E-A1D8-418B-BD04-8AC5BF647B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D71CE-67F5-47F6-8FD0-053DB2B2CE3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8977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1E0586E-53BB-41F1-B848-67971D835FF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CDDB701-91EC-494A-B13F-98F6B1ED3B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155700"/>
            <a:ext cx="10515600" cy="502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9170A-E7A6-8941-82F0-7C13CDA47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153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6BF48-3597-9847-A4FC-79F603E33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48950" y="6356350"/>
            <a:ext cx="7048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2A2BBF1-9633-414E-90CF-3E4E7ACB1C0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0AA2F663-BA61-4BC6-828A-CF081AA3F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96975"/>
          </a:xfrm>
        </p:spPr>
        <p:txBody>
          <a:bodyPr/>
          <a:lstStyle/>
          <a:p>
            <a:r>
              <a:rPr lang="en-US" dirty="0"/>
              <a:t>20TS2201S</a:t>
            </a:r>
            <a:r>
              <a:rPr lang="en-IN" dirty="0"/>
              <a:t> </a:t>
            </a:r>
            <a:endParaRPr lang="en-IN" altLang="en-US" dirty="0"/>
          </a:p>
        </p:txBody>
      </p:sp>
      <p:sp>
        <p:nvSpPr>
          <p:cNvPr id="16386" name="Subtitle 2">
            <a:extLst>
              <a:ext uri="{FF2B5EF4-FFF2-40B4-BE49-F238E27FC236}">
                <a16:creationId xmlns:a16="http://schemas.microsoft.com/office/drawing/2014/main" id="{7A629FF9-69A2-4EB0-AF92-B10343D81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3663" y="2902227"/>
            <a:ext cx="9144000" cy="1804712"/>
          </a:xfrm>
        </p:spPr>
        <p:txBody>
          <a:bodyPr/>
          <a:lstStyle/>
          <a:p>
            <a:r>
              <a:rPr lang="en-US" sz="4000" dirty="0"/>
              <a:t>Technical Skilling (PFSD + Comp. Coding)</a:t>
            </a:r>
            <a:r>
              <a:rPr lang="en-IN" sz="4000" dirty="0"/>
              <a:t> </a:t>
            </a:r>
            <a:endParaRPr lang="en-IN" alt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8E1BE-52BA-994B-88FF-922EA86E2D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/>
              <a:t>© 2020 KL University – The contents of this presentation are an intellectual and copyrighted property of KL University. ALL RIGHTS RESERVED</a:t>
            </a:r>
          </a:p>
        </p:txBody>
      </p:sp>
      <p:sp>
        <p:nvSpPr>
          <p:cNvPr id="16388" name="Slide Number Placeholder 4">
            <a:extLst>
              <a:ext uri="{FF2B5EF4-FFF2-40B4-BE49-F238E27FC236}">
                <a16:creationId xmlns:a16="http://schemas.microsoft.com/office/drawing/2014/main" id="{04C65435-6B8B-4EFB-8362-A6494FE346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480B138-C1C0-49B1-8765-8D39304EAE0E}" type="slidenum">
              <a:rPr lang="en-AU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en-AU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8D0D-B44D-4015-9344-B498D4E8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PYTHON DATABASE CONECTIVITY USING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0E2B-3EF6-4200-A7C2-DBAA4863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Inserting data in MySQL table using python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mysql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connector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#establishing the connection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mysql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connector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connect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'root'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'password'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host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'127.0.0.1'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database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mydb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#Creating a cursor object using the cursor() method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cursor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cursor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2D1EA-D7B2-45B2-B9A9-719EEC6ACE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1872B-FEF2-4126-958D-A92F8251C2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1DEE3-FBF7-4C03-8A73-9221AFC6FD87}" type="slidenum">
              <a:rPr lang="en-AU" altLang="en-US" smtClean="0"/>
              <a:pPr>
                <a:defRPr/>
              </a:pPr>
              <a:t>10</a:t>
            </a:fld>
            <a:endParaRPr lang="en-AU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6144CFB-C31F-49E9-90B0-B8A71A689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042"/>
            <a:ext cx="184731" cy="29111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04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8D0D-B44D-4015-9344-B498D4E8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PYTHON DATABASE CONECTIVITY USING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0E2B-3EF6-4200-A7C2-DBAA4863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 Preparing SQL query to INSERT a record into the database.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"""INSERT INTO EMPLOYEE( FIRST_NAME, LAST_NAME, AGE, SEX, INCOME) VALUES ('Mac', 'Mohan', 20, 'M', 2000)"""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 Executing the SQL command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cursor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execute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 Commit your changes in the database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 Closing the connection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close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2D1EA-D7B2-45B2-B9A9-719EEC6ACE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1872B-FEF2-4126-958D-A92F8251C2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1DEE3-FBF7-4C03-8A73-9221AFC6FD87}" type="slidenum">
              <a:rPr lang="en-AU" altLang="en-US" smtClean="0"/>
              <a:pPr>
                <a:defRPr/>
              </a:pPr>
              <a:t>11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51439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8D0D-B44D-4015-9344-B498D4E8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PYTHON DATABASE CONECTIVITY USING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0E2B-3EF6-4200-A7C2-DBAA4863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retrieve values from a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SELECT column1, column2,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columnN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FROM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select FIRST_NAME,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LAST_NAME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from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2D1EA-D7B2-45B2-B9A9-719EEC6ACE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1872B-FEF2-4126-958D-A92F8251C2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1DEE3-FBF7-4C03-8A73-9221AFC6FD87}" type="slidenum">
              <a:rPr lang="en-AU" altLang="en-US" smtClean="0"/>
              <a:pPr>
                <a:defRPr/>
              </a:pPr>
              <a:t>12</a:t>
            </a:fld>
            <a:endParaRPr lang="en-AU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0A2804A-8EBB-4ACB-8410-AB4A6AAA2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772CC6B-26CE-486C-9406-333CE165E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794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8D0D-B44D-4015-9344-B498D4E8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PYTHON DATABASE CONECTIVITY USING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0E2B-3EF6-4200-A7C2-DBAA4863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Task: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CREATE TABLE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cricketers_data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First_Name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VARCHAR(255),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Last_Name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VARCHAR(255),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Date_Of_Birth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date,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Place_Of_Birth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VARCHAR(255), Country VARCHAR(255)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into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cricketers_data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values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'Shikhar'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'Dhawan'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'1981-12-05'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'Delhi'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'India’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into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cricketers_data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values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'Jonathan'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'Trott'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'1981-04-22'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CapeTown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SouthAfrica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into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cricketers_data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values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'Kumara'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'Sangakkara'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'1977-10-27'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Matale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Srilanka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into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cricketers_data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values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'Virat'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'Kohli'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'1988-11-05'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'Delhi'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'India’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into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cricketers_data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values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'Rohit'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'Sharma'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'1987-04-30'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'Nagpur'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'India'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2D1EA-D7B2-45B2-B9A9-719EEC6ACE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1872B-FEF2-4126-958D-A92F8251C2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1DEE3-FBF7-4C03-8A73-9221AFC6FD87}" type="slidenum">
              <a:rPr lang="en-AU" altLang="en-US" smtClean="0"/>
              <a:pPr>
                <a:defRPr/>
              </a:pPr>
              <a:t>13</a:t>
            </a:fld>
            <a:endParaRPr lang="en-AU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F57000A-70E8-44E0-80AF-5FEB06AF4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BD159C7-F370-48C7-9FC6-B302BA774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042"/>
            <a:ext cx="184731" cy="29111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374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8D0D-B44D-4015-9344-B498D4E8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PYTHON DATABASE CONECTIVITY USING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0E2B-3EF6-4200-A7C2-DBAA4863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700"/>
            <a:ext cx="10515600" cy="5129690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Reading data from a MYSQL table using Python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mysql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connector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#establishing the connection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mysql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connector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connect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'root'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'password'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host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'127.0.0.1'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database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mydb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#Creating a cursor object using the cursor() method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cursor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cursor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#Retrieving single row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'''SELECT * from EMPLOYEE'‘’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2D1EA-D7B2-45B2-B9A9-719EEC6ACE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1872B-FEF2-4126-958D-A92F8251C2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1DEE3-FBF7-4C03-8A73-9221AFC6FD87}" type="slidenum">
              <a:rPr lang="en-AU" altLang="en-US" smtClean="0"/>
              <a:pPr>
                <a:defRPr/>
              </a:pPr>
              <a:t>14</a:t>
            </a:fld>
            <a:endParaRPr lang="en-AU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31DA2AB-0DB8-4876-827F-9A052F339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042"/>
            <a:ext cx="184731" cy="29111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400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8D0D-B44D-4015-9344-B498D4E83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35" y="247495"/>
            <a:ext cx="10515600" cy="685800"/>
          </a:xfrm>
        </p:spPr>
        <p:txBody>
          <a:bodyPr/>
          <a:lstStyle/>
          <a:p>
            <a:r>
              <a:rPr lang="en-US" sz="4000" dirty="0"/>
              <a:t>PYTHON DATABASE CONECTIVITY USING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0E2B-3EF6-4200-A7C2-DBAA4863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70" y="825624"/>
            <a:ext cx="10705730" cy="5667252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#Executing the query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cursor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execute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#Fetching 1st row from the table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cursor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fetchone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#Fetching 1st row from the table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result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cursor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fetchall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#Fetching 1st row from the table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result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cursor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fetchmany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size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result)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close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2D1EA-D7B2-45B2-B9A9-719EEC6ACE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1872B-FEF2-4126-958D-A92F8251C2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1DEE3-FBF7-4C03-8A73-9221AFC6FD87}" type="slidenum">
              <a:rPr lang="en-AU" altLang="en-US" smtClean="0"/>
              <a:pPr>
                <a:defRPr/>
              </a:pPr>
              <a:t>15</a:t>
            </a:fld>
            <a:endParaRPr lang="en-AU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6767C97-6ADF-4981-BA33-33F26512E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903"/>
            <a:ext cx="298480" cy="18339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664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8D0D-B44D-4015-9344-B498D4E8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PYTHON DATABASE CONECTIVITY USING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0E2B-3EF6-4200-A7C2-DBAA4863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59" y="861134"/>
            <a:ext cx="10741241" cy="5315829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#Retrieving specific records using the where clause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cursor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execute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"SELECT * from EMPLOYEE WHERE AGE &lt;23"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cursor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fetchall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>
              <a:buNone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#Retrieving specific records using the ORDER BY clause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cursor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execute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"SELECT * from EMPLOYEE ORDER BY AGE"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cursor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fetchall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2D1EA-D7B2-45B2-B9A9-719EEC6ACE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1872B-FEF2-4126-958D-A92F8251C2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1DEE3-FBF7-4C03-8A73-9221AFC6FD87}" type="slidenum">
              <a:rPr lang="en-AU" altLang="en-US" smtClean="0"/>
              <a:pPr>
                <a:defRPr/>
              </a:pPr>
              <a:t>16</a:t>
            </a:fld>
            <a:endParaRPr lang="en-AU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ACE8921-33CA-4EED-8CCE-5ABA1BDFF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042"/>
            <a:ext cx="184731" cy="29111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096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2DCE-6EBC-4D5A-A0C2-AAA74D50F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PYTHON DATABASE CONECTIVITY USING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7AF08-77CF-497F-B8E3-112ED97B5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update the values in </a:t>
            </a:r>
            <a:r>
              <a:rPr lang="en-US" dirty="0" err="1"/>
              <a:t>mysql</a:t>
            </a:r>
            <a:r>
              <a:rPr lang="en-US" dirty="0"/>
              <a:t> is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UPDATE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SET column1 = value1, column2 = value2....,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columnN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valueN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WHERE [condition];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mysql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 UPDATE EMPLOYEE SET AGE = AGE + 1 WHERE SEX = 'M';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76533-4A34-407E-BF50-D1E53D898E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A5E39-98C0-4BFB-9BAB-9E0B52DD82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1DEE3-FBF7-4C03-8A73-9221AFC6FD87}" type="slidenum">
              <a:rPr lang="en-AU" altLang="en-US" smtClean="0"/>
              <a:pPr>
                <a:defRPr/>
              </a:pPr>
              <a:t>17</a:t>
            </a:fld>
            <a:endParaRPr lang="en-AU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E275F3A-B551-490A-8360-F02E092C0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FAC6121-C721-4596-BDF0-05B0D45CE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7795"/>
            <a:ext cx="3272050" cy="26161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Query OK, 3 rows affected (0.06 sec)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21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0E2B-3EF6-4200-A7C2-DBAA4863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Update the table using python is</a:t>
            </a:r>
          </a:p>
          <a:p>
            <a:pPr marL="0" indent="0">
              <a:buNone/>
            </a:pPr>
            <a:endParaRPr 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mysql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connector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#establishing the connection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mysql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connector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'root'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'password'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host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'127.0.0.1'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database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mydb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#Creating a cursor object using the cursor() method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cursor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cursor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#Preparing the query to update the records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'''UPDATE EMPLOYEE SET AGE = AGE + 1 WHERE SEX = 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 '‘’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 Execute the SQL command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cursor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execute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2D1EA-D7B2-45B2-B9A9-719EEC6ACE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1872B-FEF2-4126-958D-A92F8251C2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1DEE3-FBF7-4C03-8A73-9221AFC6FD87}" type="slidenum">
              <a:rPr lang="en-AU" altLang="en-US" smtClean="0"/>
              <a:pPr>
                <a:defRPr/>
              </a:pPr>
              <a:t>18</a:t>
            </a:fld>
            <a:endParaRPr lang="en-AU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18626A-7949-44D5-AD51-0FAD4240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800"/>
          </a:xfrm>
        </p:spPr>
        <p:txBody>
          <a:bodyPr/>
          <a:lstStyle/>
          <a:p>
            <a:pPr algn="ctr"/>
            <a:r>
              <a:rPr lang="en-US" sz="4000" dirty="0"/>
              <a:t>PYTHON DATABASE CONECTIVITY USING MYSQL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EEF4A5C-1685-4B4D-AFE3-BC7AB6BA2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042"/>
            <a:ext cx="184731" cy="29111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723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6737-2196-460D-BA14-09DAA514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PYTHON DATABASE CONECTIVITY USING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5DFE-8B43-4752-91F6-DAA3E5572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 Commit your changes in the database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#Retrieving 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'''SELECT * from EMPLOYEE’‘’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#Executing the query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cursor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execute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#Displaying the result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cursor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fetchall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#Closing the connection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close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D283C-5194-4D8B-ACD7-19E6B24A14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644D9-49AD-444C-A001-BD0388282D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1DEE3-FBF7-4C03-8A73-9221AFC6FD87}" type="slidenum">
              <a:rPr lang="en-AU" altLang="en-US" smtClean="0"/>
              <a:pPr>
                <a:defRPr/>
              </a:pPr>
              <a:t>19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3285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72E4-4577-415B-863B-94721936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00687"/>
          </a:xfrm>
        </p:spPr>
        <p:txBody>
          <a:bodyPr/>
          <a:lstStyle/>
          <a:p>
            <a:pPr algn="ctr"/>
            <a:r>
              <a:rPr lang="en-US" sz="4000" dirty="0"/>
              <a:t>PYTHON DATABASE CONECTIVITY USING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3089A-1A9D-426E-9672-99B889AC8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1816100"/>
            <a:ext cx="10691812" cy="4760913"/>
          </a:xfrm>
        </p:spPr>
        <p:txBody>
          <a:bodyPr>
            <a:normAutofit lnSpcReduction="10000"/>
          </a:bodyPr>
          <a:lstStyle/>
          <a:p>
            <a:pPr algn="just"/>
            <a:endParaRPr lang="en-US" b="0" i="0" dirty="0">
              <a:solidFill>
                <a:srgbClr val="252525"/>
              </a:solidFill>
              <a:effectLst/>
              <a:latin typeface="Raleway Regular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Python Database API supports a wide range of database servers. Such as</a:t>
            </a:r>
          </a:p>
          <a:p>
            <a:pPr lvl="1"/>
            <a:r>
              <a:rPr lang="en-US" b="0" i="0" dirty="0" err="1">
                <a:effectLst/>
                <a:latin typeface="Arial" panose="020B0604020202020204" pitchFamily="34" charset="0"/>
              </a:rPr>
              <a:t>GadFly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latin typeface="Arial" panose="020B0604020202020204" pitchFamily="34" charset="0"/>
              </a:rPr>
              <a:t>mSQL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MySQL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PostgreSQL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Microsoft SQL Server 2000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Informix</a:t>
            </a:r>
          </a:p>
          <a:p>
            <a:pPr lvl="1"/>
            <a:r>
              <a:rPr lang="en-US" b="0" i="0" dirty="0" err="1">
                <a:effectLst/>
                <a:latin typeface="Arial" panose="020B0604020202020204" pitchFamily="34" charset="0"/>
              </a:rPr>
              <a:t>Interbase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Oracle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Sybase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545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1C3A-8D71-49D8-BB6C-F4598937D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3053918"/>
            <a:ext cx="10687030" cy="1359556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1218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1467-781F-4B49-BBFA-82681E75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PYTHON DATABASE CONECTIVITY USING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A6DF5-E5B1-477E-A055-DD9B5F27C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MySQL Python/Connector is an interface for connecting to a MySQL database server from Python.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implements the Python Database API and is built on top of the MySQL.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To install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mysql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coneector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Then open command prompt in admin mode and install python MySQL connect as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                  C:\&gt;pip install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mysql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-connector-python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8CFEB-2AB4-44F9-9516-3DE1AD7C1D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B5C1E-5A9C-4061-9F6A-7556B9F67D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1DEE3-FBF7-4C03-8A73-9221AFC6FD87}" type="slidenum">
              <a:rPr lang="en-AU" altLang="en-US" smtClean="0"/>
              <a:pPr>
                <a:defRPr/>
              </a:pPr>
              <a:t>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9990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5B3A-CCFB-484A-8EEC-CA3447DF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PYTHON DATABASE CONECTIVITY USING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502E5-B475-401F-8893-FE67DDCA8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create database in </a:t>
            </a:r>
            <a:r>
              <a:rPr lang="en-US" dirty="0" err="1"/>
              <a:t>mysql</a:t>
            </a:r>
            <a:r>
              <a:rPr lang="en-US" dirty="0"/>
              <a:t>, we use the syntax 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mysql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&gt;CREATE DATABASE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name_of_the_database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mysql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 CREATE DATABASE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mydb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mysql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 SHOW DATABASES;</a:t>
            </a:r>
          </a:p>
          <a:p>
            <a:pPr marL="0" indent="0"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D9E19-9C51-45EE-A5B8-C391FCEC1D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B9151-8905-453F-8FAE-232CD020BB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1DEE3-FBF7-4C03-8A73-9221AFC6FD87}" type="slidenum">
              <a:rPr lang="en-AU" altLang="en-US" smtClean="0"/>
              <a:pPr>
                <a:defRPr/>
              </a:pPr>
              <a:t>4</a:t>
            </a:fld>
            <a:endParaRPr lang="en-AU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1C83ADF-EB60-47B7-A5F4-FA8AFA67E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CE9B5C9-4ABB-4B6E-9574-2BCD353DC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7795"/>
            <a:ext cx="298480" cy="26161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82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4FDE-5A4C-48BB-9AD2-9FDC3EB1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PYTHON DATABASE CONECTIVITY USING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5FCA2-31FC-4E1C-BA04-07CF9F71B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To create  a database in MySQL using python, we can use the following code.</a:t>
            </a:r>
          </a:p>
          <a:p>
            <a:pPr marL="0" indent="0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mysql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connector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mysql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connector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'root'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'password'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host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'127.0.0.1’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cursor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cursor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cursor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execute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"DROP database IF EXISTS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MyDatabase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"CREATE database MYDATABASE"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cursor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execute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"List of databases: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cursor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execute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"SHOW DATABASES"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cursor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fetchall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n-US" altLang="en-US" sz="1600" dirty="0" err="1">
                <a:latin typeface="Arial" panose="020B0604020202020204" pitchFamily="34" charset="0"/>
              </a:rPr>
              <a:t>conn.close</a:t>
            </a:r>
            <a:r>
              <a:rPr lang="en-US" altLang="en-US" sz="1600" dirty="0">
                <a:latin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34351-FDC9-4300-81FA-B0D5972621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C6AE8-B93B-4DC1-8D44-49CE2F3547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1DEE3-FBF7-4C03-8A73-9221AFC6FD87}" type="slidenum">
              <a:rPr lang="en-AU" altLang="en-US" smtClean="0"/>
              <a:pPr>
                <a:defRPr/>
              </a:pPr>
              <a:t>5</a:t>
            </a:fld>
            <a:endParaRPr lang="en-AU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6B534C6-8E81-4AA9-89B6-A1F75600D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042"/>
            <a:ext cx="184731" cy="29111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CB70D454-6E68-48A9-B1C8-477137B07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042"/>
            <a:ext cx="184731" cy="29111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4068961-1C1E-4C74-AA53-D5B6FB3FD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042"/>
            <a:ext cx="184731" cy="29111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8E76E844-6FB0-4C21-B137-CB66A6F25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042"/>
            <a:ext cx="184731" cy="29111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AEC10C4-26F7-4E0F-A18A-C51FC459C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042"/>
            <a:ext cx="184731" cy="29111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650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F47A-1A91-44E0-8472-20B00719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PYTHON DATABASE CONECTIVITY USING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32BB1-FB78-40FC-81CC-8FF0249BA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To create table in </a:t>
            </a:r>
            <a:r>
              <a:rPr lang="en-US" sz="3600" dirty="0" err="1"/>
              <a:t>mysql</a:t>
            </a:r>
            <a:r>
              <a:rPr lang="en-US" sz="3600" dirty="0"/>
              <a:t> is </a:t>
            </a: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CREATE TABLE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column1 datatype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column2 datatype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column3 datatype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.....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datatype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CREATE TABLE EMPLOYEE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FIRST_NAME 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NOT 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LAST_NAME 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AGE 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SEX 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INCOME FLOAT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To see the description of table</a:t>
            </a: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mysql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 Desc Employee;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>
              <a:buNone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0A1D6-426C-4B28-88DC-B8C809E830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DC5DF-66D9-48B5-9A3C-9FF352E9BE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1DEE3-FBF7-4C03-8A73-9221AFC6FD87}" type="slidenum">
              <a:rPr lang="en-AU" altLang="en-US" smtClean="0"/>
              <a:pPr>
                <a:defRPr/>
              </a:pPr>
              <a:t>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3151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2F8C4-6B79-4F5C-BF6D-05DB3213B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PYTHON DATABASE CONECTIVITY USING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261D7-F135-4CA7-B397-63A8A3B89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Creating a table in MySQL using python</a:t>
            </a:r>
          </a:p>
          <a:p>
            <a:pPr marL="0" indent="0" algn="l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mysql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connector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#establishing the connection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mysql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connector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'root'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'password'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host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'127.0.0.1'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database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mydb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#Creating a cursor object using the cursor() method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cursor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cursor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D4C23-8A93-4AC0-BAD9-D3F23E6EEF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7D253-064D-4D62-A151-A16F39FBFE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1DEE3-FBF7-4C03-8A73-9221AFC6FD87}" type="slidenum">
              <a:rPr lang="en-AU" altLang="en-US" smtClean="0"/>
              <a:pPr>
                <a:defRPr/>
              </a:pPr>
              <a:t>7</a:t>
            </a:fld>
            <a:endParaRPr lang="en-AU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1CA45F4-3777-4F35-90B0-3979B9376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042"/>
            <a:ext cx="184731" cy="29111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819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A79C-9609-49BE-B23C-8F18A8C2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PYTHON DATABASE CONECTIVITY USING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19915-026E-4B79-B213-E73707DC5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#Dropping EMPLOYEE table if already exists.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cursor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execute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"DROP TABLE IF EXISTS EMPLOYEE"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#Creating table as per requirement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'''CREATE TABLE EMPLOYEE( FIRST_NAME CHAR(20) NOT NULL, LAST_NAME CHAR(20), AGE INT, SEX CHAR(1), INCOME FLOAT )'‘’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cursor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execute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#Closing the connection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close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2CF1C-4214-493E-B0EB-BE4AADCD3A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314D6-16D8-4CA0-9900-C9EE9C17C8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1DEE3-FBF7-4C03-8A73-9221AFC6FD87}" type="slidenum">
              <a:rPr lang="en-AU" altLang="en-US" smtClean="0"/>
              <a:pPr>
                <a:defRPr/>
              </a:pPr>
              <a:t>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55127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8D0D-B44D-4015-9344-B498D4E8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PYTHON DATABASE CONECTIVITY USING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0E2B-3EF6-4200-A7C2-DBAA4863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700"/>
            <a:ext cx="10515600" cy="5200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Insert Data into a table in </a:t>
            </a:r>
            <a:r>
              <a:rPr lang="en-US" dirty="0" err="1"/>
              <a:t>mysql</a:t>
            </a:r>
            <a:r>
              <a:rPr lang="en-US" dirty="0"/>
              <a:t> as follows</a:t>
            </a:r>
          </a:p>
          <a:p>
            <a:pPr marL="0" indent="0">
              <a:buNone/>
            </a:pPr>
            <a:r>
              <a:rPr lang="en-US" sz="2400" dirty="0"/>
              <a:t>Syntax: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INSERT INTO TABLE_NAME (column1, column2,column3,...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columnN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VALUES (value1, value2, value3,...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valueN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INSERT INTO EMPLOYEE(FIRST_NAME, LAST_NAME, AGE, SEX, INCOME) VALUES (' Mac', 'Mohan', 20, 'M', 2000 );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mysql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 select * from Employee;</a:t>
            </a:r>
          </a:p>
          <a:p>
            <a:pPr marL="0" indent="0"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------------+-----------+------+------+----</a:t>
            </a:r>
          </a:p>
          <a:p>
            <a:pPr marL="0" indent="0"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FIRST_NAME | LAST_NAME | AGE | SEX | INCOME  </a:t>
            </a:r>
          </a:p>
          <a:p>
            <a:pPr marL="0" indent="0"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------------+-----------+------+------+-------</a:t>
            </a:r>
          </a:p>
          <a:p>
            <a:pPr marL="0" indent="0"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Mac        | Mohan     | 20  | M   | 2000  </a:t>
            </a:r>
          </a:p>
          <a:p>
            <a:pPr marL="0" indent="0"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------------+-----------+------+------+-------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2D1EA-D7B2-45B2-B9A9-719EEC6ACE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1872B-FEF2-4126-958D-A92F8251C2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1DEE3-FBF7-4C03-8A73-9221AFC6FD87}" type="slidenum">
              <a:rPr lang="en-AU" altLang="en-US" smtClean="0"/>
              <a:pPr>
                <a:defRPr/>
              </a:pPr>
              <a:t>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2509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C8CA6BD4B6BB458EC4DF3BC6B8455E" ma:contentTypeVersion="3" ma:contentTypeDescription="Create a new document." ma:contentTypeScope="" ma:versionID="54dd32af46607e74e95a970489d169e9">
  <xsd:schema xmlns:xsd="http://www.w3.org/2001/XMLSchema" xmlns:xs="http://www.w3.org/2001/XMLSchema" xmlns:p="http://schemas.microsoft.com/office/2006/metadata/properties" xmlns:ns2="5e62a2dd-ff91-4591-8d2f-adadc8198891" xmlns:ns3="e55cc92a-1539-4df1-9458-c91bde0a752f" targetNamespace="http://schemas.microsoft.com/office/2006/metadata/properties" ma:root="true" ma:fieldsID="f933b677abdf242d07459fbbd4282fb3" ns2:_="" ns3:_="">
    <xsd:import namespace="5e62a2dd-ff91-4591-8d2f-adadc8198891"/>
    <xsd:import namespace="e55cc92a-1539-4df1-9458-c91bde0a752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Data_x0020_Base_x0020_Secuir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62a2dd-ff91-4591-8d2f-adadc819889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5cc92a-1539-4df1-9458-c91bde0a752f" elementFormDefault="qualified">
    <xsd:import namespace="http://schemas.microsoft.com/office/2006/documentManagement/types"/>
    <xsd:import namespace="http://schemas.microsoft.com/office/infopath/2007/PartnerControls"/>
    <xsd:element name="Data_x0020_Base_x0020_Secuirty" ma:index="10" nillable="true" ma:displayName="Data Base " ma:internalName="Data_x0020_Base_x0020_Secuirt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4C7BD7-3D85-4085-8918-1206224A05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62a2dd-ff91-4591-8d2f-adadc8198891"/>
    <ds:schemaRef ds:uri="e55cc92a-1539-4df1-9458-c91bde0a75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1747</Words>
  <Application>Microsoft Office PowerPoint</Application>
  <PresentationFormat>Widescreen</PresentationFormat>
  <Paragraphs>225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Raleway Regular</vt:lpstr>
      <vt:lpstr>Office Theme</vt:lpstr>
      <vt:lpstr>20TS2201S </vt:lpstr>
      <vt:lpstr>PYTHON DATABASE CONECTIVITY USING MYSQL</vt:lpstr>
      <vt:lpstr>PYTHON DATABASE CONECTIVITY USING MYSQL</vt:lpstr>
      <vt:lpstr>PYTHON DATABASE CONECTIVITY USING MYSQL</vt:lpstr>
      <vt:lpstr>PYTHON DATABASE CONECTIVITY USING MYSQL</vt:lpstr>
      <vt:lpstr>PYTHON DATABASE CONECTIVITY USING MYSQL</vt:lpstr>
      <vt:lpstr>PYTHON DATABASE CONECTIVITY USING MYSQL</vt:lpstr>
      <vt:lpstr>PYTHON DATABASE CONECTIVITY USING MYSQL</vt:lpstr>
      <vt:lpstr>PYTHON DATABASE CONECTIVITY USING MYSQL</vt:lpstr>
      <vt:lpstr>PYTHON DATABASE CONECTIVITY USING MYSQL</vt:lpstr>
      <vt:lpstr>PYTHON DATABASE CONECTIVITY USING MYSQL</vt:lpstr>
      <vt:lpstr>PYTHON DATABASE CONECTIVITY USING MYSQL</vt:lpstr>
      <vt:lpstr>PYTHON DATABASE CONECTIVITY USING MYSQL</vt:lpstr>
      <vt:lpstr>PYTHON DATABASE CONECTIVITY USING MYSQL</vt:lpstr>
      <vt:lpstr>PYTHON DATABASE CONECTIVITY USING MYSQL</vt:lpstr>
      <vt:lpstr>PYTHON DATABASE CONECTIVITY USING MYSQL</vt:lpstr>
      <vt:lpstr>PYTHON DATABASE CONECTIVITY USING MYSQL</vt:lpstr>
      <vt:lpstr>PYTHON DATABASE CONECTIVITY USING MYSQL</vt:lpstr>
      <vt:lpstr>PYTHON DATABASE CONECTIVITY USING MYSQL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18EC2115</dc:title>
  <dc:creator>Kuna Srinidhi</dc:creator>
  <cp:lastModifiedBy>Ravinder N</cp:lastModifiedBy>
  <cp:revision>29</cp:revision>
  <dcterms:created xsi:type="dcterms:W3CDTF">2020-07-16T06:33:02Z</dcterms:created>
  <dcterms:modified xsi:type="dcterms:W3CDTF">2021-11-25T16:07:22Z</dcterms:modified>
</cp:coreProperties>
</file>