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 snapToObjects="1">
      <p:cViewPr>
        <p:scale>
          <a:sx n="121" d="100"/>
          <a:sy n="121" d="100"/>
        </p:scale>
        <p:origin x="-64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04C5-ADD0-D848-8D02-DB5B77A6D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39EAF-CC6A-084C-ADEF-B96788814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DAB6-2377-9548-A9EB-4F945FC3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8D8E-CBCF-1342-A3C9-BB3BFF82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4BAB-3CAC-BB48-BB42-CD50A263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E183-2086-4F43-860D-41923C1D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622E4-6DE9-5941-AAD8-BD06A27AD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EB9D-5152-7847-B4B0-335B53FC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0C4E-CA40-9C43-85BB-37BD8A21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B668-38B0-6441-A810-0334644B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7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6B4FA-EDA9-3F45-A088-9027AF1E0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F253A-E71F-FC4C-A23D-DF7793607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676B9-60B3-3743-AB2F-2195EFCB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A546-014C-9D49-BAC4-592F0A62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A8D82-F48F-C44E-A602-4AA49C4F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06D2-DC76-F547-BED3-A888E86B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BA5C-7ABB-464A-A96E-3E9EF347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48F0-AC35-164A-9E94-A65DB930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A772-36B4-C441-BE23-83B914F1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56AF-668F-9F42-9402-1719971B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E006-136E-CF46-92A7-EDDC04B4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52C2-72C4-AE41-8295-D887C28B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E9104-0002-9240-BCFD-6AF8505A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B6F4-38EE-434A-8C37-75F2D45C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9815B-DE07-3B40-A2C3-266571F9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C963-F771-D94F-B3D4-C8349D1D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E024-C9D5-A94F-82DA-4CB6CEB4C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31328-3592-BF4F-9A7A-06E0FA9D3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A0600-60F6-FC4B-B48D-15711B28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1BD3B-65DB-FA40-8BDF-494A8B8F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F311A-A361-3C4D-9221-1DA70946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2B02-6D38-5D4B-B5C3-7AECF10A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D2DA-ECA5-8546-AA78-89DE4EC3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32F2E-9A35-8840-974B-352BCF368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E4215-304D-C842-8B16-367EBA934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457A0-DE0B-994E-BE74-1F7E55A6F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2F69C-2BD4-AF4F-A5BF-AA49B01F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C50E3-C89A-E049-80F4-AEEDE88C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E39FD-7647-374D-8F5C-997037F5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5D77-DD21-B044-84D3-2FA70D17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06810-A544-2742-A6FC-3BFE24BA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A0AF3-1556-C944-896A-BA16FED0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7E148-D8E6-AB4F-85DB-257F5C2F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1F01E-79EF-3946-9126-30DA70D2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B67B9-D979-0D41-95CE-B4F199D4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322E-5877-3A46-B8E9-B15D2833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9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9E9F-A816-3A41-B8CD-C2E2DC09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1F60-2F89-BD44-AF45-4D3B86E9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5F3B3-876B-DF44-B440-1BFD9B96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4B74C-91C1-9249-994F-5F01FD91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8378-0A68-474A-98CB-9C2FED8B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05D34-657C-2346-A865-75624ED9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ACCB-3F29-AE4E-A833-24F0679D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CC856-2560-7F44-8FB3-B5EC915DF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9DFC8-0279-D444-ABFE-AD40C70F3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DC68-5C9F-BE42-A4E8-F1BA0A6B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51527-617F-CF43-B710-355362DB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DBF0E-42AD-6F46-937C-9400B2A7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1D3E5-8ABD-6842-87B5-27C3DE0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362C-B5F3-B048-9DB2-1064867E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89AF-921B-E443-B09F-61BB6DD9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5D4C-48EF-ED42-B858-E22F18698CC3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B838-9249-FF48-96D0-C4ED2160B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F919-E607-454A-9898-A4901F1EE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361A-923F-0249-8507-ADBF7363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582C-79F1-1A4A-88C1-8E3B95E11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FHIR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61A5-7875-CD4A-94E7-B98DF2B07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1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728A-E075-B649-BC04-FBC2DF8E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Furosemide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CC36-44EF-AC41-9A8E-B03DC46F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records with “furosemide” in the name </a:t>
            </a:r>
            <a:r>
              <a:rPr lang="en-US" dirty="0">
                <a:sym typeface="Wingdings" pitchFamily="2" charset="2"/>
              </a:rPr>
              <a:t> 21</a:t>
            </a:r>
            <a:endParaRPr lang="en-US" dirty="0"/>
          </a:p>
          <a:p>
            <a:r>
              <a:rPr lang="en-US" dirty="0"/>
              <a:t>FHIR records with code 4603 </a:t>
            </a:r>
            <a:r>
              <a:rPr lang="en-US" dirty="0">
                <a:sym typeface="Wingdings" pitchFamily="2" charset="2"/>
              </a:rPr>
              <a:t>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9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A689FD-948D-5B4C-BC01-B495517BE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33279"/>
              </p:ext>
            </p:extLst>
          </p:nvPr>
        </p:nvGraphicFramePr>
        <p:xfrm>
          <a:off x="1180662" y="462280"/>
          <a:ext cx="8128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3342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467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6868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3019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Medication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FHIR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Furosemide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8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Levothyroxine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0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Fluticasone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SSRI/SNRI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3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3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6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Albuterol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7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1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7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Vitamins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Anxiety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Anticoagulation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29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201B-C7EE-CF4D-8DB6-6607D77C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4370-C1EC-9140-9DD0-546BC318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3D36-FBDC-D041-A8BB-A2338429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8794-6C28-FF49-ADEB-2C3180B9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dose_text</a:t>
            </a:r>
            <a:r>
              <a:rPr lang="en-US" dirty="0"/>
              <a:t> contains 3 values (tripled dataset)</a:t>
            </a:r>
          </a:p>
          <a:p>
            <a:endParaRPr lang="en-US" dirty="0"/>
          </a:p>
          <a:p>
            <a:r>
              <a:rPr lang="en-US" dirty="0"/>
              <a:t>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selected only </a:t>
            </a:r>
            <a:r>
              <a:rPr lang="en-US" dirty="0" err="1"/>
              <a:t>dose_text</a:t>
            </a:r>
            <a:r>
              <a:rPr lang="en-US" dirty="0"/>
              <a:t> = ordered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6A8E1-95AF-1D41-B9B2-2B95A56D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3429000"/>
            <a:ext cx="512244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4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09E8-6456-C746-BF3D-281455AE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Medications Merge with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0BB8-034B-1042-81D7-11D7710F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 reference ID: Medication/</a:t>
            </a:r>
            <a:r>
              <a:rPr lang="en-CA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eyjwKorMBqjEpbu8Th4KksF1dbf61IXoqBgivnaprl0M3</a:t>
            </a:r>
          </a:p>
          <a:p>
            <a:endParaRPr lang="en-CA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Helvetica Neue" panose="02000503000000020004" pitchFamily="2" charset="0"/>
              </a:rPr>
              <a:t>Merge on </a:t>
            </a:r>
            <a:r>
              <a:rPr lang="en-CA" dirty="0" err="1">
                <a:solidFill>
                  <a:srgbClr val="000000"/>
                </a:solidFill>
                <a:latin typeface="Helvetica Neue" panose="02000503000000020004" pitchFamily="2" charset="0"/>
              </a:rPr>
              <a:t>reference_id</a:t>
            </a:r>
            <a:endParaRPr lang="en-CA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en-CA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D4B6E-73BA-524E-8377-20B31979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132876"/>
            <a:ext cx="5575300" cy="23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E63B-3DC7-E54A-B8AC-3D08427A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Medications Desc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FA4F-7A7E-7E48-BA2C-6A413E3D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FHIR records: 14523</a:t>
            </a:r>
          </a:p>
          <a:p>
            <a:r>
              <a:rPr lang="en-US" dirty="0"/>
              <a:t>De-duplicated: 7148</a:t>
            </a:r>
          </a:p>
          <a:p>
            <a:r>
              <a:rPr lang="en-US" dirty="0"/>
              <a:t>Merge with references: 2283</a:t>
            </a:r>
          </a:p>
          <a:p>
            <a:r>
              <a:rPr lang="en-US" dirty="0"/>
              <a:t>Unique Users: 1082</a:t>
            </a:r>
          </a:p>
          <a:p>
            <a:r>
              <a:rPr lang="en-US" dirty="0"/>
              <a:t>Merge with </a:t>
            </a:r>
            <a:r>
              <a:rPr lang="en-US" dirty="0" err="1"/>
              <a:t>medication_ref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91552-C194-5A4C-819D-E1A2141B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0" y="4692649"/>
            <a:ext cx="5721350" cy="16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F1C3-7FAA-2548-8CB4-3A9BBCC4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by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EC26-F1D4-7841-AE7A-0192124C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0375"/>
          </a:xfrm>
        </p:spPr>
        <p:txBody>
          <a:bodyPr/>
          <a:lstStyle/>
          <a:p>
            <a:r>
              <a:rPr lang="en-US" dirty="0"/>
              <a:t>Remove non-coded medications (includes code=Nan)</a:t>
            </a:r>
          </a:p>
          <a:p>
            <a:r>
              <a:rPr lang="en-US" dirty="0"/>
              <a:t>Filter to keep only codes that are in </a:t>
            </a:r>
            <a:r>
              <a:rPr lang="en-US" dirty="0" err="1"/>
              <a:t>Rxnorm</a:t>
            </a:r>
            <a:r>
              <a:rPr lang="en-US" dirty="0"/>
              <a:t> ingredients</a:t>
            </a:r>
          </a:p>
          <a:p>
            <a:endParaRPr lang="en-US" dirty="0"/>
          </a:p>
          <a:p>
            <a:r>
              <a:rPr lang="en-US" dirty="0"/>
              <a:t>All medication records with references: 2283</a:t>
            </a:r>
          </a:p>
          <a:p>
            <a:r>
              <a:rPr lang="en-US" dirty="0"/>
              <a:t>Keeping only ones with ingredients: 2221</a:t>
            </a:r>
          </a:p>
        </p:txBody>
      </p:sp>
    </p:spTree>
    <p:extLst>
      <p:ext uri="{BB962C8B-B14F-4D97-AF65-F5344CB8AC3E}">
        <p14:creationId xmlns:p14="http://schemas.microsoft.com/office/powerpoint/2010/main" val="401640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2E10-C980-304C-9580-028C8113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Meds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A9C4-56C4-EC42-A929-D0BCF534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codes of all known ingredients from </a:t>
            </a:r>
            <a:r>
              <a:rPr lang="en-US" dirty="0" err="1"/>
              <a:t>RxNorm</a:t>
            </a:r>
            <a:r>
              <a:rPr lang="en-US" dirty="0"/>
              <a:t> database</a:t>
            </a:r>
          </a:p>
          <a:p>
            <a:r>
              <a:rPr lang="en-US" dirty="0"/>
              <a:t>Custom meds</a:t>
            </a:r>
          </a:p>
          <a:p>
            <a:endParaRPr lang="en-US" dirty="0"/>
          </a:p>
          <a:p>
            <a:r>
              <a:rPr lang="en-US" dirty="0"/>
              <a:t>Latest CCS Medication Records: 133,461</a:t>
            </a:r>
          </a:p>
          <a:p>
            <a:r>
              <a:rPr lang="en-US" dirty="0"/>
              <a:t>CCS Users: 37,073</a:t>
            </a:r>
          </a:p>
          <a:p>
            <a:r>
              <a:rPr lang="en-US" dirty="0"/>
              <a:t>(FHIR Users: 1082)</a:t>
            </a:r>
          </a:p>
          <a:p>
            <a:r>
              <a:rPr lang="en-US" dirty="0"/>
              <a:t>Users with FHIR and CCS meds: 508</a:t>
            </a:r>
          </a:p>
          <a:p>
            <a:pPr lvl="1"/>
            <a:r>
              <a:rPr lang="en-US" dirty="0"/>
              <a:t>FHIR users without CCS meds: 574</a:t>
            </a:r>
          </a:p>
        </p:txBody>
      </p:sp>
    </p:spTree>
    <p:extLst>
      <p:ext uri="{BB962C8B-B14F-4D97-AF65-F5344CB8AC3E}">
        <p14:creationId xmlns:p14="http://schemas.microsoft.com/office/powerpoint/2010/main" val="198862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AAE3-61F0-5E4A-AB84-0D145C44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AE82-12D2-B446-A183-175A8E9C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6B15-1E7F-F64B-A6A9-D21E5FF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&amp; FHIR comparison: furosemide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3E06-0D9A-0945-B62E-2A91BFD0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Furosemide </a:t>
            </a:r>
            <a:r>
              <a:rPr lang="en-US" dirty="0" err="1"/>
              <a:t>Rxcui</a:t>
            </a:r>
            <a:r>
              <a:rPr lang="en-US" dirty="0"/>
              <a:t>: 4603</a:t>
            </a:r>
          </a:p>
          <a:p>
            <a:pPr lvl="1"/>
            <a:r>
              <a:rPr lang="en-US" dirty="0"/>
              <a:t>Both: 2</a:t>
            </a:r>
          </a:p>
          <a:p>
            <a:pPr lvl="1"/>
            <a:r>
              <a:rPr lang="en-US" dirty="0"/>
              <a:t>FHIR Only: 7</a:t>
            </a:r>
          </a:p>
          <a:p>
            <a:pPr lvl="1"/>
            <a:r>
              <a:rPr lang="en-US" dirty="0"/>
              <a:t>CCS Only: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A0C8-2261-F04B-974C-25E02661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755231"/>
            <a:ext cx="8223952" cy="25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2F87-94B5-884C-BF50-43F665DE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are incompletely coded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87BE-379F-2F49-AB77-33039BE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Insulin: 253182</a:t>
            </a:r>
          </a:p>
          <a:p>
            <a:pPr lvl="1"/>
            <a:r>
              <a:rPr lang="en-US" dirty="0"/>
              <a:t>or 1008501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873BC-84A7-9A40-9AC3-E39135C1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3429000"/>
            <a:ext cx="6413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CE62C-EEC9-A349-8076-A971C46D4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017713"/>
            <a:ext cx="636270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FC9C84-23C3-2640-97BD-381B5F476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2820495"/>
            <a:ext cx="4521808" cy="16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7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9007</TotalTime>
  <Words>261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FHIR Analysis</vt:lpstr>
      <vt:lpstr>Medications Filter</vt:lpstr>
      <vt:lpstr>Medications Merge with Reference</vt:lpstr>
      <vt:lpstr>Medications Desc</vt:lpstr>
      <vt:lpstr>Filter by ingredients</vt:lpstr>
      <vt:lpstr>CCS Meds</vt:lpstr>
      <vt:lpstr>PowerPoint Presentation</vt:lpstr>
      <vt:lpstr>CCS &amp; FHIR comparison: furosemide</vt:lpstr>
      <vt:lpstr>Ingredients are incompletely coded</vt:lpstr>
      <vt:lpstr>Furosemide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Analysis</dc:title>
  <dc:creator>Pavel A</dc:creator>
  <cp:lastModifiedBy>Pavel A</cp:lastModifiedBy>
  <cp:revision>20</cp:revision>
  <dcterms:created xsi:type="dcterms:W3CDTF">2022-09-20T19:28:24Z</dcterms:created>
  <dcterms:modified xsi:type="dcterms:W3CDTF">2022-09-27T01:36:15Z</dcterms:modified>
</cp:coreProperties>
</file>