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33"/>
    <a:srgbClr val="E9D4BE"/>
    <a:srgbClr val="E7BEBF"/>
    <a:srgbClr val="F7E651"/>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4353" autoAdjust="0"/>
  </p:normalViewPr>
  <p:slideViewPr>
    <p:cSldViewPr snapToGrid="0">
      <p:cViewPr varScale="1">
        <p:scale>
          <a:sx n="38" d="100"/>
          <a:sy n="38"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8/29/2018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gevent.org/intro.html#event-loop"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take a walk through history and see how asynchronous programming has evolved in python.</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2</a:t>
            </a:fld>
            <a:endParaRPr lang="en-US"/>
          </a:p>
        </p:txBody>
      </p:sp>
    </p:spTree>
    <p:extLst>
      <p:ext uri="{BB962C8B-B14F-4D97-AF65-F5344CB8AC3E}">
        <p14:creationId xmlns:p14="http://schemas.microsoft.com/office/powerpoint/2010/main" val="2443688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explain the code a little, the very last line is calling a tornado method called </a:t>
            </a:r>
            <a:r>
              <a:rPr lang="en-US" sz="1200" b="0" i="1" kern="1200" dirty="0" err="1" smtClean="0">
                <a:solidFill>
                  <a:schemeClr val="tx1"/>
                </a:solidFill>
                <a:effectLst/>
                <a:latin typeface="+mn-lt"/>
                <a:ea typeface="+mn-ea"/>
                <a:cs typeface="+mn-cs"/>
              </a:rPr>
              <a:t>AsyncHTTPClient.fetch</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which fetches a </a:t>
            </a:r>
            <a:r>
              <a:rPr lang="en-US" sz="1200" b="0" i="0" kern="1200" dirty="0" err="1" smtClean="0">
                <a:solidFill>
                  <a:schemeClr val="tx1"/>
                </a:solidFill>
                <a:effectLst/>
                <a:latin typeface="+mn-lt"/>
                <a:ea typeface="+mn-ea"/>
                <a:cs typeface="+mn-cs"/>
              </a:rPr>
              <a:t>url</a:t>
            </a:r>
            <a:r>
              <a:rPr lang="en-US" sz="1200" b="0" i="0" kern="1200" dirty="0" smtClean="0">
                <a:solidFill>
                  <a:schemeClr val="tx1"/>
                </a:solidFill>
                <a:effectLst/>
                <a:latin typeface="+mn-lt"/>
                <a:ea typeface="+mn-ea"/>
                <a:cs typeface="+mn-cs"/>
              </a:rPr>
              <a:t> in a non-blocking way. This method essentially executes and returns immediately allowing the program to do other things, while waiting on the network call. Because the next line is reached before the </a:t>
            </a:r>
            <a:r>
              <a:rPr lang="en-US" sz="1200" b="0" i="0" kern="1200" dirty="0" err="1" smtClean="0">
                <a:solidFill>
                  <a:schemeClr val="tx1"/>
                </a:solidFill>
                <a:effectLst/>
                <a:latin typeface="+mn-lt"/>
                <a:ea typeface="+mn-ea"/>
                <a:cs typeface="+mn-cs"/>
              </a:rPr>
              <a:t>url</a:t>
            </a:r>
            <a:r>
              <a:rPr lang="en-US" sz="1200" b="0" i="0" kern="1200" dirty="0" smtClean="0">
                <a:solidFill>
                  <a:schemeClr val="tx1"/>
                </a:solidFill>
                <a:effectLst/>
                <a:latin typeface="+mn-lt"/>
                <a:ea typeface="+mn-ea"/>
                <a:cs typeface="+mn-cs"/>
              </a:rPr>
              <a:t> has been hit, it is not possible to get a return object from the method. The solution to this problem is that instead of the </a:t>
            </a:r>
            <a:r>
              <a:rPr lang="en-US" sz="1200" b="0" i="1" kern="1200" dirty="0" smtClean="0">
                <a:solidFill>
                  <a:schemeClr val="tx1"/>
                </a:solidFill>
                <a:effectLst/>
                <a:latin typeface="+mn-lt"/>
                <a:ea typeface="+mn-ea"/>
                <a:cs typeface="+mn-cs"/>
              </a:rPr>
              <a:t>fetch</a:t>
            </a:r>
            <a:r>
              <a:rPr lang="en-US" sz="1200" b="0" i="0" kern="1200" dirty="0" smtClean="0">
                <a:solidFill>
                  <a:schemeClr val="tx1"/>
                </a:solidFill>
                <a:effectLst/>
                <a:latin typeface="+mn-lt"/>
                <a:ea typeface="+mn-ea"/>
                <a:cs typeface="+mn-cs"/>
              </a:rPr>
              <a:t> method returning an object, it calls a function with the result, or a </a:t>
            </a:r>
            <a:r>
              <a:rPr lang="en-US" sz="1200" b="0" i="1" kern="1200" dirty="0" smtClean="0">
                <a:solidFill>
                  <a:schemeClr val="tx1"/>
                </a:solidFill>
                <a:effectLst/>
                <a:latin typeface="+mn-lt"/>
                <a:ea typeface="+mn-ea"/>
                <a:cs typeface="+mn-cs"/>
              </a:rPr>
              <a:t>callback. </a:t>
            </a:r>
            <a:r>
              <a:rPr lang="en-US" sz="1200" b="0" i="0" kern="1200" dirty="0" smtClean="0">
                <a:solidFill>
                  <a:schemeClr val="tx1"/>
                </a:solidFill>
                <a:effectLst/>
                <a:latin typeface="+mn-lt"/>
                <a:ea typeface="+mn-ea"/>
                <a:cs typeface="+mn-cs"/>
              </a:rPr>
              <a:t>The callback in this example is </a:t>
            </a:r>
            <a:r>
              <a:rPr lang="en-US" sz="1200" b="0" i="1" kern="1200" dirty="0" err="1" smtClean="0">
                <a:solidFill>
                  <a:schemeClr val="tx1"/>
                </a:solidFill>
                <a:effectLst/>
                <a:latin typeface="+mn-lt"/>
                <a:ea typeface="+mn-ea"/>
                <a:cs typeface="+mn-cs"/>
              </a:rPr>
              <a:t>handle_response</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11</a:t>
            </a:fld>
            <a:endParaRPr lang="en-US"/>
          </a:p>
        </p:txBody>
      </p:sp>
    </p:spTree>
    <p:extLst>
      <p:ext uri="{BB962C8B-B14F-4D97-AF65-F5344CB8AC3E}">
        <p14:creationId xmlns:p14="http://schemas.microsoft.com/office/powerpoint/2010/main" val="1289698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you lose access to the stack and variables, you end up shoving large objects into all your callbacks, but if your using 3rd party APIs, you can’t pass anything into the callback that’s not expected. This also becomes a problem because every callback acts like a thread, but there is no way to “gather” the tasks. Lets say for example you wanted to call three APIs, then wait till the three are done, and return the aggregated results. In the </a:t>
            </a:r>
            <a:r>
              <a:rPr lang="en-US" sz="1200" b="0" i="1" kern="1200" dirty="0" err="1" smtClean="0">
                <a:solidFill>
                  <a:schemeClr val="tx1"/>
                </a:solidFill>
                <a:effectLst/>
                <a:latin typeface="+mn-lt"/>
                <a:ea typeface="+mn-ea"/>
                <a:cs typeface="+mn-cs"/>
              </a:rPr>
              <a:t>gevent</a:t>
            </a:r>
            <a:r>
              <a:rPr lang="en-US" sz="1200" b="0" i="0" kern="1200" dirty="0" smtClean="0">
                <a:solidFill>
                  <a:schemeClr val="tx1"/>
                </a:solidFill>
                <a:effectLst/>
                <a:latin typeface="+mn-lt"/>
                <a:ea typeface="+mn-ea"/>
                <a:cs typeface="+mn-cs"/>
              </a:rPr>
              <a:t> world, you could do this, but with callbacks you cannot. You would have to hack around it by saving results to some global state variables, and in the callback you would have to check if it’s the last result or not.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12</a:t>
            </a:fld>
            <a:endParaRPr lang="en-US"/>
          </a:p>
        </p:txBody>
      </p:sp>
    </p:spTree>
    <p:extLst>
      <p:ext uri="{BB962C8B-B14F-4D97-AF65-F5344CB8AC3E}">
        <p14:creationId xmlns:p14="http://schemas.microsoft.com/office/powerpoint/2010/main" val="1520829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13</a:t>
            </a:fld>
            <a:endParaRPr lang="en-US"/>
          </a:p>
        </p:txBody>
      </p:sp>
    </p:spTree>
    <p:extLst>
      <p:ext uri="{BB962C8B-B14F-4D97-AF65-F5344CB8AC3E}">
        <p14:creationId xmlns:p14="http://schemas.microsoft.com/office/powerpoint/2010/main" val="373610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14</a:t>
            </a:fld>
            <a:endParaRPr lang="en-US"/>
          </a:p>
        </p:txBody>
      </p:sp>
    </p:spTree>
    <p:extLst>
      <p:ext uri="{BB962C8B-B14F-4D97-AF65-F5344CB8AC3E}">
        <p14:creationId xmlns:p14="http://schemas.microsoft.com/office/powerpoint/2010/main" val="1941322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15</a:t>
            </a:fld>
            <a:endParaRPr lang="en-US"/>
          </a:p>
        </p:txBody>
      </p:sp>
    </p:spTree>
    <p:extLst>
      <p:ext uri="{BB962C8B-B14F-4D97-AF65-F5344CB8AC3E}">
        <p14:creationId xmlns:p14="http://schemas.microsoft.com/office/powerpoint/2010/main" val="3949476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16</a:t>
            </a:fld>
            <a:endParaRPr lang="en-US"/>
          </a:p>
        </p:txBody>
      </p:sp>
    </p:spTree>
    <p:extLst>
      <p:ext uri="{BB962C8B-B14F-4D97-AF65-F5344CB8AC3E}">
        <p14:creationId xmlns:p14="http://schemas.microsoft.com/office/powerpoint/2010/main" val="902945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Here is an example of us calling the same three urls as before</a:t>
            </a:r>
            <a:r>
              <a:rPr lang="en-US" sz="1200" b="0" i="0" kern="1200" baseline="0" smtClean="0">
                <a:solidFill>
                  <a:schemeClr val="tx1"/>
                </a:solidFill>
                <a:effectLst/>
                <a:latin typeface="+mn-lt"/>
                <a:ea typeface="+mn-ea"/>
                <a:cs typeface="+mn-cs"/>
              </a:rPr>
              <a:t> - </a:t>
            </a:r>
            <a:r>
              <a:rPr lang="en-US" sz="1200" b="0" i="0" kern="1200" smtClean="0">
                <a:solidFill>
                  <a:schemeClr val="tx1"/>
                </a:solidFill>
                <a:effectLst/>
                <a:latin typeface="+mn-lt"/>
                <a:ea typeface="+mn-ea"/>
                <a:cs typeface="+mn-cs"/>
              </a:rPr>
              <a:t>asyncio_example.py</a:t>
            </a:r>
          </a:p>
          <a:p>
            <a:r>
              <a:rPr lang="en-US" sz="1200" b="0" i="0" kern="1200" smtClean="0">
                <a:solidFill>
                  <a:schemeClr val="tx1"/>
                </a:solidFill>
                <a:effectLst/>
                <a:latin typeface="+mn-lt"/>
                <a:ea typeface="+mn-ea"/>
                <a:cs typeface="+mn-cs"/>
              </a:rPr>
              <a:t>Life is great! The only problem is the </a:t>
            </a:r>
            <a:r>
              <a:rPr lang="en-US" sz="1200" b="0" i="1" kern="1200" smtClean="0">
                <a:solidFill>
                  <a:schemeClr val="tx1"/>
                </a:solidFill>
                <a:effectLst/>
                <a:latin typeface="+mn-lt"/>
                <a:ea typeface="+mn-ea"/>
                <a:cs typeface="+mn-cs"/>
              </a:rPr>
              <a:t>yield from</a:t>
            </a:r>
            <a:r>
              <a:rPr lang="en-US" sz="1200" b="0" i="0" kern="1200" smtClean="0">
                <a:solidFill>
                  <a:schemeClr val="tx1"/>
                </a:solidFill>
                <a:effectLst/>
                <a:latin typeface="+mn-lt"/>
                <a:ea typeface="+mn-ea"/>
                <a:cs typeface="+mn-cs"/>
              </a:rPr>
              <a:t> looks way too much like a generator, and it could cause problems if it actually was a generator.</a:t>
            </a:r>
          </a:p>
          <a:p>
            <a:r>
              <a:rPr lang="en-US" dirty="0" smtClean="0">
                <a:effectLst/>
              </a:rPr>
              <a:t/>
            </a:r>
            <a:br>
              <a:rPr lang="en-US" dirty="0" smtClean="0">
                <a:effectLst/>
              </a:rPr>
            </a:b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17</a:t>
            </a:fld>
            <a:endParaRPr lang="en-US"/>
          </a:p>
        </p:txBody>
      </p:sp>
    </p:spTree>
    <p:extLst>
      <p:ext uri="{BB962C8B-B14F-4D97-AF65-F5344CB8AC3E}">
        <p14:creationId xmlns:p14="http://schemas.microsoft.com/office/powerpoint/2010/main" val="3046851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
            </a:r>
            <a:br>
              <a:rPr lang="en-US" dirty="0" smtClean="0">
                <a:effectLst/>
              </a:rPr>
            </a:br>
            <a:r>
              <a:rPr lang="en-US" sz="1200" b="0" i="0" kern="1200" dirty="0" smtClean="0">
                <a:solidFill>
                  <a:schemeClr val="tx1"/>
                </a:solidFill>
                <a:effectLst/>
                <a:latin typeface="+mn-lt"/>
                <a:ea typeface="+mn-ea"/>
                <a:cs typeface="+mn-cs"/>
              </a:rPr>
              <a:t> Here is our example again but with the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/await keywords</a:t>
            </a:r>
            <a:r>
              <a:rPr lang="en-US" sz="1200" b="0" i="0" kern="1200" baseline="0" dirty="0" smtClean="0">
                <a:solidFill>
                  <a:schemeClr val="tx1"/>
                </a:solidFill>
                <a:effectLst/>
                <a:latin typeface="+mn-lt"/>
                <a:ea typeface="+mn-ea"/>
                <a:cs typeface="+mn-cs"/>
              </a:rPr>
              <a:t> - asyncio_await_example.py</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18</a:t>
            </a:fld>
            <a:endParaRPr lang="en-US"/>
          </a:p>
        </p:txBody>
      </p:sp>
    </p:spTree>
    <p:extLst>
      <p:ext uri="{BB962C8B-B14F-4D97-AF65-F5344CB8AC3E}">
        <p14:creationId xmlns:p14="http://schemas.microsoft.com/office/powerpoint/2010/main" val="2958159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
            </a:r>
            <a:br>
              <a:rPr lang="en-US" dirty="0" smtClean="0">
                <a:effectLst/>
              </a:rPr>
            </a:br>
            <a:r>
              <a:rPr lang="en-US" sz="1200" b="0" i="0" kern="1200" dirty="0" smtClean="0">
                <a:solidFill>
                  <a:schemeClr val="tx1"/>
                </a:solidFill>
                <a:effectLst/>
                <a:latin typeface="+mn-lt"/>
                <a:ea typeface="+mn-ea"/>
                <a:cs typeface="+mn-cs"/>
              </a:rPr>
              <a:t> Here is our example again but with the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/await keywords</a:t>
            </a:r>
            <a:r>
              <a:rPr lang="en-US" sz="1200" b="0" i="0" kern="1200" baseline="0" dirty="0" smtClean="0">
                <a:solidFill>
                  <a:schemeClr val="tx1"/>
                </a:solidFill>
                <a:effectLst/>
                <a:latin typeface="+mn-lt"/>
                <a:ea typeface="+mn-ea"/>
                <a:cs typeface="+mn-cs"/>
              </a:rPr>
              <a:t> - asyncio_await_example.py</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19</a:t>
            </a:fld>
            <a:endParaRPr lang="en-US"/>
          </a:p>
        </p:txBody>
      </p:sp>
    </p:spTree>
    <p:extLst>
      <p:ext uri="{BB962C8B-B14F-4D97-AF65-F5344CB8AC3E}">
        <p14:creationId xmlns:p14="http://schemas.microsoft.com/office/powerpoint/2010/main" val="3494942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20</a:t>
            </a:fld>
            <a:endParaRPr lang="en-US"/>
          </a:p>
        </p:txBody>
      </p:sp>
    </p:spTree>
    <p:extLst>
      <p:ext uri="{BB962C8B-B14F-4D97-AF65-F5344CB8AC3E}">
        <p14:creationId xmlns:p14="http://schemas.microsoft.com/office/powerpoint/2010/main" val="1099271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3</a:t>
            </a:fld>
            <a:endParaRPr lang="en-US"/>
          </a:p>
        </p:txBody>
      </p:sp>
    </p:spTree>
    <p:extLst>
      <p:ext uri="{BB962C8B-B14F-4D97-AF65-F5344CB8AC3E}">
        <p14:creationId xmlns:p14="http://schemas.microsoft.com/office/powerpoint/2010/main" val="2639416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21</a:t>
            </a:fld>
            <a:endParaRPr lang="en-US"/>
          </a:p>
        </p:txBody>
      </p:sp>
    </p:spTree>
    <p:extLst>
      <p:ext uri="{BB962C8B-B14F-4D97-AF65-F5344CB8AC3E}">
        <p14:creationId xmlns:p14="http://schemas.microsoft.com/office/powerpoint/2010/main" val="655663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some weird edge cases that will leave you wanting for more. Second, when you go fully asynchronous, it means your entire codebase has to be asynchronous.  </a:t>
            </a:r>
            <a:r>
              <a:rPr lang="en-US" sz="1200" b="0" i="0" kern="1200" smtClean="0">
                <a:solidFill>
                  <a:schemeClr val="tx1"/>
                </a:solidFill>
                <a:effectLst/>
                <a:latin typeface="+mn-lt"/>
                <a:ea typeface="+mn-ea"/>
                <a:cs typeface="+mn-cs"/>
              </a:rPr>
              <a:t>See here https://www.youtube.com/watch?v=GLN_xo4Awcc&amp;t=2s</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22</a:t>
            </a:fld>
            <a:endParaRPr lang="en-US"/>
          </a:p>
        </p:txBody>
      </p:sp>
    </p:spTree>
    <p:extLst>
      <p:ext uri="{BB962C8B-B14F-4D97-AF65-F5344CB8AC3E}">
        <p14:creationId xmlns:p14="http://schemas.microsoft.com/office/powerpoint/2010/main" val="1998091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 Multi-threaded programs are more complicated, and typically more error prone, they include common troublesome issues: race-conditions, dead-locks, live-locks, and resource-starvation.</a:t>
            </a: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4</a:t>
            </a:fld>
            <a:endParaRPr lang="en-US"/>
          </a:p>
        </p:txBody>
      </p:sp>
    </p:spTree>
    <p:extLst>
      <p:ext uri="{BB962C8B-B14F-4D97-AF65-F5344CB8AC3E}">
        <p14:creationId xmlns:p14="http://schemas.microsoft.com/office/powerpoint/2010/main" val="2385125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5</a:t>
            </a:fld>
            <a:endParaRPr lang="en-US"/>
          </a:p>
        </p:txBody>
      </p:sp>
    </p:spTree>
    <p:extLst>
      <p:ext uri="{BB962C8B-B14F-4D97-AF65-F5344CB8AC3E}">
        <p14:creationId xmlns:p14="http://schemas.microsoft.com/office/powerpoint/2010/main" val="272135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secretary — let’s call him Bob — would have to multitask like crazy to achieve this. Bob has 5 tasks he’s doing at a single time: Answering phone calls, being a receptionist (directing guests), trying to book a flight, handling meeting schedules, and filing papers. Now lets imagine this is a low traffic environment, so the phone calls, visitors, and meeting requests are few and far between. Most of Bob’s time would be spent on the phone with an airline while filing papers. This is all pretty standard and easy to imagine. When a phone call comes in, Bob would put the airline on hold, answer the phone, direct the call, then return to the airline. Anytime any task came to Bob’s attention, filing papers would be put on the back-burner because it doesn’t need immediate attention. This is one person doing many tasks at the same time, context switching in appropriate places. Bob is asynchronous.</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6</a:t>
            </a:fld>
            <a:endParaRPr lang="en-US"/>
          </a:p>
        </p:txBody>
      </p:sp>
    </p:spTree>
    <p:extLst>
      <p:ext uri="{BB962C8B-B14F-4D97-AF65-F5344CB8AC3E}">
        <p14:creationId xmlns:p14="http://schemas.microsoft.com/office/powerpoint/2010/main" val="2680479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Paper-Filing-Bob gets interrupted so that Phone-Call-Bob can do some work, but Phone-Call-Bob has nothing to do, so he just goes back to sleep. There is time wasted in switching between all the Bob’s just to find out 3 of them aren’t even doing anything. About 57% (Slightly less than 3/5) of your context switching would be for </a:t>
            </a:r>
            <a:r>
              <a:rPr lang="en-US" sz="1200" b="0" i="0" kern="1200" dirty="0" err="1" smtClean="0">
                <a:solidFill>
                  <a:schemeClr val="tx1"/>
                </a:solidFill>
                <a:effectLst/>
                <a:latin typeface="+mn-lt"/>
                <a:ea typeface="+mn-ea"/>
                <a:cs typeface="+mn-cs"/>
              </a:rPr>
              <a:t>nought</a:t>
            </a:r>
            <a:r>
              <a:rPr lang="en-US" sz="1200" b="0" i="0" kern="1200" dirty="0" smtClean="0">
                <a:solidFill>
                  <a:schemeClr val="tx1"/>
                </a:solidFill>
                <a:effectLst/>
                <a:latin typeface="+mn-lt"/>
                <a:ea typeface="+mn-ea"/>
                <a:cs typeface="+mn-cs"/>
              </a:rPr>
              <a:t>. And while yes, CPU context switching is incredibly fast, nothing is free.</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7</a:t>
            </a:fld>
            <a:endParaRPr lang="en-US"/>
          </a:p>
        </p:txBody>
      </p:sp>
    </p:spTree>
    <p:extLst>
      <p:ext uri="{BB962C8B-B14F-4D97-AF65-F5344CB8AC3E}">
        <p14:creationId xmlns:p14="http://schemas.microsoft.com/office/powerpoint/2010/main" val="2419209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a:t>
            </a:r>
            <a:r>
              <a:rPr lang="en-US" baseline="0" dirty="0" smtClean="0"/>
              <a:t> be installed</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8</a:t>
            </a:fld>
            <a:endParaRPr lang="en-US"/>
          </a:p>
        </p:txBody>
      </p:sp>
    </p:spTree>
    <p:extLst>
      <p:ext uri="{BB962C8B-B14F-4D97-AF65-F5344CB8AC3E}">
        <p14:creationId xmlns:p14="http://schemas.microsoft.com/office/powerpoint/2010/main" val="776998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you can see, the </a:t>
            </a:r>
            <a:r>
              <a:rPr lang="en-US" sz="1200" b="0" i="0" kern="1200" dirty="0" err="1" smtClean="0">
                <a:solidFill>
                  <a:schemeClr val="tx1"/>
                </a:solidFill>
                <a:effectLst/>
                <a:latin typeface="+mn-lt"/>
                <a:ea typeface="+mn-ea"/>
                <a:cs typeface="+mn-cs"/>
              </a:rPr>
              <a:t>gevent</a:t>
            </a:r>
            <a:r>
              <a:rPr lang="en-US" sz="1200" b="0" i="0" kern="1200" dirty="0" smtClean="0">
                <a:solidFill>
                  <a:schemeClr val="tx1"/>
                </a:solidFill>
                <a:effectLst/>
                <a:latin typeface="+mn-lt"/>
                <a:ea typeface="+mn-ea"/>
                <a:cs typeface="+mn-cs"/>
              </a:rPr>
              <a:t> API looks and feels just like threading. However under the hood, it’s using </a:t>
            </a:r>
            <a:r>
              <a:rPr lang="en-US" sz="1200" b="0" i="0" kern="1200" dirty="0" err="1" smtClean="0">
                <a:solidFill>
                  <a:schemeClr val="tx1"/>
                </a:solidFill>
                <a:effectLst/>
                <a:latin typeface="+mn-lt"/>
                <a:ea typeface="+mn-ea"/>
                <a:cs typeface="+mn-cs"/>
              </a:rPr>
              <a:t>coroutine’s</a:t>
            </a:r>
            <a:r>
              <a:rPr lang="en-US" sz="1200" b="0" i="0" kern="1200" dirty="0" smtClean="0">
                <a:solidFill>
                  <a:schemeClr val="tx1"/>
                </a:solidFill>
                <a:effectLst/>
                <a:latin typeface="+mn-lt"/>
                <a:ea typeface="+mn-ea"/>
                <a:cs typeface="+mn-cs"/>
              </a:rPr>
              <a:t> rather than actual threads, and running them on an </a:t>
            </a:r>
            <a:r>
              <a:rPr lang="en-US" sz="1200" b="0" i="0" u="none" strike="noStrike" kern="1200" dirty="0" smtClean="0">
                <a:solidFill>
                  <a:schemeClr val="tx1"/>
                </a:solidFill>
                <a:effectLst/>
                <a:latin typeface="+mn-lt"/>
                <a:ea typeface="+mn-ea"/>
                <a:cs typeface="+mn-cs"/>
                <a:hlinkClick r:id="rId3"/>
              </a:rPr>
              <a:t>event loop</a:t>
            </a:r>
            <a:r>
              <a:rPr lang="en-US" sz="1200" b="0" i="0" kern="1200" dirty="0" smtClean="0">
                <a:solidFill>
                  <a:schemeClr val="tx1"/>
                </a:solidFill>
                <a:effectLst/>
                <a:latin typeface="+mn-lt"/>
                <a:ea typeface="+mn-ea"/>
                <a:cs typeface="+mn-cs"/>
              </a:rPr>
              <a:t> for scheduling. This means you get the benefits of light-weight threading without needing to understand </a:t>
            </a:r>
            <a:r>
              <a:rPr lang="en-US" sz="1200" b="0" i="0" kern="1200" dirty="0" err="1" smtClean="0">
                <a:solidFill>
                  <a:schemeClr val="tx1"/>
                </a:solidFill>
                <a:effectLst/>
                <a:latin typeface="+mn-lt"/>
                <a:ea typeface="+mn-ea"/>
                <a:cs typeface="+mn-cs"/>
              </a:rPr>
              <a:t>coroutines</a:t>
            </a:r>
            <a:r>
              <a:rPr lang="en-US" sz="1200" b="0" i="0" kern="1200" dirty="0" smtClean="0">
                <a:solidFill>
                  <a:schemeClr val="tx1"/>
                </a:solidFill>
                <a:effectLst/>
                <a:latin typeface="+mn-lt"/>
                <a:ea typeface="+mn-ea"/>
                <a:cs typeface="+mn-cs"/>
              </a:rPr>
              <a:t>, but you still have all the other issues that threading brings. Gevent is a good library for those who already understand threading and want lighter weight threads.</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9</a:t>
            </a:fld>
            <a:endParaRPr lang="en-US"/>
          </a:p>
        </p:txBody>
      </p:sp>
    </p:spTree>
    <p:extLst>
      <p:ext uri="{BB962C8B-B14F-4D97-AF65-F5344CB8AC3E}">
        <p14:creationId xmlns:p14="http://schemas.microsoft.com/office/powerpoint/2010/main" val="3128011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10</a:t>
            </a:fld>
            <a:endParaRPr lang="en-US"/>
          </a:p>
        </p:txBody>
      </p:sp>
    </p:spTree>
    <p:extLst>
      <p:ext uri="{BB962C8B-B14F-4D97-AF65-F5344CB8AC3E}">
        <p14:creationId xmlns:p14="http://schemas.microsoft.com/office/powerpoint/2010/main" val="3280383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507" y="2919046"/>
            <a:ext cx="9308123" cy="1496200"/>
          </a:xfrm>
        </p:spPr>
        <p:txBody>
          <a:bodyPr>
            <a:normAutofit fontScale="90000"/>
          </a:bodyPr>
          <a:lstStyle/>
          <a:p>
            <a:r>
              <a:rPr lang="en-US" dirty="0"/>
              <a:t>Asynchronous </a:t>
            </a:r>
            <a:r>
              <a:rPr lang="en-US" dirty="0" smtClean="0"/>
              <a:t>programming. </a:t>
            </a:r>
            <a:r>
              <a:rPr lang="en-US" dirty="0" err="1" smtClean="0"/>
              <a:t>Asyncio</a:t>
            </a:r>
            <a:r>
              <a:rPr lang="en-US" dirty="0" smtClean="0"/>
              <a:t> introduction</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2235035" cy="646331"/>
          </a:xfrm>
          <a:prstGeom prst="rect">
            <a:avLst/>
          </a:prstGeom>
        </p:spPr>
        <p:txBody>
          <a:bodyPr wrap="none">
            <a:spAutoFit/>
          </a:bodyPr>
          <a:lstStyle/>
          <a:p>
            <a:r>
              <a:rPr lang="en-US" sz="3600" dirty="0" smtClean="0">
                <a:latin typeface="+mj-lt"/>
              </a:rPr>
              <a:t>Event Loop</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1620534"/>
            <a:ext cx="11754678" cy="3903504"/>
          </a:xfrm>
          <a:prstGeom prst="rect">
            <a:avLst/>
          </a:prstGeom>
        </p:spPr>
        <p:txBody>
          <a:bodyPr wrap="square">
            <a:spAutoFit/>
          </a:bodyPr>
          <a:lstStyle/>
          <a:p>
            <a:pPr algn="just">
              <a:lnSpc>
                <a:spcPct val="150000"/>
              </a:lnSpc>
            </a:pPr>
            <a:r>
              <a:rPr lang="en-US" sz="2800" dirty="0"/>
              <a:t>Lets clear up some things about how asynchronous programming works. One way to do asynchronous programming is with an event loop. The event loop is exactly what it sounds like, there is a queue of events/jobs and a loop that just constantly pulls jobs off the queue and runs them. These jobs are called </a:t>
            </a:r>
            <a:r>
              <a:rPr lang="en-US" sz="2800" dirty="0" err="1"/>
              <a:t>coroutines</a:t>
            </a:r>
            <a:r>
              <a:rPr lang="en-US" sz="2800" dirty="0"/>
              <a:t>. They are a small set of instructions, including which events to put back on to the queue, if any.</a:t>
            </a:r>
            <a:endParaRPr lang="en-US" sz="2400" dirty="0"/>
          </a:p>
        </p:txBody>
      </p:sp>
    </p:spTree>
    <p:extLst>
      <p:ext uri="{BB962C8B-B14F-4D97-AF65-F5344CB8AC3E}">
        <p14:creationId xmlns:p14="http://schemas.microsoft.com/office/powerpoint/2010/main" val="3290366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3883371" cy="646331"/>
          </a:xfrm>
          <a:prstGeom prst="rect">
            <a:avLst/>
          </a:prstGeom>
        </p:spPr>
        <p:txBody>
          <a:bodyPr wrap="none">
            <a:spAutoFit/>
          </a:bodyPr>
          <a:lstStyle/>
          <a:p>
            <a:r>
              <a:rPr lang="en-US" sz="3600" dirty="0">
                <a:latin typeface="+mj-lt"/>
              </a:rPr>
              <a:t>Callback Style </a:t>
            </a:r>
            <a:r>
              <a:rPr lang="en-US" sz="3600" dirty="0" err="1">
                <a:latin typeface="+mj-lt"/>
              </a:rPr>
              <a:t>Async</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1188734"/>
            <a:ext cx="11754678" cy="4549835"/>
          </a:xfrm>
          <a:prstGeom prst="rect">
            <a:avLst/>
          </a:prstGeom>
        </p:spPr>
        <p:txBody>
          <a:bodyPr wrap="square">
            <a:spAutoFit/>
          </a:bodyPr>
          <a:lstStyle/>
          <a:p>
            <a:pPr algn="just">
              <a:lnSpc>
                <a:spcPct val="150000"/>
              </a:lnSpc>
            </a:pPr>
            <a:r>
              <a:rPr lang="en-US" sz="2800" dirty="0"/>
              <a:t>Tornado is an asynchronous web framework that uses the callback style to do asynchronous network I/O. A callback is a function, and it means “Once this is done, execute this function”. It’s basically a “when done” hook for your code. In other words a callback is like when you call a customer service line, and immediately leave your number and hang up, so they can call you back when they are available, rather than having to wait on hold forever.</a:t>
            </a:r>
          </a:p>
          <a:p>
            <a:pPr algn="just">
              <a:lnSpc>
                <a:spcPct val="150000"/>
              </a:lnSpc>
            </a:pPr>
            <a:r>
              <a:rPr lang="en-US" sz="2800" dirty="0"/>
              <a:t>Let’s take a look at tornado_example.py</a:t>
            </a:r>
            <a:endParaRPr lang="en-US" sz="2400" dirty="0"/>
          </a:p>
        </p:txBody>
      </p:sp>
    </p:spTree>
    <p:extLst>
      <p:ext uri="{BB962C8B-B14F-4D97-AF65-F5344CB8AC3E}">
        <p14:creationId xmlns:p14="http://schemas.microsoft.com/office/powerpoint/2010/main" val="2222017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2815194" cy="646331"/>
          </a:xfrm>
          <a:prstGeom prst="rect">
            <a:avLst/>
          </a:prstGeom>
        </p:spPr>
        <p:txBody>
          <a:bodyPr wrap="none">
            <a:spAutoFit/>
          </a:bodyPr>
          <a:lstStyle/>
          <a:p>
            <a:r>
              <a:rPr lang="en-US" sz="3600" dirty="0">
                <a:latin typeface="+mj-lt"/>
              </a:rPr>
              <a:t>Callback </a:t>
            </a:r>
            <a:r>
              <a:rPr lang="en-US" sz="3600" dirty="0" smtClean="0">
                <a:latin typeface="+mj-lt"/>
              </a:rPr>
              <a:t>Style</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1536885"/>
            <a:ext cx="4572828" cy="4616648"/>
          </a:xfrm>
          <a:prstGeom prst="rect">
            <a:avLst/>
          </a:prstGeom>
        </p:spPr>
        <p:txBody>
          <a:bodyPr wrap="square">
            <a:spAutoFit/>
          </a:bodyPr>
          <a:lstStyle/>
          <a:p>
            <a:pPr algn="just">
              <a:lnSpc>
                <a:spcPct val="150000"/>
              </a:lnSpc>
            </a:pPr>
            <a:r>
              <a:rPr lang="en-US" sz="2800" dirty="0"/>
              <a:t>The other problem with callbacks is that in an asynchronous world, the only way to not block things is with a callback. This can lead to a very long chain of callback after callback after </a:t>
            </a:r>
            <a:r>
              <a:rPr lang="en-US" sz="2800" dirty="0" smtClean="0"/>
              <a:t>callback</a:t>
            </a:r>
            <a:endParaRPr lang="en-US" sz="2400" dirty="0"/>
          </a:p>
        </p:txBody>
      </p:sp>
      <p:pic>
        <p:nvPicPr>
          <p:cNvPr id="5" name="Picture 4"/>
          <p:cNvPicPr>
            <a:picLocks noChangeAspect="1"/>
          </p:cNvPicPr>
          <p:nvPr/>
        </p:nvPicPr>
        <p:blipFill>
          <a:blip r:embed="rId3"/>
          <a:stretch>
            <a:fillRect/>
          </a:stretch>
        </p:blipFill>
        <p:spPr>
          <a:xfrm>
            <a:off x="4851124" y="1514058"/>
            <a:ext cx="7181850" cy="4639475"/>
          </a:xfrm>
          <a:prstGeom prst="rect">
            <a:avLst/>
          </a:prstGeom>
        </p:spPr>
      </p:pic>
    </p:spTree>
    <p:extLst>
      <p:ext uri="{BB962C8B-B14F-4D97-AF65-F5344CB8AC3E}">
        <p14:creationId xmlns:p14="http://schemas.microsoft.com/office/powerpoint/2010/main" val="28410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2593980" cy="646331"/>
          </a:xfrm>
          <a:prstGeom prst="rect">
            <a:avLst/>
          </a:prstGeom>
        </p:spPr>
        <p:txBody>
          <a:bodyPr wrap="none">
            <a:spAutoFit/>
          </a:bodyPr>
          <a:lstStyle/>
          <a:p>
            <a:r>
              <a:rPr lang="en-US" sz="3600" dirty="0" smtClean="0">
                <a:latin typeface="+mj-lt"/>
              </a:rPr>
              <a:t>Comparisons</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1536885"/>
            <a:ext cx="11329504" cy="3903504"/>
          </a:xfrm>
          <a:prstGeom prst="rect">
            <a:avLst/>
          </a:prstGeom>
        </p:spPr>
        <p:txBody>
          <a:bodyPr wrap="square">
            <a:spAutoFit/>
          </a:bodyPr>
          <a:lstStyle/>
          <a:p>
            <a:pPr algn="just">
              <a:lnSpc>
                <a:spcPct val="150000"/>
              </a:lnSpc>
            </a:pPr>
            <a:r>
              <a:rPr lang="en-US" sz="2800" dirty="0"/>
              <a:t>Let’s compare so far. If we want to prevent I/O from blocking, we have to use either threads or </a:t>
            </a:r>
            <a:r>
              <a:rPr lang="en-US" sz="2800" dirty="0" err="1"/>
              <a:t>async</a:t>
            </a:r>
            <a:r>
              <a:rPr lang="en-US" sz="2800" dirty="0"/>
              <a:t>. Threads come with issues such as resource starvation, dead-locks, and race conditions. It also creates context switching overhead for the CPU. </a:t>
            </a:r>
            <a:r>
              <a:rPr lang="en-US" sz="2800" dirty="0" err="1"/>
              <a:t>Async</a:t>
            </a:r>
            <a:r>
              <a:rPr lang="en-US" sz="2800" dirty="0"/>
              <a:t> programming can solve the context switching error, but comes with its own problems. In python our options are green threads or callback style of </a:t>
            </a:r>
            <a:r>
              <a:rPr lang="en-US" sz="2800" dirty="0" err="1"/>
              <a:t>async</a:t>
            </a:r>
            <a:r>
              <a:rPr lang="en-US" sz="2800" dirty="0"/>
              <a:t> programming.</a:t>
            </a:r>
            <a:endParaRPr lang="en-US" sz="2400" dirty="0"/>
          </a:p>
        </p:txBody>
      </p:sp>
    </p:spTree>
    <p:extLst>
      <p:ext uri="{BB962C8B-B14F-4D97-AF65-F5344CB8AC3E}">
        <p14:creationId xmlns:p14="http://schemas.microsoft.com/office/powerpoint/2010/main" val="269996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2593980" cy="646331"/>
          </a:xfrm>
          <a:prstGeom prst="rect">
            <a:avLst/>
          </a:prstGeom>
        </p:spPr>
        <p:txBody>
          <a:bodyPr wrap="none">
            <a:spAutoFit/>
          </a:bodyPr>
          <a:lstStyle/>
          <a:p>
            <a:r>
              <a:rPr lang="en-US" sz="3600" dirty="0" smtClean="0">
                <a:latin typeface="+mj-lt"/>
              </a:rPr>
              <a:t>Comparisons</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934734"/>
            <a:ext cx="11329504" cy="5078313"/>
          </a:xfrm>
          <a:prstGeom prst="rect">
            <a:avLst/>
          </a:prstGeom>
        </p:spPr>
        <p:txBody>
          <a:bodyPr wrap="square">
            <a:spAutoFit/>
          </a:bodyPr>
          <a:lstStyle/>
          <a:p>
            <a:pPr algn="just">
              <a:lnSpc>
                <a:spcPct val="150000"/>
              </a:lnSpc>
            </a:pPr>
            <a:r>
              <a:rPr lang="en-US" sz="2800" dirty="0"/>
              <a:t>Green Threads Style</a:t>
            </a:r>
          </a:p>
          <a:p>
            <a:pPr marL="800100" lvl="1" indent="-342900" algn="just">
              <a:buFont typeface="Arial" panose="020B0604020202020204" pitchFamily="34" charset="0"/>
              <a:buChar char="•"/>
            </a:pPr>
            <a:r>
              <a:rPr lang="en-US" sz="2400" dirty="0"/>
              <a:t>Threads are controlled at the application level, rather than hardware</a:t>
            </a:r>
          </a:p>
          <a:p>
            <a:pPr marL="800100" lvl="1" indent="-342900" algn="just">
              <a:buFont typeface="Arial" panose="020B0604020202020204" pitchFamily="34" charset="0"/>
              <a:buChar char="•"/>
            </a:pPr>
            <a:r>
              <a:rPr lang="en-US" sz="2400" dirty="0"/>
              <a:t>Feel like threads; Good for those who understand threading</a:t>
            </a:r>
          </a:p>
          <a:p>
            <a:pPr marL="800100" lvl="1" indent="-342900" algn="just">
              <a:buFont typeface="Arial" panose="020B0604020202020204" pitchFamily="34" charset="0"/>
              <a:buChar char="•"/>
            </a:pPr>
            <a:r>
              <a:rPr lang="en-US" sz="2400" dirty="0"/>
              <a:t>Includes all the problems of normal thread-based programming other than CPU context </a:t>
            </a:r>
            <a:r>
              <a:rPr lang="en-US" sz="2400" dirty="0" smtClean="0"/>
              <a:t>switching</a:t>
            </a:r>
          </a:p>
          <a:p>
            <a:pPr marL="800100" lvl="1" indent="-342900" algn="just">
              <a:buFont typeface="Arial" panose="020B0604020202020204" pitchFamily="34" charset="0"/>
              <a:buChar char="•"/>
            </a:pPr>
            <a:endParaRPr lang="en-US" sz="2400" dirty="0"/>
          </a:p>
          <a:p>
            <a:pPr algn="just">
              <a:lnSpc>
                <a:spcPct val="150000"/>
              </a:lnSpc>
            </a:pPr>
            <a:r>
              <a:rPr lang="en-US" sz="2800" dirty="0"/>
              <a:t>Callback Style</a:t>
            </a:r>
          </a:p>
          <a:p>
            <a:pPr marL="800100" lvl="1" indent="-342900" algn="just">
              <a:buFont typeface="Arial" panose="020B0604020202020204" pitchFamily="34" charset="0"/>
              <a:buChar char="•"/>
            </a:pPr>
            <a:r>
              <a:rPr lang="en-US" sz="2400" dirty="0"/>
              <a:t>Not like threaded programs at all</a:t>
            </a:r>
          </a:p>
          <a:p>
            <a:pPr marL="800100" lvl="1" indent="-342900" algn="just">
              <a:buFont typeface="Arial" panose="020B0604020202020204" pitchFamily="34" charset="0"/>
              <a:buChar char="•"/>
            </a:pPr>
            <a:r>
              <a:rPr lang="en-US" sz="2400" dirty="0"/>
              <a:t>Threads/</a:t>
            </a:r>
            <a:r>
              <a:rPr lang="en-US" sz="2400" dirty="0" err="1"/>
              <a:t>coroutines</a:t>
            </a:r>
            <a:r>
              <a:rPr lang="en-US" sz="2400" dirty="0"/>
              <a:t> are invisible to the programmer</a:t>
            </a:r>
          </a:p>
          <a:p>
            <a:pPr marL="800100" lvl="1" indent="-342900" algn="just">
              <a:buFont typeface="Arial" panose="020B0604020202020204" pitchFamily="34" charset="0"/>
              <a:buChar char="•"/>
            </a:pPr>
            <a:r>
              <a:rPr lang="en-US" sz="2400" dirty="0"/>
              <a:t>Callbacks swallow exceptions</a:t>
            </a:r>
          </a:p>
          <a:p>
            <a:pPr marL="800100" lvl="1" indent="-342900" algn="just">
              <a:buFont typeface="Arial" panose="020B0604020202020204" pitchFamily="34" charset="0"/>
              <a:buChar char="•"/>
            </a:pPr>
            <a:r>
              <a:rPr lang="en-US" sz="2400" dirty="0"/>
              <a:t>Callbacks are not gather-able</a:t>
            </a:r>
          </a:p>
          <a:p>
            <a:pPr marL="800100" lvl="1" indent="-342900" algn="just">
              <a:buFont typeface="Arial" panose="020B0604020202020204" pitchFamily="34" charset="0"/>
              <a:buChar char="•"/>
            </a:pPr>
            <a:r>
              <a:rPr lang="en-US" sz="2400" dirty="0"/>
              <a:t>Callback after callback gets confusing and hard to debug.</a:t>
            </a:r>
            <a:endParaRPr lang="en-US" sz="2000" dirty="0"/>
          </a:p>
        </p:txBody>
      </p:sp>
    </p:spTree>
    <p:extLst>
      <p:ext uri="{BB962C8B-B14F-4D97-AF65-F5344CB8AC3E}">
        <p14:creationId xmlns:p14="http://schemas.microsoft.com/office/powerpoint/2010/main" val="363885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2593980" cy="646331"/>
          </a:xfrm>
          <a:prstGeom prst="rect">
            <a:avLst/>
          </a:prstGeom>
        </p:spPr>
        <p:txBody>
          <a:bodyPr wrap="none">
            <a:spAutoFit/>
          </a:bodyPr>
          <a:lstStyle/>
          <a:p>
            <a:r>
              <a:rPr lang="en-US" sz="3600" dirty="0" smtClean="0">
                <a:latin typeface="+mj-lt"/>
              </a:rPr>
              <a:t>Comparisons</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934734"/>
            <a:ext cx="11329504" cy="5078313"/>
          </a:xfrm>
          <a:prstGeom prst="rect">
            <a:avLst/>
          </a:prstGeom>
        </p:spPr>
        <p:txBody>
          <a:bodyPr wrap="square">
            <a:spAutoFit/>
          </a:bodyPr>
          <a:lstStyle/>
          <a:p>
            <a:pPr algn="just">
              <a:lnSpc>
                <a:spcPct val="150000"/>
              </a:lnSpc>
            </a:pPr>
            <a:r>
              <a:rPr lang="en-US" sz="2800" dirty="0"/>
              <a:t>Green Threads Style</a:t>
            </a:r>
          </a:p>
          <a:p>
            <a:pPr marL="800100" lvl="1" indent="-342900" algn="just">
              <a:buFont typeface="Arial" panose="020B0604020202020204" pitchFamily="34" charset="0"/>
              <a:buChar char="•"/>
            </a:pPr>
            <a:r>
              <a:rPr lang="en-US" sz="2400" dirty="0"/>
              <a:t>Threads are controlled at the application level, rather than hardware</a:t>
            </a:r>
          </a:p>
          <a:p>
            <a:pPr marL="800100" lvl="1" indent="-342900" algn="just">
              <a:buFont typeface="Arial" panose="020B0604020202020204" pitchFamily="34" charset="0"/>
              <a:buChar char="•"/>
            </a:pPr>
            <a:r>
              <a:rPr lang="en-US" sz="2400" dirty="0"/>
              <a:t>Feel like threads; Good for those who understand threading</a:t>
            </a:r>
          </a:p>
          <a:p>
            <a:pPr marL="800100" lvl="1" indent="-342900" algn="just">
              <a:buFont typeface="Arial" panose="020B0604020202020204" pitchFamily="34" charset="0"/>
              <a:buChar char="•"/>
            </a:pPr>
            <a:r>
              <a:rPr lang="en-US" sz="2400" dirty="0"/>
              <a:t>Includes all the problems of normal thread-based programming other than CPU context </a:t>
            </a:r>
            <a:r>
              <a:rPr lang="en-US" sz="2400" dirty="0" smtClean="0"/>
              <a:t>switching</a:t>
            </a:r>
          </a:p>
          <a:p>
            <a:pPr marL="800100" lvl="1" indent="-342900" algn="just">
              <a:buFont typeface="Arial" panose="020B0604020202020204" pitchFamily="34" charset="0"/>
              <a:buChar char="•"/>
            </a:pPr>
            <a:endParaRPr lang="en-US" sz="2400" dirty="0"/>
          </a:p>
          <a:p>
            <a:pPr algn="just">
              <a:lnSpc>
                <a:spcPct val="150000"/>
              </a:lnSpc>
            </a:pPr>
            <a:r>
              <a:rPr lang="en-US" sz="2800" dirty="0"/>
              <a:t>Callback Style</a:t>
            </a:r>
          </a:p>
          <a:p>
            <a:pPr marL="800100" lvl="1" indent="-342900" algn="just">
              <a:buFont typeface="Arial" panose="020B0604020202020204" pitchFamily="34" charset="0"/>
              <a:buChar char="•"/>
            </a:pPr>
            <a:r>
              <a:rPr lang="en-US" sz="2400" dirty="0"/>
              <a:t>Not like threaded programs at all</a:t>
            </a:r>
          </a:p>
          <a:p>
            <a:pPr marL="800100" lvl="1" indent="-342900" algn="just">
              <a:buFont typeface="Arial" panose="020B0604020202020204" pitchFamily="34" charset="0"/>
              <a:buChar char="•"/>
            </a:pPr>
            <a:r>
              <a:rPr lang="en-US" sz="2400" dirty="0"/>
              <a:t>Threads/</a:t>
            </a:r>
            <a:r>
              <a:rPr lang="en-US" sz="2400" dirty="0" err="1"/>
              <a:t>coroutines</a:t>
            </a:r>
            <a:r>
              <a:rPr lang="en-US" sz="2400" dirty="0"/>
              <a:t> are invisible to the programmer</a:t>
            </a:r>
          </a:p>
          <a:p>
            <a:pPr marL="800100" lvl="1" indent="-342900" algn="just">
              <a:buFont typeface="Arial" panose="020B0604020202020204" pitchFamily="34" charset="0"/>
              <a:buChar char="•"/>
            </a:pPr>
            <a:r>
              <a:rPr lang="en-US" sz="2400" dirty="0"/>
              <a:t>Callbacks swallow exceptions</a:t>
            </a:r>
          </a:p>
          <a:p>
            <a:pPr marL="800100" lvl="1" indent="-342900" algn="just">
              <a:buFont typeface="Arial" panose="020B0604020202020204" pitchFamily="34" charset="0"/>
              <a:buChar char="•"/>
            </a:pPr>
            <a:r>
              <a:rPr lang="en-US" sz="2400" dirty="0"/>
              <a:t>Callbacks are not gather-able</a:t>
            </a:r>
          </a:p>
          <a:p>
            <a:pPr marL="800100" lvl="1" indent="-342900" algn="just">
              <a:buFont typeface="Arial" panose="020B0604020202020204" pitchFamily="34" charset="0"/>
              <a:buChar char="•"/>
            </a:pPr>
            <a:r>
              <a:rPr lang="en-US" sz="2400" dirty="0"/>
              <a:t>Callback after callback gets confusing and hard to debug.</a:t>
            </a:r>
            <a:endParaRPr lang="en-US" sz="2000" dirty="0"/>
          </a:p>
        </p:txBody>
      </p:sp>
    </p:spTree>
    <p:extLst>
      <p:ext uri="{BB962C8B-B14F-4D97-AF65-F5344CB8AC3E}">
        <p14:creationId xmlns:p14="http://schemas.microsoft.com/office/powerpoint/2010/main" val="3964476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4274183" cy="646331"/>
          </a:xfrm>
          <a:prstGeom prst="rect">
            <a:avLst/>
          </a:prstGeom>
        </p:spPr>
        <p:txBody>
          <a:bodyPr wrap="none">
            <a:spAutoFit/>
          </a:bodyPr>
          <a:lstStyle/>
          <a:p>
            <a:r>
              <a:rPr lang="en-US" sz="3600" dirty="0">
                <a:latin typeface="+mj-lt"/>
              </a:rPr>
              <a:t>How can we improve?</a:t>
            </a: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934734"/>
            <a:ext cx="11329504" cy="5262979"/>
          </a:xfrm>
          <a:prstGeom prst="rect">
            <a:avLst/>
          </a:prstGeom>
        </p:spPr>
        <p:txBody>
          <a:bodyPr wrap="square">
            <a:spAutoFit/>
          </a:bodyPr>
          <a:lstStyle/>
          <a:p>
            <a:pPr algn="just">
              <a:lnSpc>
                <a:spcPct val="150000"/>
              </a:lnSpc>
            </a:pPr>
            <a:r>
              <a:rPr lang="en-US" sz="2800" dirty="0"/>
              <a:t>Up until python 3.3 this really was the best you could do. In order to do better you need more language support. In order to do better, Python would need some way to execute a method partially, halting execution, and maintain stack objects and exceptions </a:t>
            </a:r>
            <a:r>
              <a:rPr lang="en-US" sz="2800" dirty="0" smtClean="0"/>
              <a:t>throughout. </a:t>
            </a:r>
            <a:r>
              <a:rPr lang="en-US" sz="2800" dirty="0"/>
              <a:t>Generators allow a functions to return a list, one item at a time, halting execution until the next item is needed. The problem with generators is that they must be completely consumed by the function calling it. In other words, a generator can not call a generator, halting execution of both.</a:t>
            </a:r>
            <a:endParaRPr lang="en-US" sz="2000" dirty="0"/>
          </a:p>
        </p:txBody>
      </p:sp>
    </p:spTree>
    <p:extLst>
      <p:ext uri="{BB962C8B-B14F-4D97-AF65-F5344CB8AC3E}">
        <p14:creationId xmlns:p14="http://schemas.microsoft.com/office/powerpoint/2010/main" val="1653335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4274183" cy="646331"/>
          </a:xfrm>
          <a:prstGeom prst="rect">
            <a:avLst/>
          </a:prstGeom>
        </p:spPr>
        <p:txBody>
          <a:bodyPr wrap="none">
            <a:spAutoFit/>
          </a:bodyPr>
          <a:lstStyle/>
          <a:p>
            <a:r>
              <a:rPr lang="en-US" sz="3600" dirty="0" smtClean="0">
                <a:latin typeface="+mj-lt"/>
              </a:rPr>
              <a:t>How can we improve?</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934734"/>
            <a:ext cx="11329504" cy="5262979"/>
          </a:xfrm>
          <a:prstGeom prst="rect">
            <a:avLst/>
          </a:prstGeom>
        </p:spPr>
        <p:txBody>
          <a:bodyPr wrap="square">
            <a:spAutoFit/>
          </a:bodyPr>
          <a:lstStyle/>
          <a:p>
            <a:pPr algn="just">
              <a:lnSpc>
                <a:spcPct val="150000"/>
              </a:lnSpc>
            </a:pPr>
            <a:r>
              <a:rPr lang="en-US" sz="2800" dirty="0" smtClean="0"/>
              <a:t>That is however until PEP 380 added the </a:t>
            </a:r>
            <a:r>
              <a:rPr lang="en-US" sz="2800" i="1" dirty="0" smtClean="0">
                <a:solidFill>
                  <a:srgbClr val="ED7C33"/>
                </a:solidFill>
              </a:rPr>
              <a:t>yield from </a:t>
            </a:r>
            <a:r>
              <a:rPr lang="en-US" sz="2800" dirty="0" smtClean="0"/>
              <a:t>syntax that allows a generator to </a:t>
            </a:r>
            <a:r>
              <a:rPr lang="en-US" sz="2800" i="1" dirty="0" smtClean="0">
                <a:solidFill>
                  <a:srgbClr val="ED7C33"/>
                </a:solidFill>
              </a:rPr>
              <a:t>yield</a:t>
            </a:r>
            <a:r>
              <a:rPr lang="en-US" sz="2800" dirty="0" smtClean="0"/>
              <a:t> the result of another generator. While </a:t>
            </a:r>
            <a:r>
              <a:rPr lang="en-US" sz="2800" dirty="0" err="1" smtClean="0"/>
              <a:t>async</a:t>
            </a:r>
            <a:r>
              <a:rPr lang="en-US" sz="2800" dirty="0" smtClean="0"/>
              <a:t> isn’t really the intention of generators, it provides all the features needed to make </a:t>
            </a:r>
            <a:r>
              <a:rPr lang="en-US" sz="2800" dirty="0" err="1" smtClean="0"/>
              <a:t>async</a:t>
            </a:r>
            <a:r>
              <a:rPr lang="en-US" sz="2800" dirty="0" smtClean="0"/>
              <a:t> great. Generators maintain a stack and can raise exceptions. If you were to write an event loop that ran generators, you could have a great </a:t>
            </a:r>
            <a:r>
              <a:rPr lang="en-US" sz="2800" dirty="0" err="1" smtClean="0"/>
              <a:t>async</a:t>
            </a:r>
            <a:r>
              <a:rPr lang="en-US" sz="2800" dirty="0" smtClean="0"/>
              <a:t> library. And thus, the </a:t>
            </a:r>
            <a:r>
              <a:rPr lang="en-US" sz="2800" dirty="0" err="1" smtClean="0"/>
              <a:t>asyncio</a:t>
            </a:r>
            <a:r>
              <a:rPr lang="en-US" sz="2800" dirty="0" smtClean="0"/>
              <a:t> library was born. All you have to do is add a </a:t>
            </a:r>
            <a:r>
              <a:rPr lang="en-US" sz="2800" i="1" dirty="0" smtClean="0">
                <a:solidFill>
                  <a:srgbClr val="ED7C33"/>
                </a:solidFill>
              </a:rPr>
              <a:t>@</a:t>
            </a:r>
            <a:r>
              <a:rPr lang="en-US" sz="2800" i="1" dirty="0" err="1" smtClean="0">
                <a:solidFill>
                  <a:srgbClr val="ED7C33"/>
                </a:solidFill>
              </a:rPr>
              <a:t>coroutine</a:t>
            </a:r>
            <a:r>
              <a:rPr lang="en-US" sz="2800" i="1" dirty="0" smtClean="0">
                <a:solidFill>
                  <a:srgbClr val="ED7C33"/>
                </a:solidFill>
              </a:rPr>
              <a:t> </a:t>
            </a:r>
            <a:r>
              <a:rPr lang="en-US" sz="2800" dirty="0" smtClean="0"/>
              <a:t>decorator and </a:t>
            </a:r>
            <a:r>
              <a:rPr lang="en-US" sz="2800" i="1" dirty="0" err="1" smtClean="0">
                <a:solidFill>
                  <a:srgbClr val="ED7C33"/>
                </a:solidFill>
              </a:rPr>
              <a:t>asyncio</a:t>
            </a:r>
            <a:r>
              <a:rPr lang="en-US" sz="2800" dirty="0" smtClean="0"/>
              <a:t> will patch your generator into a </a:t>
            </a:r>
            <a:r>
              <a:rPr lang="en-US" sz="2800" dirty="0" err="1" smtClean="0"/>
              <a:t>coroutine</a:t>
            </a:r>
            <a:r>
              <a:rPr lang="en-US" sz="2800" dirty="0" smtClean="0"/>
              <a:t>. Here is an example of us calling the same three </a:t>
            </a:r>
            <a:r>
              <a:rPr lang="en-US" sz="2800" dirty="0" err="1" smtClean="0"/>
              <a:t>urls</a:t>
            </a:r>
            <a:r>
              <a:rPr lang="en-US" sz="2800" dirty="0" smtClean="0"/>
              <a:t> as before.</a:t>
            </a:r>
            <a:endParaRPr lang="en-US" sz="2000" dirty="0"/>
          </a:p>
        </p:txBody>
      </p:sp>
    </p:spTree>
    <p:extLst>
      <p:ext uri="{BB962C8B-B14F-4D97-AF65-F5344CB8AC3E}">
        <p14:creationId xmlns:p14="http://schemas.microsoft.com/office/powerpoint/2010/main" val="4234200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3204788" cy="646331"/>
          </a:xfrm>
          <a:prstGeom prst="rect">
            <a:avLst/>
          </a:prstGeom>
        </p:spPr>
        <p:txBody>
          <a:bodyPr wrap="none">
            <a:spAutoFit/>
          </a:bodyPr>
          <a:lstStyle/>
          <a:p>
            <a:r>
              <a:rPr lang="en-US" sz="3600" dirty="0" err="1">
                <a:latin typeface="+mj-lt"/>
              </a:rPr>
              <a:t>Async</a:t>
            </a:r>
            <a:r>
              <a:rPr lang="en-US" sz="3600" dirty="0">
                <a:latin typeface="+mj-lt"/>
              </a:rPr>
              <a:t> and Await</a:t>
            </a: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934734"/>
            <a:ext cx="11329504" cy="4549835"/>
          </a:xfrm>
          <a:prstGeom prst="rect">
            <a:avLst/>
          </a:prstGeom>
        </p:spPr>
        <p:txBody>
          <a:bodyPr wrap="square">
            <a:spAutoFit/>
          </a:bodyPr>
          <a:lstStyle/>
          <a:p>
            <a:pPr algn="just">
              <a:lnSpc>
                <a:spcPct val="150000"/>
              </a:lnSpc>
            </a:pPr>
            <a:r>
              <a:rPr lang="en-US" sz="2800" dirty="0"/>
              <a:t>The </a:t>
            </a:r>
            <a:r>
              <a:rPr lang="en-US" sz="2800" i="1" dirty="0" err="1">
                <a:solidFill>
                  <a:srgbClr val="ED7C33"/>
                </a:solidFill>
              </a:rPr>
              <a:t>asyncio</a:t>
            </a:r>
            <a:r>
              <a:rPr lang="en-US" sz="2800" dirty="0"/>
              <a:t> library was gaining a lot of traction, so Python decided to make it a core library. With the introduction of the core library, they also added the keywords </a:t>
            </a:r>
            <a:r>
              <a:rPr lang="en-US" sz="2800" i="1" dirty="0" err="1">
                <a:solidFill>
                  <a:srgbClr val="ED7C33"/>
                </a:solidFill>
              </a:rPr>
              <a:t>async</a:t>
            </a:r>
            <a:r>
              <a:rPr lang="en-US" sz="2800" dirty="0"/>
              <a:t> and </a:t>
            </a:r>
            <a:r>
              <a:rPr lang="en-US" sz="2800" i="1" dirty="0">
                <a:solidFill>
                  <a:srgbClr val="ED7C33"/>
                </a:solidFill>
              </a:rPr>
              <a:t>await</a:t>
            </a:r>
            <a:r>
              <a:rPr lang="en-US" sz="2800" dirty="0"/>
              <a:t> in Python 3.5. The keywords are designed to make it more clear your code is asynchronous; so your methods are not confused with generators. The </a:t>
            </a:r>
            <a:r>
              <a:rPr lang="en-US" sz="2800" i="1" dirty="0" err="1">
                <a:solidFill>
                  <a:srgbClr val="ED7C33"/>
                </a:solidFill>
              </a:rPr>
              <a:t>async</a:t>
            </a:r>
            <a:r>
              <a:rPr lang="en-US" sz="2800" dirty="0"/>
              <a:t> keyword goes before </a:t>
            </a:r>
            <a:r>
              <a:rPr lang="en-US" sz="2800" i="1" dirty="0" err="1">
                <a:solidFill>
                  <a:srgbClr val="ED7C33"/>
                </a:solidFill>
              </a:rPr>
              <a:t>def</a:t>
            </a:r>
            <a:r>
              <a:rPr lang="en-US" sz="2800" dirty="0"/>
              <a:t> to show that a method is asynchronous. The </a:t>
            </a:r>
            <a:r>
              <a:rPr lang="en-US" sz="2800" i="1" dirty="0">
                <a:solidFill>
                  <a:srgbClr val="ED7C33"/>
                </a:solidFill>
              </a:rPr>
              <a:t>await</a:t>
            </a:r>
            <a:r>
              <a:rPr lang="en-US" sz="2800" dirty="0"/>
              <a:t> keyword replaces </a:t>
            </a:r>
            <a:r>
              <a:rPr lang="en-US" sz="2800" i="1" dirty="0">
                <a:solidFill>
                  <a:srgbClr val="ED7C33"/>
                </a:solidFill>
              </a:rPr>
              <a:t>yield</a:t>
            </a:r>
            <a:r>
              <a:rPr lang="en-US" sz="2800" dirty="0"/>
              <a:t> </a:t>
            </a:r>
            <a:r>
              <a:rPr lang="en-US" sz="2800" i="1" dirty="0">
                <a:solidFill>
                  <a:srgbClr val="ED7C33"/>
                </a:solidFill>
              </a:rPr>
              <a:t>from</a:t>
            </a:r>
            <a:r>
              <a:rPr lang="en-US" sz="2800" dirty="0"/>
              <a:t> and makes it more clear that you are waiting for a </a:t>
            </a:r>
            <a:r>
              <a:rPr lang="en-US" sz="2800" dirty="0" err="1"/>
              <a:t>coroutine</a:t>
            </a:r>
            <a:r>
              <a:rPr lang="en-US" sz="2800" dirty="0"/>
              <a:t> to finish.</a:t>
            </a:r>
            <a:endParaRPr lang="en-US" sz="2000" dirty="0"/>
          </a:p>
        </p:txBody>
      </p:sp>
    </p:spTree>
    <p:extLst>
      <p:ext uri="{BB962C8B-B14F-4D97-AF65-F5344CB8AC3E}">
        <p14:creationId xmlns:p14="http://schemas.microsoft.com/office/powerpoint/2010/main" val="872366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3204788" cy="646331"/>
          </a:xfrm>
          <a:prstGeom prst="rect">
            <a:avLst/>
          </a:prstGeom>
        </p:spPr>
        <p:txBody>
          <a:bodyPr wrap="none">
            <a:spAutoFit/>
          </a:bodyPr>
          <a:lstStyle/>
          <a:p>
            <a:r>
              <a:rPr lang="en-US" sz="3600" dirty="0" err="1">
                <a:latin typeface="+mj-lt"/>
              </a:rPr>
              <a:t>Async</a:t>
            </a:r>
            <a:r>
              <a:rPr lang="en-US" sz="3600" dirty="0">
                <a:latin typeface="+mj-lt"/>
              </a:rPr>
              <a:t> and Await</a:t>
            </a: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934734"/>
            <a:ext cx="11329504" cy="4549835"/>
          </a:xfrm>
          <a:prstGeom prst="rect">
            <a:avLst/>
          </a:prstGeom>
        </p:spPr>
        <p:txBody>
          <a:bodyPr wrap="square">
            <a:spAutoFit/>
          </a:bodyPr>
          <a:lstStyle/>
          <a:p>
            <a:pPr algn="just">
              <a:lnSpc>
                <a:spcPct val="150000"/>
              </a:lnSpc>
            </a:pPr>
            <a:r>
              <a:rPr lang="en-US" sz="2800" dirty="0"/>
              <a:t>The </a:t>
            </a:r>
            <a:r>
              <a:rPr lang="en-US" sz="2800" i="1" dirty="0" err="1">
                <a:solidFill>
                  <a:srgbClr val="ED7C33"/>
                </a:solidFill>
              </a:rPr>
              <a:t>asyncio</a:t>
            </a:r>
            <a:r>
              <a:rPr lang="en-US" sz="2800" dirty="0"/>
              <a:t> library was gaining a lot of traction, so Python decided to make it a core library. With the introduction of the core library, they also added the keywords </a:t>
            </a:r>
            <a:r>
              <a:rPr lang="en-US" sz="2800" i="1" dirty="0" err="1">
                <a:solidFill>
                  <a:srgbClr val="ED7C33"/>
                </a:solidFill>
              </a:rPr>
              <a:t>async</a:t>
            </a:r>
            <a:r>
              <a:rPr lang="en-US" sz="2800" dirty="0"/>
              <a:t> and </a:t>
            </a:r>
            <a:r>
              <a:rPr lang="en-US" sz="2800" i="1" dirty="0">
                <a:solidFill>
                  <a:srgbClr val="ED7C33"/>
                </a:solidFill>
              </a:rPr>
              <a:t>await</a:t>
            </a:r>
            <a:r>
              <a:rPr lang="en-US" sz="2800" dirty="0"/>
              <a:t> in Python 3.5. The keywords are designed to make it more clear your code is asynchronous; so your methods are not confused with generators. The </a:t>
            </a:r>
            <a:r>
              <a:rPr lang="en-US" sz="2800" i="1" dirty="0" err="1">
                <a:solidFill>
                  <a:srgbClr val="ED7C33"/>
                </a:solidFill>
              </a:rPr>
              <a:t>async</a:t>
            </a:r>
            <a:r>
              <a:rPr lang="en-US" sz="2800" dirty="0"/>
              <a:t> keyword goes before </a:t>
            </a:r>
            <a:r>
              <a:rPr lang="en-US" sz="2800" i="1" dirty="0" err="1">
                <a:solidFill>
                  <a:srgbClr val="ED7C33"/>
                </a:solidFill>
              </a:rPr>
              <a:t>def</a:t>
            </a:r>
            <a:r>
              <a:rPr lang="en-US" sz="2800" dirty="0"/>
              <a:t> to show that a method is asynchronous. The </a:t>
            </a:r>
            <a:r>
              <a:rPr lang="en-US" sz="2800" i="1" dirty="0">
                <a:solidFill>
                  <a:srgbClr val="ED7C33"/>
                </a:solidFill>
              </a:rPr>
              <a:t>await</a:t>
            </a:r>
            <a:r>
              <a:rPr lang="en-US" sz="2800" dirty="0"/>
              <a:t> keyword replaces </a:t>
            </a:r>
            <a:r>
              <a:rPr lang="en-US" sz="2800" i="1" dirty="0">
                <a:solidFill>
                  <a:srgbClr val="ED7C33"/>
                </a:solidFill>
              </a:rPr>
              <a:t>yield</a:t>
            </a:r>
            <a:r>
              <a:rPr lang="en-US" sz="2800" dirty="0"/>
              <a:t> </a:t>
            </a:r>
            <a:r>
              <a:rPr lang="en-US" sz="2800" i="1" dirty="0">
                <a:solidFill>
                  <a:srgbClr val="ED7C33"/>
                </a:solidFill>
              </a:rPr>
              <a:t>from</a:t>
            </a:r>
            <a:r>
              <a:rPr lang="en-US" sz="2800" dirty="0"/>
              <a:t> and makes it more clear that you are waiting for a </a:t>
            </a:r>
            <a:r>
              <a:rPr lang="en-US" sz="2800" dirty="0" err="1"/>
              <a:t>coroutine</a:t>
            </a:r>
            <a:r>
              <a:rPr lang="en-US" sz="2800" dirty="0"/>
              <a:t> to finish.</a:t>
            </a:r>
            <a:endParaRPr lang="en-US" sz="2000" dirty="0"/>
          </a:p>
        </p:txBody>
      </p:sp>
    </p:spTree>
    <p:extLst>
      <p:ext uri="{BB962C8B-B14F-4D97-AF65-F5344CB8AC3E}">
        <p14:creationId xmlns:p14="http://schemas.microsoft.com/office/powerpoint/2010/main" val="188593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2898679" cy="646331"/>
          </a:xfrm>
          <a:prstGeom prst="rect">
            <a:avLst/>
          </a:prstGeom>
        </p:spPr>
        <p:txBody>
          <a:bodyPr wrap="none">
            <a:spAutoFit/>
          </a:bodyPr>
          <a:lstStyle/>
          <a:p>
            <a:r>
              <a:rPr lang="en-US" sz="3600" dirty="0" smtClean="0">
                <a:latin typeface="+mj-lt"/>
              </a:rPr>
              <a:t>A </a:t>
            </a:r>
            <a:r>
              <a:rPr lang="en-US" sz="3600" dirty="0">
                <a:latin typeface="+mj-lt"/>
              </a:rPr>
              <a:t>bit of history</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687820" y="2010525"/>
            <a:ext cx="10935630" cy="3257174"/>
          </a:xfrm>
          <a:prstGeom prst="rect">
            <a:avLst/>
          </a:prstGeom>
        </p:spPr>
        <p:txBody>
          <a:bodyPr wrap="square">
            <a:spAutoFit/>
          </a:bodyPr>
          <a:lstStyle/>
          <a:p>
            <a:pPr>
              <a:lnSpc>
                <a:spcPct val="150000"/>
              </a:lnSpc>
            </a:pPr>
            <a:r>
              <a:rPr lang="en-US" sz="2800" dirty="0"/>
              <a:t>Asynchronous programming in python has become more and more popular lately. There are many different libraries in python for doing asynchronous programming. One of these libraries is </a:t>
            </a:r>
            <a:r>
              <a:rPr lang="en-US" sz="2800" dirty="0" err="1"/>
              <a:t>asyncio</a:t>
            </a:r>
            <a:r>
              <a:rPr lang="en-US" sz="2800" dirty="0"/>
              <a:t>, which is a python standard library added in Python 3.4. </a:t>
            </a:r>
            <a:r>
              <a:rPr lang="en-US" sz="2800" dirty="0" err="1"/>
              <a:t>Asyncio</a:t>
            </a:r>
            <a:r>
              <a:rPr lang="en-US" sz="2800" dirty="0"/>
              <a:t> is part of the reason asynchronous programming is becoming more popular in Python.</a:t>
            </a:r>
          </a:p>
        </p:txBody>
      </p:sp>
    </p:spTree>
    <p:extLst>
      <p:ext uri="{BB962C8B-B14F-4D97-AF65-F5344CB8AC3E}">
        <p14:creationId xmlns:p14="http://schemas.microsoft.com/office/powerpoint/2010/main" val="2024562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380" y="50800"/>
            <a:ext cx="3241208" cy="646331"/>
          </a:xfrm>
          <a:prstGeom prst="rect">
            <a:avLst/>
          </a:prstGeom>
        </p:spPr>
        <p:txBody>
          <a:bodyPr wrap="none">
            <a:spAutoFit/>
          </a:bodyPr>
          <a:lstStyle/>
          <a:p>
            <a:r>
              <a:rPr lang="en-US" sz="3600" dirty="0" smtClean="0">
                <a:latin typeface="+mj-lt"/>
              </a:rPr>
              <a:t>Solved Problems</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934734"/>
            <a:ext cx="11329504" cy="4616648"/>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dirty="0"/>
              <a:t>CPU Context switching: </a:t>
            </a:r>
            <a:r>
              <a:rPr lang="en-US" sz="2800" dirty="0" err="1"/>
              <a:t>asyncio</a:t>
            </a:r>
            <a:r>
              <a:rPr lang="en-US" sz="2800" dirty="0"/>
              <a:t> is asynchronous and uses an event loop; it allows you to have application controlled context switches while waiting for I/O. No CPU switching found here</a:t>
            </a:r>
            <a:r>
              <a:rPr lang="en-US" sz="2800" dirty="0" smtClean="0"/>
              <a:t>!</a:t>
            </a:r>
          </a:p>
          <a:p>
            <a:pPr marL="457200" indent="-457200" algn="just">
              <a:lnSpc>
                <a:spcPct val="150000"/>
              </a:lnSpc>
              <a:buFont typeface="Arial" panose="020B0604020202020204" pitchFamily="34" charset="0"/>
              <a:buChar char="•"/>
            </a:pPr>
            <a:endParaRPr lang="en-US" sz="2800" dirty="0" smtClean="0"/>
          </a:p>
          <a:p>
            <a:pPr marL="457200" indent="-457200" algn="just">
              <a:lnSpc>
                <a:spcPct val="150000"/>
              </a:lnSpc>
              <a:buFont typeface="Arial" panose="020B0604020202020204" pitchFamily="34" charset="0"/>
              <a:buChar char="•"/>
            </a:pPr>
            <a:r>
              <a:rPr lang="en-US" sz="2800" dirty="0" smtClean="0"/>
              <a:t>Race </a:t>
            </a:r>
            <a:r>
              <a:rPr lang="en-US" sz="2800" dirty="0"/>
              <a:t>Conditions: Because </a:t>
            </a:r>
            <a:r>
              <a:rPr lang="en-US" sz="2800" dirty="0" err="1"/>
              <a:t>asyncio</a:t>
            </a:r>
            <a:r>
              <a:rPr lang="en-US" sz="2800" dirty="0"/>
              <a:t> only runs a single </a:t>
            </a:r>
            <a:r>
              <a:rPr lang="en-US" sz="2800" dirty="0" err="1"/>
              <a:t>coroutine</a:t>
            </a:r>
            <a:r>
              <a:rPr lang="en-US" sz="2800" dirty="0"/>
              <a:t> at a time and switches only at points you define, your code is safe from race conditions.</a:t>
            </a:r>
            <a:endParaRPr lang="en-US" sz="2000" dirty="0"/>
          </a:p>
        </p:txBody>
      </p:sp>
    </p:spTree>
    <p:extLst>
      <p:ext uri="{BB962C8B-B14F-4D97-AF65-F5344CB8AC3E}">
        <p14:creationId xmlns:p14="http://schemas.microsoft.com/office/powerpoint/2010/main" val="466031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380" y="50800"/>
            <a:ext cx="3241208" cy="646331"/>
          </a:xfrm>
          <a:prstGeom prst="rect">
            <a:avLst/>
          </a:prstGeom>
        </p:spPr>
        <p:txBody>
          <a:bodyPr wrap="none">
            <a:spAutoFit/>
          </a:bodyPr>
          <a:lstStyle/>
          <a:p>
            <a:r>
              <a:rPr lang="en-US" sz="3600" dirty="0" smtClean="0">
                <a:latin typeface="+mj-lt"/>
              </a:rPr>
              <a:t>Solved Problems</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934734"/>
            <a:ext cx="11329504" cy="3257174"/>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dirty="0"/>
              <a:t>Dead-Locks/Live-Locks: Since you don’t have to worry about race conditions, you don’t have to use locks at all. This makes you pretty safe from dead-locks. You could still get into a dead-lock situation if you require two </a:t>
            </a:r>
            <a:r>
              <a:rPr lang="en-US" sz="2800" dirty="0" err="1"/>
              <a:t>coroutines</a:t>
            </a:r>
            <a:r>
              <a:rPr lang="en-US" sz="2800" dirty="0"/>
              <a:t> to wake each other, but that is so rare you would almost have to try to make it happen</a:t>
            </a:r>
            <a:r>
              <a:rPr lang="en-US" sz="2800" dirty="0" smtClean="0"/>
              <a:t>.</a:t>
            </a:r>
            <a:endParaRPr lang="en-US" sz="2800" dirty="0"/>
          </a:p>
        </p:txBody>
      </p:sp>
    </p:spTree>
    <p:extLst>
      <p:ext uri="{BB962C8B-B14F-4D97-AF65-F5344CB8AC3E}">
        <p14:creationId xmlns:p14="http://schemas.microsoft.com/office/powerpoint/2010/main" val="3085016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380" y="50800"/>
            <a:ext cx="3241208" cy="646331"/>
          </a:xfrm>
          <a:prstGeom prst="rect">
            <a:avLst/>
          </a:prstGeom>
        </p:spPr>
        <p:txBody>
          <a:bodyPr wrap="none">
            <a:spAutoFit/>
          </a:bodyPr>
          <a:lstStyle/>
          <a:p>
            <a:r>
              <a:rPr lang="en-US" sz="3600" dirty="0" smtClean="0">
                <a:latin typeface="+mj-lt"/>
              </a:rPr>
              <a:t>Solved Problems</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934734"/>
            <a:ext cx="11329504" cy="4549835"/>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dirty="0"/>
              <a:t>Resource Starvation: Because </a:t>
            </a:r>
            <a:r>
              <a:rPr lang="en-US" sz="2800" dirty="0" err="1"/>
              <a:t>coroutines</a:t>
            </a:r>
            <a:r>
              <a:rPr lang="en-US" sz="2800" dirty="0"/>
              <a:t> are all run on a single thread, and </a:t>
            </a:r>
            <a:r>
              <a:rPr lang="en-US" sz="2800" dirty="0" err="1"/>
              <a:t>dont</a:t>
            </a:r>
            <a:r>
              <a:rPr lang="en-US" sz="2800" dirty="0"/>
              <a:t> require extra sockets or memory, it would be a lot harder to run out of resources. </a:t>
            </a:r>
            <a:r>
              <a:rPr lang="en-US" sz="2800" dirty="0" err="1"/>
              <a:t>Asyncio</a:t>
            </a:r>
            <a:r>
              <a:rPr lang="en-US" sz="2800" dirty="0"/>
              <a:t> however does have an “executor pool” which is essentially a thread pool. If you were to run too many things in an executor pool, you could still run out of resources. However, using too many executors is an anti-pattern, and not something you would probably do very often.</a:t>
            </a:r>
          </a:p>
        </p:txBody>
      </p:sp>
    </p:spTree>
    <p:extLst>
      <p:ext uri="{BB962C8B-B14F-4D97-AF65-F5344CB8AC3E}">
        <p14:creationId xmlns:p14="http://schemas.microsoft.com/office/powerpoint/2010/main" val="406559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2698496" cy="646331"/>
          </a:xfrm>
          <a:prstGeom prst="rect">
            <a:avLst/>
          </a:prstGeom>
        </p:spPr>
        <p:txBody>
          <a:bodyPr wrap="none">
            <a:spAutoFit/>
          </a:bodyPr>
          <a:lstStyle/>
          <a:p>
            <a:r>
              <a:rPr lang="en-US" sz="3600" dirty="0">
                <a:latin typeface="+mj-lt"/>
              </a:rPr>
              <a:t>One at a time</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687820" y="1118427"/>
            <a:ext cx="10935630" cy="4549835"/>
          </a:xfrm>
          <a:prstGeom prst="rect">
            <a:avLst/>
          </a:prstGeom>
        </p:spPr>
        <p:txBody>
          <a:bodyPr wrap="square">
            <a:spAutoFit/>
          </a:bodyPr>
          <a:lstStyle/>
          <a:p>
            <a:pPr>
              <a:lnSpc>
                <a:spcPct val="150000"/>
              </a:lnSpc>
            </a:pPr>
            <a:r>
              <a:rPr lang="en-US" sz="2800" dirty="0"/>
              <a:t>Programs have an inherent attribute that each line executes in order. For example, if you have a line of code that goes to a remote server to get a resource, that means your program is doing nothing while its waiting. It is sitting waiting for the response in order to continue. In some cases this is acceptable, but in many, it is not. The standard fix for this of course is threading. A program can spin up multiple threads; each thread doing one thing at a time.</a:t>
            </a:r>
          </a:p>
        </p:txBody>
      </p:sp>
    </p:spTree>
    <p:extLst>
      <p:ext uri="{BB962C8B-B14F-4D97-AF65-F5344CB8AC3E}">
        <p14:creationId xmlns:p14="http://schemas.microsoft.com/office/powerpoint/2010/main" val="197413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2698496" cy="646331"/>
          </a:xfrm>
          <a:prstGeom prst="rect">
            <a:avLst/>
          </a:prstGeom>
        </p:spPr>
        <p:txBody>
          <a:bodyPr wrap="none">
            <a:spAutoFit/>
          </a:bodyPr>
          <a:lstStyle/>
          <a:p>
            <a:r>
              <a:rPr lang="en-US" sz="3600" dirty="0">
                <a:latin typeface="+mj-lt"/>
              </a:rPr>
              <a:t>One at a time</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687819" y="5866869"/>
            <a:ext cx="10935630" cy="967957"/>
          </a:xfrm>
          <a:prstGeom prst="rect">
            <a:avLst/>
          </a:prstGeom>
        </p:spPr>
        <p:txBody>
          <a:bodyPr wrap="square">
            <a:spAutoFit/>
          </a:bodyPr>
          <a:lstStyle/>
          <a:p>
            <a:pPr>
              <a:lnSpc>
                <a:spcPct val="150000"/>
              </a:lnSpc>
            </a:pPr>
            <a:r>
              <a:rPr lang="en-US" sz="2000" dirty="0"/>
              <a:t>Together these threads allow your program do multiple things at a time. Threading of course has many caveats that come with </a:t>
            </a:r>
            <a:r>
              <a:rPr lang="en-US" sz="2000" dirty="0" smtClean="0"/>
              <a:t>it.</a:t>
            </a:r>
            <a:endParaRPr lang="en-US" sz="2000" dirty="0"/>
          </a:p>
        </p:txBody>
      </p:sp>
      <p:pic>
        <p:nvPicPr>
          <p:cNvPr id="1026" name="Picture 2" descr="https://cdn-images-1.medium.com/max/600/1*BYjVCrJUfb_8BlXMl4esuA.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046" y="1168639"/>
            <a:ext cx="7497175" cy="469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75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3501215" cy="646331"/>
          </a:xfrm>
          <a:prstGeom prst="rect">
            <a:avLst/>
          </a:prstGeom>
        </p:spPr>
        <p:txBody>
          <a:bodyPr wrap="none">
            <a:spAutoFit/>
          </a:bodyPr>
          <a:lstStyle/>
          <a:p>
            <a:r>
              <a:rPr lang="en-US" sz="3600" dirty="0">
                <a:latin typeface="+mj-lt"/>
              </a:rPr>
              <a:t>Context Switching</a:t>
            </a: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1190621"/>
            <a:ext cx="10935630" cy="4524315"/>
          </a:xfrm>
          <a:prstGeom prst="rect">
            <a:avLst/>
          </a:prstGeom>
        </p:spPr>
        <p:txBody>
          <a:bodyPr wrap="square">
            <a:spAutoFit/>
          </a:bodyPr>
          <a:lstStyle/>
          <a:p>
            <a:pPr algn="just">
              <a:lnSpc>
                <a:spcPct val="150000"/>
              </a:lnSpc>
            </a:pPr>
            <a:r>
              <a:rPr lang="en-US" sz="2400" dirty="0"/>
              <a:t>While </a:t>
            </a:r>
            <a:r>
              <a:rPr lang="en-US" sz="2400" dirty="0" err="1"/>
              <a:t>async</a:t>
            </a:r>
            <a:r>
              <a:rPr lang="en-US" sz="2400" dirty="0"/>
              <a:t> programming can prevent all these issues, it was actually designed for an entirely different problem: CPU context switching. When you have multiple threads running, each CPU core can still only run one thread at a time. In order to allow all threads/processes to share resources, the CPU very often context switches. To over simplify things, the CPU, at a random interval, saves all the context info of a thread and switches to another thread. </a:t>
            </a:r>
            <a:r>
              <a:rPr lang="en-US" sz="2400" dirty="0" smtClean="0"/>
              <a:t>The </a:t>
            </a:r>
            <a:r>
              <a:rPr lang="en-US" sz="2400" dirty="0"/>
              <a:t>CPU is constantly switching </a:t>
            </a:r>
            <a:endParaRPr lang="en-US" sz="2400" dirty="0" smtClean="0"/>
          </a:p>
          <a:p>
            <a:pPr algn="just">
              <a:lnSpc>
                <a:spcPct val="150000"/>
              </a:lnSpc>
            </a:pPr>
            <a:r>
              <a:rPr lang="en-US" sz="2400" dirty="0" smtClean="0"/>
              <a:t>between </a:t>
            </a:r>
            <a:r>
              <a:rPr lang="en-US" sz="2400" dirty="0"/>
              <a:t>your threads </a:t>
            </a:r>
            <a:r>
              <a:rPr lang="en-US" sz="2400" dirty="0" smtClean="0"/>
              <a:t>in non-deterministic </a:t>
            </a:r>
            <a:r>
              <a:rPr lang="en-US" sz="2400" dirty="0"/>
              <a:t>intervals. </a:t>
            </a:r>
            <a:endParaRPr lang="en-US" sz="2400" dirty="0" smtClean="0"/>
          </a:p>
          <a:p>
            <a:pPr algn="just">
              <a:lnSpc>
                <a:spcPct val="150000"/>
              </a:lnSpc>
            </a:pPr>
            <a:r>
              <a:rPr lang="en-US" sz="2400" dirty="0" smtClean="0"/>
              <a:t>Threads </a:t>
            </a:r>
            <a:r>
              <a:rPr lang="en-US" sz="2400" dirty="0"/>
              <a:t>are also resources, </a:t>
            </a:r>
            <a:r>
              <a:rPr lang="en-US" sz="2400" dirty="0" smtClean="0"/>
              <a:t>they </a:t>
            </a:r>
            <a:r>
              <a:rPr lang="en-US" sz="2400" dirty="0"/>
              <a:t>are </a:t>
            </a:r>
            <a:r>
              <a:rPr lang="en-US" sz="2400" dirty="0" smtClean="0"/>
              <a:t>not </a:t>
            </a:r>
            <a:r>
              <a:rPr lang="en-US" sz="2400" dirty="0"/>
              <a:t>free</a:t>
            </a:r>
            <a:r>
              <a:rPr lang="en-US" sz="2000" dirty="0"/>
              <a:t>.</a:t>
            </a:r>
          </a:p>
        </p:txBody>
      </p:sp>
      <p:pic>
        <p:nvPicPr>
          <p:cNvPr id="5" name="Picture 4"/>
          <p:cNvPicPr>
            <a:picLocks noChangeAspect="1"/>
          </p:cNvPicPr>
          <p:nvPr/>
        </p:nvPicPr>
        <p:blipFill>
          <a:blip r:embed="rId3"/>
          <a:stretch>
            <a:fillRect/>
          </a:stretch>
        </p:blipFill>
        <p:spPr>
          <a:xfrm>
            <a:off x="8133798" y="4049103"/>
            <a:ext cx="2978150" cy="2600918"/>
          </a:xfrm>
          <a:prstGeom prst="rect">
            <a:avLst/>
          </a:prstGeom>
        </p:spPr>
      </p:pic>
    </p:spTree>
    <p:extLst>
      <p:ext uri="{BB962C8B-B14F-4D97-AF65-F5344CB8AC3E}">
        <p14:creationId xmlns:p14="http://schemas.microsoft.com/office/powerpoint/2010/main" val="72038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3501215" cy="646331"/>
          </a:xfrm>
          <a:prstGeom prst="rect">
            <a:avLst/>
          </a:prstGeom>
        </p:spPr>
        <p:txBody>
          <a:bodyPr wrap="none">
            <a:spAutoFit/>
          </a:bodyPr>
          <a:lstStyle/>
          <a:p>
            <a:r>
              <a:rPr lang="en-US" sz="3600" dirty="0">
                <a:latin typeface="+mj-lt"/>
              </a:rPr>
              <a:t>Context Switching</a:t>
            </a: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966327"/>
            <a:ext cx="10935630" cy="1143070"/>
          </a:xfrm>
          <a:prstGeom prst="rect">
            <a:avLst/>
          </a:prstGeom>
        </p:spPr>
        <p:txBody>
          <a:bodyPr wrap="square">
            <a:spAutoFit/>
          </a:bodyPr>
          <a:lstStyle/>
          <a:p>
            <a:pPr algn="just">
              <a:lnSpc>
                <a:spcPct val="150000"/>
              </a:lnSpc>
            </a:pPr>
            <a:r>
              <a:rPr lang="en-US" sz="2400" dirty="0"/>
              <a:t>Imagine we had a secretary that was incredibly efficient, and didn’t waste any time at all — was always getting things done, trying to maximize every second.</a:t>
            </a:r>
            <a:endParaRPr lang="en-US" sz="2000" dirty="0"/>
          </a:p>
        </p:txBody>
      </p:sp>
      <p:pic>
        <p:nvPicPr>
          <p:cNvPr id="6" name="Picture 5"/>
          <p:cNvPicPr>
            <a:picLocks noChangeAspect="1"/>
          </p:cNvPicPr>
          <p:nvPr/>
        </p:nvPicPr>
        <p:blipFill>
          <a:blip r:embed="rId3"/>
          <a:stretch>
            <a:fillRect/>
          </a:stretch>
        </p:blipFill>
        <p:spPr>
          <a:xfrm>
            <a:off x="2357100" y="2266190"/>
            <a:ext cx="6778022" cy="4514163"/>
          </a:xfrm>
          <a:prstGeom prst="rect">
            <a:avLst/>
          </a:prstGeom>
        </p:spPr>
      </p:pic>
    </p:spTree>
    <p:extLst>
      <p:ext uri="{BB962C8B-B14F-4D97-AF65-F5344CB8AC3E}">
        <p14:creationId xmlns:p14="http://schemas.microsoft.com/office/powerpoint/2010/main" val="386200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3501215" cy="646331"/>
          </a:xfrm>
          <a:prstGeom prst="rect">
            <a:avLst/>
          </a:prstGeom>
        </p:spPr>
        <p:txBody>
          <a:bodyPr wrap="none">
            <a:spAutoFit/>
          </a:bodyPr>
          <a:lstStyle/>
          <a:p>
            <a:r>
              <a:rPr lang="en-US" sz="3600" dirty="0">
                <a:latin typeface="+mj-lt"/>
              </a:rPr>
              <a:t>Context Switching</a:t>
            </a: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966327"/>
            <a:ext cx="10935630" cy="3903504"/>
          </a:xfrm>
          <a:prstGeom prst="rect">
            <a:avLst/>
          </a:prstGeom>
        </p:spPr>
        <p:txBody>
          <a:bodyPr wrap="square">
            <a:spAutoFit/>
          </a:bodyPr>
          <a:lstStyle/>
          <a:p>
            <a:pPr algn="just">
              <a:lnSpc>
                <a:spcPct val="150000"/>
              </a:lnSpc>
            </a:pPr>
            <a:r>
              <a:rPr lang="en-US" sz="2800" dirty="0"/>
              <a:t>The threading version of this would look like 5 Bob’s, each one having only one task, but only one being allowed to work at any given time. There would be a device that controls which Bob can work, which understands nothing about the tasks themselves. Because the device </a:t>
            </a:r>
            <a:r>
              <a:rPr lang="en-US" sz="2800" dirty="0" err="1"/>
              <a:t>does’nt</a:t>
            </a:r>
            <a:r>
              <a:rPr lang="en-US" sz="2800" dirty="0"/>
              <a:t> understand the event nature of the tasks, it would constantly switch between the 5 Bob’s even if 3 of them are sitting there doing nothing. </a:t>
            </a:r>
            <a:endParaRPr lang="en-US" sz="2400" dirty="0"/>
          </a:p>
        </p:txBody>
      </p:sp>
    </p:spTree>
    <p:extLst>
      <p:ext uri="{BB962C8B-B14F-4D97-AF65-F5344CB8AC3E}">
        <p14:creationId xmlns:p14="http://schemas.microsoft.com/office/powerpoint/2010/main" val="342584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2905924" cy="646331"/>
          </a:xfrm>
          <a:prstGeom prst="rect">
            <a:avLst/>
          </a:prstGeom>
        </p:spPr>
        <p:txBody>
          <a:bodyPr wrap="none">
            <a:spAutoFit/>
          </a:bodyPr>
          <a:lstStyle/>
          <a:p>
            <a:r>
              <a:rPr lang="en-US" sz="3600" dirty="0" smtClean="0">
                <a:latin typeface="+mj-lt"/>
              </a:rPr>
              <a:t>Green Threads</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3810000" y="966327"/>
            <a:ext cx="8222974" cy="3903504"/>
          </a:xfrm>
          <a:prstGeom prst="rect">
            <a:avLst/>
          </a:prstGeom>
        </p:spPr>
        <p:txBody>
          <a:bodyPr wrap="square">
            <a:spAutoFit/>
          </a:bodyPr>
          <a:lstStyle/>
          <a:p>
            <a:pPr algn="just">
              <a:lnSpc>
                <a:spcPct val="150000"/>
              </a:lnSpc>
            </a:pPr>
            <a:r>
              <a:rPr lang="en-US" sz="2800" dirty="0"/>
              <a:t>Green threads are a primitive level of asynchronous programming. A green thread looks and feels exactly like a normal thread, except that the threads are scheduled by application code rather than by hardware. Gevent is a well known python library for using green threads.</a:t>
            </a:r>
            <a:endParaRPr lang="en-US" sz="2400" dirty="0"/>
          </a:p>
        </p:txBody>
      </p:sp>
      <p:pic>
        <p:nvPicPr>
          <p:cNvPr id="5" name="Picture 4"/>
          <p:cNvPicPr>
            <a:picLocks noChangeAspect="1"/>
          </p:cNvPicPr>
          <p:nvPr/>
        </p:nvPicPr>
        <p:blipFill>
          <a:blip r:embed="rId3"/>
          <a:stretch>
            <a:fillRect/>
          </a:stretch>
        </p:blipFill>
        <p:spPr>
          <a:xfrm>
            <a:off x="278296" y="1171575"/>
            <a:ext cx="3303104" cy="4394808"/>
          </a:xfrm>
          <a:prstGeom prst="rect">
            <a:avLst/>
          </a:prstGeom>
        </p:spPr>
      </p:pic>
    </p:spTree>
    <p:extLst>
      <p:ext uri="{BB962C8B-B14F-4D97-AF65-F5344CB8AC3E}">
        <p14:creationId xmlns:p14="http://schemas.microsoft.com/office/powerpoint/2010/main" val="373627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2905924" cy="646331"/>
          </a:xfrm>
          <a:prstGeom prst="rect">
            <a:avLst/>
          </a:prstGeom>
        </p:spPr>
        <p:txBody>
          <a:bodyPr wrap="none">
            <a:spAutoFit/>
          </a:bodyPr>
          <a:lstStyle/>
          <a:p>
            <a:r>
              <a:rPr lang="en-US" sz="3600" dirty="0" smtClean="0">
                <a:latin typeface="+mj-lt"/>
              </a:rPr>
              <a:t>Green Threads</a:t>
            </a:r>
            <a:endParaRPr lang="en-US" sz="3600" dirty="0">
              <a:latin typeface="+mj-lt"/>
            </a:endParaRPr>
          </a:p>
        </p:txBody>
      </p:sp>
      <p:sp>
        <p:nvSpPr>
          <p:cNvPr id="4" name="Rectangle 3"/>
          <p:cNvSpPr/>
          <p:nvPr/>
        </p:nvSpPr>
        <p:spPr>
          <a:xfrm>
            <a:off x="1199322" y="1674600"/>
            <a:ext cx="9912626" cy="671851"/>
          </a:xfrm>
          <a:prstGeom prst="rect">
            <a:avLst/>
          </a:prstGeom>
        </p:spPr>
        <p:txBody>
          <a:bodyPr wrap="square">
            <a:spAutoFit/>
          </a:bodyPr>
          <a:lstStyle/>
          <a:p>
            <a:pPr>
              <a:lnSpc>
                <a:spcPct val="150000"/>
              </a:lnSpc>
            </a:pPr>
            <a:r>
              <a:rPr lang="en-US" sz="2800" dirty="0" smtClean="0"/>
              <a:t> </a:t>
            </a:r>
            <a:endParaRPr lang="en-US" sz="2800" dirty="0" smtClean="0"/>
          </a:p>
        </p:txBody>
      </p:sp>
      <p:sp>
        <p:nvSpPr>
          <p:cNvPr id="2" name="Rectangle 1"/>
          <p:cNvSpPr/>
          <p:nvPr/>
        </p:nvSpPr>
        <p:spPr>
          <a:xfrm>
            <a:off x="278296" y="1620534"/>
            <a:ext cx="11754678" cy="2677656"/>
          </a:xfrm>
          <a:prstGeom prst="rect">
            <a:avLst/>
          </a:prstGeom>
        </p:spPr>
        <p:txBody>
          <a:bodyPr wrap="square">
            <a:spAutoFit/>
          </a:bodyPr>
          <a:lstStyle/>
          <a:p>
            <a:pPr algn="just">
              <a:lnSpc>
                <a:spcPct val="150000"/>
              </a:lnSpc>
            </a:pPr>
            <a:r>
              <a:rPr lang="en-US" sz="2800" dirty="0"/>
              <a:t>Gevent is basically green threads + </a:t>
            </a:r>
            <a:r>
              <a:rPr lang="en-US" sz="2800" dirty="0" err="1"/>
              <a:t>eventlet</a:t>
            </a:r>
            <a:r>
              <a:rPr lang="en-US" sz="2800" dirty="0"/>
              <a:t>, a non-blocking I/O networking library. Gevent monkey patches common python libraries to have non-blocking I/O. Here is an example using </a:t>
            </a:r>
            <a:r>
              <a:rPr lang="en-US" sz="2800" dirty="0" err="1"/>
              <a:t>gevents</a:t>
            </a:r>
            <a:r>
              <a:rPr lang="en-US" sz="2800" dirty="0"/>
              <a:t> to make requests to multiple </a:t>
            </a:r>
            <a:r>
              <a:rPr lang="en-US" sz="2800" dirty="0" err="1"/>
              <a:t>urls</a:t>
            </a:r>
            <a:r>
              <a:rPr lang="en-US" sz="2800" dirty="0"/>
              <a:t> at </a:t>
            </a:r>
            <a:r>
              <a:rPr lang="en-US" sz="2800" dirty="0" smtClean="0"/>
              <a:t>once </a:t>
            </a:r>
            <a:r>
              <a:rPr lang="en-US" sz="2800" dirty="0"/>
              <a:t>at </a:t>
            </a:r>
            <a:r>
              <a:rPr lang="en-US" sz="2800" dirty="0" smtClean="0"/>
              <a:t>gevent_example.py script.</a:t>
            </a:r>
            <a:endParaRPr lang="en-US" sz="2400" dirty="0"/>
          </a:p>
        </p:txBody>
      </p:sp>
    </p:spTree>
    <p:extLst>
      <p:ext uri="{BB962C8B-B14F-4D97-AF65-F5344CB8AC3E}">
        <p14:creationId xmlns:p14="http://schemas.microsoft.com/office/powerpoint/2010/main" val="3198747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2307</TotalTime>
  <Words>1978</Words>
  <Application>Microsoft Office PowerPoint</Application>
  <PresentationFormat>Widescreen</PresentationFormat>
  <Paragraphs>124</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Asynchronous programming. Asyncio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193</cp:revision>
  <dcterms:created xsi:type="dcterms:W3CDTF">2016-09-08T21:29:20Z</dcterms:created>
  <dcterms:modified xsi:type="dcterms:W3CDTF">2018-08-29T16:04:52Z</dcterms:modified>
</cp:coreProperties>
</file>