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notesMasterIdLst>
    <p:notesMasterId r:id="rId45"/>
  </p:notesMasterIdLst>
  <p:sldIdLst>
    <p:sldId id="256" r:id="rId2"/>
    <p:sldId id="257" r:id="rId3"/>
    <p:sldId id="258" r:id="rId4"/>
    <p:sldId id="298" r:id="rId5"/>
    <p:sldId id="299" r:id="rId6"/>
    <p:sldId id="300" r:id="rId7"/>
    <p:sldId id="259" r:id="rId8"/>
    <p:sldId id="296" r:id="rId9"/>
    <p:sldId id="297" r:id="rId10"/>
    <p:sldId id="260" r:id="rId11"/>
    <p:sldId id="267" r:id="rId12"/>
    <p:sldId id="268" r:id="rId13"/>
    <p:sldId id="269" r:id="rId14"/>
    <p:sldId id="273" r:id="rId15"/>
    <p:sldId id="271" r:id="rId16"/>
    <p:sldId id="274" r:id="rId17"/>
    <p:sldId id="275" r:id="rId18"/>
    <p:sldId id="272" r:id="rId19"/>
    <p:sldId id="276" r:id="rId20"/>
    <p:sldId id="277" r:id="rId21"/>
    <p:sldId id="278" r:id="rId22"/>
    <p:sldId id="279" r:id="rId23"/>
    <p:sldId id="280" r:id="rId24"/>
    <p:sldId id="281" r:id="rId25"/>
    <p:sldId id="282" r:id="rId26"/>
    <p:sldId id="283" r:id="rId27"/>
    <p:sldId id="284" r:id="rId28"/>
    <p:sldId id="286" r:id="rId29"/>
    <p:sldId id="287" r:id="rId30"/>
    <p:sldId id="262" r:id="rId31"/>
    <p:sldId id="263" r:id="rId32"/>
    <p:sldId id="264" r:id="rId33"/>
    <p:sldId id="265" r:id="rId34"/>
    <p:sldId id="266" r:id="rId35"/>
    <p:sldId id="288" r:id="rId36"/>
    <p:sldId id="289" r:id="rId37"/>
    <p:sldId id="261" r:id="rId38"/>
    <p:sldId id="290" r:id="rId39"/>
    <p:sldId id="291" r:id="rId40"/>
    <p:sldId id="292" r:id="rId41"/>
    <p:sldId id="293" r:id="rId42"/>
    <p:sldId id="294" r:id="rId43"/>
    <p:sldId id="29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F0B"/>
    <a:srgbClr val="DEA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94660"/>
  </p:normalViewPr>
  <p:slideViewPr>
    <p:cSldViewPr snapToGrid="0">
      <p:cViewPr varScale="1">
        <p:scale>
          <a:sx n="105" d="100"/>
          <a:sy n="105" d="100"/>
        </p:scale>
        <p:origin x="8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6A4D5-A151-4998-B02F-4E2AA59CB97A}" type="datetimeFigureOut">
              <a:rPr lang="en-US" smtClean="0"/>
              <a:t>12/22/18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74844-69ED-46FA-97AA-50648590BAC7}" type="slidenum">
              <a:rPr lang="en-US" smtClean="0"/>
              <a:t>‹#›</a:t>
            </a:fld>
            <a:endParaRPr lang="en-US"/>
          </a:p>
        </p:txBody>
      </p:sp>
    </p:spTree>
    <p:extLst>
      <p:ext uri="{BB962C8B-B14F-4D97-AF65-F5344CB8AC3E}">
        <p14:creationId xmlns:p14="http://schemas.microsoft.com/office/powerpoint/2010/main" val="356537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574844-69ED-46FA-97AA-50648590BAC7}" type="slidenum">
              <a:rPr lang="en-US" smtClean="0"/>
              <a:t>40</a:t>
            </a:fld>
            <a:endParaRPr lang="en-US"/>
          </a:p>
        </p:txBody>
      </p:sp>
    </p:spTree>
    <p:extLst>
      <p:ext uri="{BB962C8B-B14F-4D97-AF65-F5344CB8AC3E}">
        <p14:creationId xmlns:p14="http://schemas.microsoft.com/office/powerpoint/2010/main" val="369612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574844-69ED-46FA-97AA-50648590BAC7}" type="slidenum">
              <a:rPr lang="en-US" smtClean="0"/>
              <a:t>41</a:t>
            </a:fld>
            <a:endParaRPr lang="en-US"/>
          </a:p>
        </p:txBody>
      </p:sp>
    </p:spTree>
    <p:extLst>
      <p:ext uri="{BB962C8B-B14F-4D97-AF65-F5344CB8AC3E}">
        <p14:creationId xmlns:p14="http://schemas.microsoft.com/office/powerpoint/2010/main" val="266737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574844-69ED-46FA-97AA-50648590BAC7}" type="slidenum">
              <a:rPr lang="en-US" smtClean="0"/>
              <a:t>42</a:t>
            </a:fld>
            <a:endParaRPr lang="en-US"/>
          </a:p>
        </p:txBody>
      </p:sp>
    </p:spTree>
    <p:extLst>
      <p:ext uri="{BB962C8B-B14F-4D97-AF65-F5344CB8AC3E}">
        <p14:creationId xmlns:p14="http://schemas.microsoft.com/office/powerpoint/2010/main" val="4075378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574844-69ED-46FA-97AA-50648590BAC7}" type="slidenum">
              <a:rPr lang="en-US" smtClean="0"/>
              <a:t>43</a:t>
            </a:fld>
            <a:endParaRPr lang="en-US"/>
          </a:p>
        </p:txBody>
      </p:sp>
    </p:spTree>
    <p:extLst>
      <p:ext uri="{BB962C8B-B14F-4D97-AF65-F5344CB8AC3E}">
        <p14:creationId xmlns:p14="http://schemas.microsoft.com/office/powerpoint/2010/main" val="69224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858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5714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329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09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5071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988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852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12/22/18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3968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12/22/18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34663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1235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12/22/18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46058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image" Target="../media/image44.png"/><Relationship Id="rId16"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6.png"/><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2084-B1DB-429F-97B2-F501A321F680}"/>
              </a:ext>
            </a:extLst>
          </p:cNvPr>
          <p:cNvSpPr>
            <a:spLocks noGrp="1"/>
          </p:cNvSpPr>
          <p:nvPr>
            <p:ph type="ctrTitle"/>
          </p:nvPr>
        </p:nvSpPr>
        <p:spPr>
          <a:xfrm>
            <a:off x="879893" y="1337095"/>
            <a:ext cx="10783019" cy="2570672"/>
          </a:xfrm>
          <a:solidFill>
            <a:schemeClr val="bg1">
              <a:lumMod val="85000"/>
            </a:schemeClr>
          </a:solidFill>
          <a:effectLst>
            <a:softEdge rad="317500"/>
          </a:effectLst>
        </p:spPr>
        <p:txBody>
          <a:bodyPr>
            <a:normAutofit/>
          </a:bodyPr>
          <a:lstStyle/>
          <a:p>
            <a:pPr algn="l"/>
            <a:r>
              <a:rPr lang="en-US" sz="4000" b="1" dirty="0"/>
              <a:t>   Iterators, generators and asyncio </a:t>
            </a:r>
            <a:r>
              <a:rPr lang="en-US" sz="4000" dirty="0">
                <a:solidFill>
                  <a:schemeClr val="bg1">
                    <a:lumMod val="75000"/>
                  </a:schemeClr>
                </a:solidFill>
              </a:rPr>
              <a:t>in Python 3</a:t>
            </a:r>
            <a:br>
              <a:rPr lang="en-US" sz="4000" dirty="0">
                <a:solidFill>
                  <a:schemeClr val="bg1">
                    <a:lumMod val="75000"/>
                  </a:schemeClr>
                </a:solidFill>
              </a:rPr>
            </a:br>
            <a:br>
              <a:rPr lang="en-US" sz="4000" dirty="0">
                <a:solidFill>
                  <a:schemeClr val="bg1">
                    <a:lumMod val="75000"/>
                  </a:schemeClr>
                </a:solidFill>
              </a:rPr>
            </a:br>
            <a:endParaRPr lang="en-US" sz="4000" dirty="0">
              <a:solidFill>
                <a:schemeClr val="bg1">
                  <a:lumMod val="75000"/>
                </a:schemeClr>
              </a:solidFill>
            </a:endParaRPr>
          </a:p>
        </p:txBody>
      </p:sp>
      <p:sp>
        <p:nvSpPr>
          <p:cNvPr id="3" name="Subtitle 2">
            <a:extLst>
              <a:ext uri="{FF2B5EF4-FFF2-40B4-BE49-F238E27FC236}">
                <a16:creationId xmlns:a16="http://schemas.microsoft.com/office/drawing/2014/main" id="{134F7721-487F-4423-8C1F-87187D32FCE9}"/>
              </a:ext>
            </a:extLst>
          </p:cNvPr>
          <p:cNvSpPr>
            <a:spLocks noGrp="1"/>
          </p:cNvSpPr>
          <p:nvPr>
            <p:ph type="subTitle" idx="1"/>
          </p:nvPr>
        </p:nvSpPr>
        <p:spPr/>
        <p:txBody>
          <a:bodyPr>
            <a:normAutofit fontScale="92500"/>
          </a:bodyPr>
          <a:lstStyle/>
          <a:p>
            <a:pPr algn="l"/>
            <a:r>
              <a:rPr lang="en-US" dirty="0" err="1">
                <a:solidFill>
                  <a:schemeClr val="accent1">
                    <a:lumMod val="50000"/>
                  </a:schemeClr>
                </a:solidFill>
              </a:rPr>
              <a:t>Sergii</a:t>
            </a:r>
            <a:r>
              <a:rPr lang="en-US" dirty="0">
                <a:solidFill>
                  <a:schemeClr val="accent1">
                    <a:lumMod val="50000"/>
                  </a:schemeClr>
                </a:solidFill>
              </a:rPr>
              <a:t> Tishchenko</a:t>
            </a:r>
          </a:p>
          <a:p>
            <a:r>
              <a:rPr lang="en-US" dirty="0" err="1">
                <a:solidFill>
                  <a:schemeClr val="accent1">
                    <a:lumMod val="50000"/>
                  </a:schemeClr>
                </a:solidFill>
              </a:rPr>
              <a:t>github</a:t>
            </a:r>
            <a:r>
              <a:rPr lang="en-US" dirty="0">
                <a:solidFill>
                  <a:schemeClr val="accent1">
                    <a:lumMod val="50000"/>
                  </a:schemeClr>
                </a:solidFill>
              </a:rPr>
              <a:t> link: https://tishyk@bitbucket.org/tishyk/demos.git</a:t>
            </a:r>
          </a:p>
        </p:txBody>
      </p:sp>
    </p:spTree>
    <p:extLst>
      <p:ext uri="{BB962C8B-B14F-4D97-AF65-F5344CB8AC3E}">
        <p14:creationId xmlns:p14="http://schemas.microsoft.com/office/powerpoint/2010/main" val="2466275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C9D2F7E-24AC-4185-914E-43EB1A1EFFEC}"/>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What for?</a:t>
            </a:r>
          </a:p>
        </p:txBody>
      </p:sp>
      <p:sp>
        <p:nvSpPr>
          <p:cNvPr id="2" name="TextBox 1">
            <a:extLst>
              <a:ext uri="{FF2B5EF4-FFF2-40B4-BE49-F238E27FC236}">
                <a16:creationId xmlns:a16="http://schemas.microsoft.com/office/drawing/2014/main" id="{25BC17DA-049E-49CD-B636-4B20685DA4E5}"/>
              </a:ext>
            </a:extLst>
          </p:cNvPr>
          <p:cNvSpPr txBox="1"/>
          <p:nvPr/>
        </p:nvSpPr>
        <p:spPr>
          <a:xfrm>
            <a:off x="264826" y="1124262"/>
            <a:ext cx="11662347" cy="391305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400" dirty="0">
                <a:solidFill>
                  <a:srgbClr val="002060"/>
                </a:solidFill>
              </a:rPr>
              <a:t>I/O is </a:t>
            </a:r>
            <a:r>
              <a:rPr lang="en-US" sz="2400" dirty="0">
                <a:solidFill>
                  <a:srgbClr val="FF0000"/>
                </a:solidFill>
              </a:rPr>
              <a:t>high latency</a:t>
            </a:r>
          </a:p>
          <a:p>
            <a:pPr marL="285750" indent="-285750">
              <a:lnSpc>
                <a:spcPct val="150000"/>
              </a:lnSpc>
              <a:buFont typeface="Wingdings" panose="05000000000000000000" pitchFamily="2" charset="2"/>
              <a:buChar char="§"/>
            </a:pPr>
            <a:r>
              <a:rPr lang="en-US" sz="2400" dirty="0">
                <a:solidFill>
                  <a:srgbClr val="002060"/>
                </a:solidFill>
              </a:rPr>
              <a:t>Sequential programs waste resources </a:t>
            </a:r>
            <a:r>
              <a:rPr lang="en-US" sz="2400" dirty="0">
                <a:solidFill>
                  <a:srgbClr val="FF0000"/>
                </a:solidFill>
              </a:rPr>
              <a:t>waiting</a:t>
            </a:r>
            <a:r>
              <a:rPr lang="en-US" sz="2400" dirty="0">
                <a:solidFill>
                  <a:schemeClr val="accent2">
                    <a:lumMod val="50000"/>
                  </a:schemeClr>
                </a:solidFill>
              </a:rPr>
              <a:t> </a:t>
            </a:r>
            <a:r>
              <a:rPr lang="en-US" sz="2400" dirty="0">
                <a:solidFill>
                  <a:srgbClr val="002060"/>
                </a:solidFill>
              </a:rPr>
              <a:t>on I/O</a:t>
            </a:r>
          </a:p>
          <a:p>
            <a:pPr marL="285750" indent="-285750">
              <a:lnSpc>
                <a:spcPct val="150000"/>
              </a:lnSpc>
              <a:buFont typeface="Wingdings" panose="05000000000000000000" pitchFamily="2" charset="2"/>
              <a:buChar char="§"/>
            </a:pPr>
            <a:r>
              <a:rPr lang="en-US" sz="2400" dirty="0">
                <a:solidFill>
                  <a:srgbClr val="002060"/>
                </a:solidFill>
              </a:rPr>
              <a:t>Multithreading/multiprocessing carry</a:t>
            </a:r>
          </a:p>
          <a:p>
            <a:pPr marL="800100" lvl="1" indent="-342900">
              <a:lnSpc>
                <a:spcPct val="150000"/>
              </a:lnSpc>
              <a:buFont typeface="Arial" panose="020B0604020202020204" pitchFamily="34" charset="0"/>
              <a:buChar char="•"/>
            </a:pPr>
            <a:r>
              <a:rPr lang="en-US" sz="2400" dirty="0">
                <a:solidFill>
                  <a:srgbClr val="002060"/>
                </a:solidFill>
              </a:rPr>
              <a:t>Large</a:t>
            </a:r>
            <a:r>
              <a:rPr lang="en-US" sz="2400" dirty="0">
                <a:solidFill>
                  <a:schemeClr val="accent2">
                    <a:lumMod val="50000"/>
                  </a:schemeClr>
                </a:solidFill>
              </a:rPr>
              <a:t> </a:t>
            </a:r>
            <a:r>
              <a:rPr lang="en-US" sz="2400" dirty="0">
                <a:solidFill>
                  <a:srgbClr val="FF0000"/>
                </a:solidFill>
              </a:rPr>
              <a:t>resource</a:t>
            </a:r>
            <a:r>
              <a:rPr lang="en-US" sz="2400" dirty="0">
                <a:solidFill>
                  <a:schemeClr val="accent2">
                    <a:lumMod val="50000"/>
                  </a:schemeClr>
                </a:solidFill>
              </a:rPr>
              <a:t> </a:t>
            </a:r>
            <a:r>
              <a:rPr lang="en-US" sz="2400" dirty="0">
                <a:solidFill>
                  <a:srgbClr val="002060"/>
                </a:solidFill>
              </a:rPr>
              <a:t>overheads</a:t>
            </a:r>
          </a:p>
          <a:p>
            <a:pPr marL="800100" lvl="1" indent="-342900">
              <a:lnSpc>
                <a:spcPct val="150000"/>
              </a:lnSpc>
              <a:buFont typeface="Arial" panose="020B0604020202020204" pitchFamily="34" charset="0"/>
              <a:buChar char="•"/>
            </a:pPr>
            <a:r>
              <a:rPr lang="en-US" sz="2400" dirty="0">
                <a:solidFill>
                  <a:srgbClr val="002060"/>
                </a:solidFill>
              </a:rPr>
              <a:t>Large</a:t>
            </a:r>
            <a:r>
              <a:rPr lang="en-US" sz="2400" dirty="0">
                <a:solidFill>
                  <a:schemeClr val="accent2">
                    <a:lumMod val="50000"/>
                  </a:schemeClr>
                </a:solidFill>
              </a:rPr>
              <a:t> </a:t>
            </a:r>
            <a:r>
              <a:rPr lang="en-US" sz="2400" dirty="0">
                <a:solidFill>
                  <a:srgbClr val="FF0000"/>
                </a:solidFill>
              </a:rPr>
              <a:t>cognitive</a:t>
            </a:r>
            <a:r>
              <a:rPr lang="en-US" sz="2400" dirty="0">
                <a:solidFill>
                  <a:schemeClr val="accent2">
                    <a:lumMod val="50000"/>
                  </a:schemeClr>
                </a:solidFill>
              </a:rPr>
              <a:t> </a:t>
            </a:r>
            <a:r>
              <a:rPr lang="en-US" sz="2400" dirty="0">
                <a:solidFill>
                  <a:srgbClr val="002060"/>
                </a:solidFill>
              </a:rPr>
              <a:t>overheads</a:t>
            </a:r>
            <a:r>
              <a:rPr lang="en-US" sz="2400" dirty="0">
                <a:solidFill>
                  <a:schemeClr val="accent2">
                    <a:lumMod val="50000"/>
                  </a:schemeClr>
                </a:solidFill>
              </a:rPr>
              <a:t> </a:t>
            </a:r>
          </a:p>
          <a:p>
            <a:pPr marL="285750" indent="-285750">
              <a:lnSpc>
                <a:spcPct val="150000"/>
              </a:lnSpc>
              <a:buFont typeface="Wingdings" panose="05000000000000000000" pitchFamily="2" charset="2"/>
              <a:buChar char="§"/>
            </a:pPr>
            <a:r>
              <a:rPr lang="en-US" sz="2400" dirty="0">
                <a:solidFill>
                  <a:srgbClr val="002060"/>
                </a:solidFill>
              </a:rPr>
              <a:t>Python interpreter is </a:t>
            </a:r>
            <a:r>
              <a:rPr lang="en-US" sz="2400" dirty="0">
                <a:solidFill>
                  <a:srgbClr val="FF0000"/>
                </a:solidFill>
              </a:rPr>
              <a:t>shared mutable state </a:t>
            </a:r>
            <a:r>
              <a:rPr lang="en-US" sz="2400" dirty="0">
                <a:solidFill>
                  <a:srgbClr val="002060"/>
                </a:solidFill>
              </a:rPr>
              <a:t>protected by Global Interpreter Lock</a:t>
            </a:r>
          </a:p>
          <a:p>
            <a:pPr marL="285750" indent="-285750">
              <a:lnSpc>
                <a:spcPct val="150000"/>
              </a:lnSpc>
              <a:buFont typeface="Wingdings" panose="05000000000000000000" pitchFamily="2" charset="2"/>
              <a:buChar char="§"/>
            </a:pPr>
            <a:r>
              <a:rPr lang="en-US" sz="2400" dirty="0">
                <a:solidFill>
                  <a:srgbClr val="002060"/>
                </a:solidFill>
              </a:rPr>
              <a:t>Make a single Python process run as fast as possible </a:t>
            </a:r>
            <a:r>
              <a:rPr lang="en-US" sz="2400" dirty="0">
                <a:solidFill>
                  <a:srgbClr val="FF0000"/>
                </a:solidFill>
              </a:rPr>
              <a:t>without</a:t>
            </a:r>
            <a:r>
              <a:rPr lang="en-US" sz="2400" dirty="0">
                <a:solidFill>
                  <a:schemeClr val="accent2">
                    <a:lumMod val="50000"/>
                  </a:schemeClr>
                </a:solidFill>
              </a:rPr>
              <a:t> </a:t>
            </a:r>
            <a:r>
              <a:rPr lang="en-US" sz="2400" dirty="0">
                <a:solidFill>
                  <a:srgbClr val="002060"/>
                </a:solidFill>
              </a:rPr>
              <a:t>any thread/process </a:t>
            </a:r>
            <a:r>
              <a:rPr lang="en-US" sz="2400" dirty="0">
                <a:solidFill>
                  <a:srgbClr val="FF0000"/>
                </a:solidFill>
              </a:rPr>
              <a:t>overhead</a:t>
            </a:r>
          </a:p>
        </p:txBody>
      </p:sp>
    </p:spTree>
    <p:extLst>
      <p:ext uri="{BB962C8B-B14F-4D97-AF65-F5344CB8AC3E}">
        <p14:creationId xmlns:p14="http://schemas.microsoft.com/office/powerpoint/2010/main" val="159571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1F25F0-E890-43F2-8B0A-A32F9C9A9362}"/>
              </a:ext>
            </a:extLst>
          </p:cNvPr>
          <p:cNvPicPr>
            <a:picLocks noChangeAspect="1"/>
          </p:cNvPicPr>
          <p:nvPr/>
        </p:nvPicPr>
        <p:blipFill>
          <a:blip r:embed="rId2"/>
          <a:stretch>
            <a:fillRect/>
          </a:stretch>
        </p:blipFill>
        <p:spPr>
          <a:xfrm>
            <a:off x="420036" y="2107171"/>
            <a:ext cx="4295941" cy="2643656"/>
          </a:xfrm>
          <a:prstGeom prst="rect">
            <a:avLst/>
          </a:prstGeom>
        </p:spPr>
      </p:pic>
      <p:pic>
        <p:nvPicPr>
          <p:cNvPr id="3" name="Picture 2">
            <a:extLst>
              <a:ext uri="{FF2B5EF4-FFF2-40B4-BE49-F238E27FC236}">
                <a16:creationId xmlns:a16="http://schemas.microsoft.com/office/drawing/2014/main" id="{04430513-FAF1-411F-BE05-64BACC9CC7D3}"/>
              </a:ext>
            </a:extLst>
          </p:cNvPr>
          <p:cNvPicPr>
            <a:picLocks noChangeAspect="1"/>
          </p:cNvPicPr>
          <p:nvPr/>
        </p:nvPicPr>
        <p:blipFill>
          <a:blip r:embed="rId3"/>
          <a:stretch>
            <a:fillRect/>
          </a:stretch>
        </p:blipFill>
        <p:spPr>
          <a:xfrm>
            <a:off x="5322445" y="2505231"/>
            <a:ext cx="6637857" cy="1847537"/>
          </a:xfrm>
          <a:prstGeom prst="rect">
            <a:avLst/>
          </a:prstGeom>
        </p:spPr>
      </p:pic>
      <p:sp>
        <p:nvSpPr>
          <p:cNvPr id="5" name="TextBox 4">
            <a:extLst>
              <a:ext uri="{FF2B5EF4-FFF2-40B4-BE49-F238E27FC236}">
                <a16:creationId xmlns:a16="http://schemas.microsoft.com/office/drawing/2014/main" id="{D4EE7787-87B4-45AE-ACAB-8B8B52C06451}"/>
              </a:ext>
            </a:extLst>
          </p:cNvPr>
          <p:cNvSpPr txBox="1"/>
          <p:nvPr/>
        </p:nvSpPr>
        <p:spPr>
          <a:xfrm>
            <a:off x="-69011"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Fibonacci sequence</a:t>
            </a:r>
          </a:p>
        </p:txBody>
      </p:sp>
    </p:spTree>
    <p:extLst>
      <p:ext uri="{BB962C8B-B14F-4D97-AF65-F5344CB8AC3E}">
        <p14:creationId xmlns:p14="http://schemas.microsoft.com/office/powerpoint/2010/main" val="365174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Linear search</a:t>
            </a:r>
            <a:endParaRPr lang="en-US" sz="2400" dirty="0">
              <a:solidFill>
                <a:schemeClr val="tx1">
                  <a:lumMod val="50000"/>
                  <a:lumOff val="50000"/>
                </a:schemeClr>
              </a:solidFill>
            </a:endParaRPr>
          </a:p>
        </p:txBody>
      </p:sp>
      <p:pic>
        <p:nvPicPr>
          <p:cNvPr id="5" name="Picture 4">
            <a:extLst>
              <a:ext uri="{FF2B5EF4-FFF2-40B4-BE49-F238E27FC236}">
                <a16:creationId xmlns:a16="http://schemas.microsoft.com/office/drawing/2014/main" id="{7F1173B0-5BE0-4B73-95ED-32D63416A7FB}"/>
              </a:ext>
            </a:extLst>
          </p:cNvPr>
          <p:cNvPicPr>
            <a:picLocks noChangeAspect="1"/>
          </p:cNvPicPr>
          <p:nvPr/>
        </p:nvPicPr>
        <p:blipFill>
          <a:blip r:embed="rId2"/>
          <a:stretch>
            <a:fillRect/>
          </a:stretch>
        </p:blipFill>
        <p:spPr>
          <a:xfrm>
            <a:off x="869318" y="4342790"/>
            <a:ext cx="9259589" cy="1007630"/>
          </a:xfrm>
          <a:prstGeom prst="rect">
            <a:avLst/>
          </a:prstGeom>
        </p:spPr>
      </p:pic>
      <p:pic>
        <p:nvPicPr>
          <p:cNvPr id="6" name="Picture 5">
            <a:extLst>
              <a:ext uri="{FF2B5EF4-FFF2-40B4-BE49-F238E27FC236}">
                <a16:creationId xmlns:a16="http://schemas.microsoft.com/office/drawing/2014/main" id="{175763C0-D912-4B1F-BBC8-5EAC72018C90}"/>
              </a:ext>
            </a:extLst>
          </p:cNvPr>
          <p:cNvPicPr>
            <a:picLocks noChangeAspect="1"/>
          </p:cNvPicPr>
          <p:nvPr/>
        </p:nvPicPr>
        <p:blipFill>
          <a:blip r:embed="rId3"/>
          <a:stretch>
            <a:fillRect/>
          </a:stretch>
        </p:blipFill>
        <p:spPr>
          <a:xfrm>
            <a:off x="869318" y="1498566"/>
            <a:ext cx="10453363" cy="2177321"/>
          </a:xfrm>
          <a:prstGeom prst="rect">
            <a:avLst/>
          </a:prstGeom>
        </p:spPr>
      </p:pic>
    </p:spTree>
    <p:extLst>
      <p:ext uri="{BB962C8B-B14F-4D97-AF65-F5344CB8AC3E}">
        <p14:creationId xmlns:p14="http://schemas.microsoft.com/office/powerpoint/2010/main" val="3890087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Cooperative search 1</a:t>
            </a:r>
            <a:endParaRPr lang="en-US" sz="2400" dirty="0">
              <a:solidFill>
                <a:schemeClr val="tx1">
                  <a:lumMod val="50000"/>
                  <a:lumOff val="50000"/>
                </a:schemeClr>
              </a:solidFill>
            </a:endParaRPr>
          </a:p>
        </p:txBody>
      </p:sp>
      <p:pic>
        <p:nvPicPr>
          <p:cNvPr id="3" name="Picture 2">
            <a:extLst>
              <a:ext uri="{FF2B5EF4-FFF2-40B4-BE49-F238E27FC236}">
                <a16:creationId xmlns:a16="http://schemas.microsoft.com/office/drawing/2014/main" id="{20435C2E-1B96-4F1C-BA9F-2E9FF5576033}"/>
              </a:ext>
            </a:extLst>
          </p:cNvPr>
          <p:cNvPicPr>
            <a:picLocks noChangeAspect="1"/>
          </p:cNvPicPr>
          <p:nvPr/>
        </p:nvPicPr>
        <p:blipFill>
          <a:blip r:embed="rId2"/>
          <a:stretch>
            <a:fillRect/>
          </a:stretch>
        </p:blipFill>
        <p:spPr>
          <a:xfrm>
            <a:off x="2626589" y="2059059"/>
            <a:ext cx="6778943" cy="2095500"/>
          </a:xfrm>
          <a:prstGeom prst="rect">
            <a:avLst/>
          </a:prstGeom>
        </p:spPr>
      </p:pic>
    </p:spTree>
    <p:extLst>
      <p:ext uri="{BB962C8B-B14F-4D97-AF65-F5344CB8AC3E}">
        <p14:creationId xmlns:p14="http://schemas.microsoft.com/office/powerpoint/2010/main" val="3737549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Cooperative search 2</a:t>
            </a:r>
            <a:endParaRPr lang="en-US" sz="2400" dirty="0">
              <a:solidFill>
                <a:schemeClr val="tx1">
                  <a:lumMod val="50000"/>
                  <a:lumOff val="50000"/>
                </a:schemeClr>
              </a:solidFill>
            </a:endParaRPr>
          </a:p>
        </p:txBody>
      </p:sp>
      <p:pic>
        <p:nvPicPr>
          <p:cNvPr id="4" name="Picture 3">
            <a:extLst>
              <a:ext uri="{FF2B5EF4-FFF2-40B4-BE49-F238E27FC236}">
                <a16:creationId xmlns:a16="http://schemas.microsoft.com/office/drawing/2014/main" id="{9C3D64A4-3E91-4C3F-ACE3-B1FCC2F391F9}"/>
              </a:ext>
            </a:extLst>
          </p:cNvPr>
          <p:cNvPicPr>
            <a:picLocks noChangeAspect="1"/>
          </p:cNvPicPr>
          <p:nvPr/>
        </p:nvPicPr>
        <p:blipFill>
          <a:blip r:embed="rId2"/>
          <a:stretch>
            <a:fillRect/>
          </a:stretch>
        </p:blipFill>
        <p:spPr>
          <a:xfrm>
            <a:off x="1121922" y="1065847"/>
            <a:ext cx="8639175" cy="5000625"/>
          </a:xfrm>
          <a:prstGeom prst="rect">
            <a:avLst/>
          </a:prstGeom>
        </p:spPr>
      </p:pic>
    </p:spTree>
    <p:extLst>
      <p:ext uri="{BB962C8B-B14F-4D97-AF65-F5344CB8AC3E}">
        <p14:creationId xmlns:p14="http://schemas.microsoft.com/office/powerpoint/2010/main" val="256134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Task</a:t>
            </a:r>
            <a:endParaRPr lang="en-US" sz="2400" dirty="0">
              <a:solidFill>
                <a:schemeClr val="tx1">
                  <a:lumMod val="50000"/>
                  <a:lumOff val="50000"/>
                </a:schemeClr>
              </a:solidFill>
            </a:endParaRPr>
          </a:p>
        </p:txBody>
      </p:sp>
      <p:pic>
        <p:nvPicPr>
          <p:cNvPr id="3" name="Picture 2">
            <a:extLst>
              <a:ext uri="{FF2B5EF4-FFF2-40B4-BE49-F238E27FC236}">
                <a16:creationId xmlns:a16="http://schemas.microsoft.com/office/drawing/2014/main" id="{8C9712B3-D36F-470A-B448-6A342FF0C2C2}"/>
              </a:ext>
            </a:extLst>
          </p:cNvPr>
          <p:cNvPicPr>
            <a:picLocks noChangeAspect="1"/>
          </p:cNvPicPr>
          <p:nvPr/>
        </p:nvPicPr>
        <p:blipFill>
          <a:blip r:embed="rId2"/>
          <a:stretch>
            <a:fillRect/>
          </a:stretch>
        </p:blipFill>
        <p:spPr>
          <a:xfrm>
            <a:off x="2176462" y="2143125"/>
            <a:ext cx="7839075" cy="2571750"/>
          </a:xfrm>
          <a:prstGeom prst="rect">
            <a:avLst/>
          </a:prstGeom>
        </p:spPr>
      </p:pic>
    </p:spTree>
    <p:extLst>
      <p:ext uri="{BB962C8B-B14F-4D97-AF65-F5344CB8AC3E}">
        <p14:creationId xmlns:p14="http://schemas.microsoft.com/office/powerpoint/2010/main" val="355151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Scheduler 1</a:t>
            </a:r>
            <a:endParaRPr lang="en-US" sz="2400" dirty="0">
              <a:solidFill>
                <a:schemeClr val="tx1">
                  <a:lumMod val="50000"/>
                  <a:lumOff val="50000"/>
                </a:schemeClr>
              </a:solidFill>
            </a:endParaRPr>
          </a:p>
        </p:txBody>
      </p:sp>
      <p:pic>
        <p:nvPicPr>
          <p:cNvPr id="2" name="Picture 1">
            <a:extLst>
              <a:ext uri="{FF2B5EF4-FFF2-40B4-BE49-F238E27FC236}">
                <a16:creationId xmlns:a16="http://schemas.microsoft.com/office/drawing/2014/main" id="{CAE40D82-C009-4FD7-AEE9-6028E39D5C1B}"/>
              </a:ext>
            </a:extLst>
          </p:cNvPr>
          <p:cNvPicPr>
            <a:picLocks noChangeAspect="1"/>
          </p:cNvPicPr>
          <p:nvPr/>
        </p:nvPicPr>
        <p:blipFill>
          <a:blip r:embed="rId2"/>
          <a:stretch>
            <a:fillRect/>
          </a:stretch>
        </p:blipFill>
        <p:spPr>
          <a:xfrm>
            <a:off x="1813941" y="1693164"/>
            <a:ext cx="6534150" cy="3124200"/>
          </a:xfrm>
          <a:prstGeom prst="rect">
            <a:avLst/>
          </a:prstGeom>
        </p:spPr>
      </p:pic>
    </p:spTree>
    <p:extLst>
      <p:ext uri="{BB962C8B-B14F-4D97-AF65-F5344CB8AC3E}">
        <p14:creationId xmlns:p14="http://schemas.microsoft.com/office/powerpoint/2010/main" val="188630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Scheduler 2</a:t>
            </a:r>
            <a:endParaRPr lang="en-US" sz="2400" dirty="0">
              <a:solidFill>
                <a:schemeClr val="tx1">
                  <a:lumMod val="50000"/>
                  <a:lumOff val="50000"/>
                </a:schemeClr>
              </a:solidFill>
            </a:endParaRPr>
          </a:p>
        </p:txBody>
      </p:sp>
      <p:pic>
        <p:nvPicPr>
          <p:cNvPr id="5" name="Picture 4">
            <a:extLst>
              <a:ext uri="{FF2B5EF4-FFF2-40B4-BE49-F238E27FC236}">
                <a16:creationId xmlns:a16="http://schemas.microsoft.com/office/drawing/2014/main" id="{9E419C6D-BA4A-47C7-B31A-682F14BD4506}"/>
              </a:ext>
            </a:extLst>
          </p:cNvPr>
          <p:cNvPicPr>
            <a:picLocks noChangeAspect="1"/>
          </p:cNvPicPr>
          <p:nvPr/>
        </p:nvPicPr>
        <p:blipFill>
          <a:blip r:embed="rId2"/>
          <a:stretch>
            <a:fillRect/>
          </a:stretch>
        </p:blipFill>
        <p:spPr>
          <a:xfrm>
            <a:off x="531685" y="1036607"/>
            <a:ext cx="10989755" cy="4784785"/>
          </a:xfrm>
          <a:prstGeom prst="rect">
            <a:avLst/>
          </a:prstGeom>
        </p:spPr>
      </p:pic>
    </p:spTree>
    <p:extLst>
      <p:ext uri="{BB962C8B-B14F-4D97-AF65-F5344CB8AC3E}">
        <p14:creationId xmlns:p14="http://schemas.microsoft.com/office/powerpoint/2010/main" val="266054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Task execution</a:t>
            </a:r>
            <a:endParaRPr lang="en-US" sz="2400" dirty="0">
              <a:solidFill>
                <a:schemeClr val="tx1">
                  <a:lumMod val="50000"/>
                  <a:lumOff val="50000"/>
                </a:schemeClr>
              </a:solidFill>
            </a:endParaRPr>
          </a:p>
        </p:txBody>
      </p:sp>
      <p:pic>
        <p:nvPicPr>
          <p:cNvPr id="2" name="Picture 1">
            <a:extLst>
              <a:ext uri="{FF2B5EF4-FFF2-40B4-BE49-F238E27FC236}">
                <a16:creationId xmlns:a16="http://schemas.microsoft.com/office/drawing/2014/main" id="{40BFB7F2-B913-4C20-9232-C449E600341D}"/>
              </a:ext>
            </a:extLst>
          </p:cNvPr>
          <p:cNvPicPr>
            <a:picLocks noChangeAspect="1"/>
          </p:cNvPicPr>
          <p:nvPr/>
        </p:nvPicPr>
        <p:blipFill>
          <a:blip r:embed="rId2"/>
          <a:stretch>
            <a:fillRect/>
          </a:stretch>
        </p:blipFill>
        <p:spPr>
          <a:xfrm>
            <a:off x="509397" y="1448181"/>
            <a:ext cx="11410950" cy="3114675"/>
          </a:xfrm>
          <a:prstGeom prst="rect">
            <a:avLst/>
          </a:prstGeom>
        </p:spPr>
      </p:pic>
      <p:pic>
        <p:nvPicPr>
          <p:cNvPr id="4" name="Picture 3">
            <a:extLst>
              <a:ext uri="{FF2B5EF4-FFF2-40B4-BE49-F238E27FC236}">
                <a16:creationId xmlns:a16="http://schemas.microsoft.com/office/drawing/2014/main" id="{E3E54A7A-CA46-4B6D-BFCC-86DB04C56D27}"/>
              </a:ext>
            </a:extLst>
          </p:cNvPr>
          <p:cNvPicPr>
            <a:picLocks noChangeAspect="1"/>
          </p:cNvPicPr>
          <p:nvPr/>
        </p:nvPicPr>
        <p:blipFill>
          <a:blip r:embed="rId3"/>
          <a:stretch>
            <a:fillRect/>
          </a:stretch>
        </p:blipFill>
        <p:spPr>
          <a:xfrm>
            <a:off x="509397" y="4562856"/>
            <a:ext cx="7886700" cy="581025"/>
          </a:xfrm>
          <a:prstGeom prst="rect">
            <a:avLst/>
          </a:prstGeom>
        </p:spPr>
      </p:pic>
    </p:spTree>
    <p:extLst>
      <p:ext uri="{BB962C8B-B14F-4D97-AF65-F5344CB8AC3E}">
        <p14:creationId xmlns:p14="http://schemas.microsoft.com/office/powerpoint/2010/main" val="3364612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Blocking task</a:t>
            </a:r>
            <a:endParaRPr lang="en-US" sz="2400" dirty="0">
              <a:solidFill>
                <a:schemeClr val="tx1">
                  <a:lumMod val="50000"/>
                  <a:lumOff val="50000"/>
                </a:schemeClr>
              </a:solidFill>
            </a:endParaRPr>
          </a:p>
        </p:txBody>
      </p:sp>
      <p:pic>
        <p:nvPicPr>
          <p:cNvPr id="3" name="Picture 2">
            <a:extLst>
              <a:ext uri="{FF2B5EF4-FFF2-40B4-BE49-F238E27FC236}">
                <a16:creationId xmlns:a16="http://schemas.microsoft.com/office/drawing/2014/main" id="{BF48163E-51D6-4793-B0F0-9B23395589B5}"/>
              </a:ext>
            </a:extLst>
          </p:cNvPr>
          <p:cNvPicPr>
            <a:picLocks noChangeAspect="1"/>
          </p:cNvPicPr>
          <p:nvPr/>
        </p:nvPicPr>
        <p:blipFill>
          <a:blip r:embed="rId2"/>
          <a:stretch>
            <a:fillRect/>
          </a:stretch>
        </p:blipFill>
        <p:spPr>
          <a:xfrm>
            <a:off x="580644" y="2076198"/>
            <a:ext cx="5643372" cy="2705604"/>
          </a:xfrm>
          <a:prstGeom prst="rect">
            <a:avLst/>
          </a:prstGeom>
        </p:spPr>
      </p:pic>
      <p:pic>
        <p:nvPicPr>
          <p:cNvPr id="5" name="Picture 4">
            <a:extLst>
              <a:ext uri="{FF2B5EF4-FFF2-40B4-BE49-F238E27FC236}">
                <a16:creationId xmlns:a16="http://schemas.microsoft.com/office/drawing/2014/main" id="{31C1B311-8691-4301-8D1F-4EE658327902}"/>
              </a:ext>
            </a:extLst>
          </p:cNvPr>
          <p:cNvPicPr>
            <a:picLocks noChangeAspect="1"/>
          </p:cNvPicPr>
          <p:nvPr/>
        </p:nvPicPr>
        <p:blipFill>
          <a:blip r:embed="rId3"/>
          <a:stretch>
            <a:fillRect/>
          </a:stretch>
        </p:blipFill>
        <p:spPr>
          <a:xfrm>
            <a:off x="7269964" y="2200275"/>
            <a:ext cx="3848100" cy="2457450"/>
          </a:xfrm>
          <a:prstGeom prst="rect">
            <a:avLst/>
          </a:prstGeom>
        </p:spPr>
      </p:pic>
      <p:sp>
        <p:nvSpPr>
          <p:cNvPr id="6" name="Rectangle 5">
            <a:extLst>
              <a:ext uri="{FF2B5EF4-FFF2-40B4-BE49-F238E27FC236}">
                <a16:creationId xmlns:a16="http://schemas.microsoft.com/office/drawing/2014/main" id="{12EC7DC9-4439-460D-A63C-306CB268ED76}"/>
              </a:ext>
            </a:extLst>
          </p:cNvPr>
          <p:cNvSpPr/>
          <p:nvPr/>
        </p:nvSpPr>
        <p:spPr>
          <a:xfrm>
            <a:off x="7039993" y="4770990"/>
            <a:ext cx="4419543" cy="400110"/>
          </a:xfrm>
          <a:prstGeom prst="rect">
            <a:avLst/>
          </a:prstGeom>
        </p:spPr>
        <p:txBody>
          <a:bodyPr wrap="none">
            <a:spAutoFit/>
          </a:bodyPr>
          <a:lstStyle/>
          <a:p>
            <a:r>
              <a:rPr lang="en-US" sz="2000" dirty="0">
                <a:solidFill>
                  <a:srgbClr val="FFC000"/>
                </a:solidFill>
              </a:rPr>
              <a:t>Simple but inefficient with long numbers</a:t>
            </a:r>
          </a:p>
        </p:txBody>
      </p:sp>
      <p:cxnSp>
        <p:nvCxnSpPr>
          <p:cNvPr id="8" name="Straight Arrow Connector 7">
            <a:extLst>
              <a:ext uri="{FF2B5EF4-FFF2-40B4-BE49-F238E27FC236}">
                <a16:creationId xmlns:a16="http://schemas.microsoft.com/office/drawing/2014/main" id="{9D63E20E-4E25-44A1-AAB2-61834DAE57DD}"/>
              </a:ext>
            </a:extLst>
          </p:cNvPr>
          <p:cNvCxnSpPr>
            <a:cxnSpLocks/>
            <a:stCxn id="6" idx="0"/>
          </p:cNvCxnSpPr>
          <p:nvPr/>
        </p:nvCxnSpPr>
        <p:spPr>
          <a:xfrm flipH="1" flipV="1">
            <a:off x="9006840" y="4379976"/>
            <a:ext cx="242925" cy="3910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79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60CC0F-DA85-4A5B-B101-DE7DD24914BC}"/>
              </a:ext>
            </a:extLst>
          </p:cNvPr>
          <p:cNvSpPr txBox="1"/>
          <p:nvPr/>
        </p:nvSpPr>
        <p:spPr>
          <a:xfrm>
            <a:off x="301924" y="785003"/>
            <a:ext cx="11303715" cy="954107"/>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marL="233363"/>
            <a:r>
              <a:rPr lang="en-US" sz="3200" dirty="0"/>
              <a:t>What is iterator?</a:t>
            </a:r>
          </a:p>
          <a:p>
            <a:pPr indent="233363"/>
            <a:r>
              <a:rPr lang="en-US" sz="2400" dirty="0">
                <a:solidFill>
                  <a:schemeClr val="tx1">
                    <a:lumMod val="50000"/>
                    <a:lumOff val="50000"/>
                  </a:schemeClr>
                </a:solidFill>
              </a:rPr>
              <a:t>How and where we can use it?</a:t>
            </a:r>
          </a:p>
        </p:txBody>
      </p:sp>
      <p:sp>
        <p:nvSpPr>
          <p:cNvPr id="12" name="TextBox 11">
            <a:extLst>
              <a:ext uri="{FF2B5EF4-FFF2-40B4-BE49-F238E27FC236}">
                <a16:creationId xmlns:a16="http://schemas.microsoft.com/office/drawing/2014/main" id="{8EB9193C-E963-4837-A741-FD07831A7771}"/>
              </a:ext>
            </a:extLst>
          </p:cNvPr>
          <p:cNvSpPr txBox="1"/>
          <p:nvPr/>
        </p:nvSpPr>
        <p:spPr>
          <a:xfrm>
            <a:off x="301925" y="1912189"/>
            <a:ext cx="11303714" cy="954107"/>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What is generator?</a:t>
            </a:r>
          </a:p>
          <a:p>
            <a:pPr indent="233363"/>
            <a:r>
              <a:rPr lang="en-US" sz="2400" dirty="0">
                <a:solidFill>
                  <a:schemeClr val="tx1">
                    <a:lumMod val="50000"/>
                    <a:lumOff val="50000"/>
                  </a:schemeClr>
                </a:solidFill>
              </a:rPr>
              <a:t>Yield statement</a:t>
            </a:r>
          </a:p>
        </p:txBody>
      </p:sp>
      <p:sp>
        <p:nvSpPr>
          <p:cNvPr id="14" name="TextBox 13">
            <a:extLst>
              <a:ext uri="{FF2B5EF4-FFF2-40B4-BE49-F238E27FC236}">
                <a16:creationId xmlns:a16="http://schemas.microsoft.com/office/drawing/2014/main" id="{5C9D2F7E-24AC-4185-914E-43EB1A1EFFEC}"/>
              </a:ext>
            </a:extLst>
          </p:cNvPr>
          <p:cNvSpPr txBox="1"/>
          <p:nvPr/>
        </p:nvSpPr>
        <p:spPr>
          <a:xfrm>
            <a:off x="301924" y="3039375"/>
            <a:ext cx="11303713" cy="954107"/>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a:t>
            </a:r>
          </a:p>
          <a:p>
            <a:pPr indent="233363"/>
            <a:r>
              <a:rPr lang="en-US" sz="2400" dirty="0">
                <a:solidFill>
                  <a:schemeClr val="tx1">
                    <a:lumMod val="50000"/>
                    <a:lumOff val="50000"/>
                  </a:schemeClr>
                </a:solidFill>
              </a:rPr>
              <a:t>Python concurrent programming without asyncio library</a:t>
            </a:r>
          </a:p>
        </p:txBody>
      </p:sp>
      <p:sp>
        <p:nvSpPr>
          <p:cNvPr id="15" name="TextBox 14">
            <a:extLst>
              <a:ext uri="{FF2B5EF4-FFF2-40B4-BE49-F238E27FC236}">
                <a16:creationId xmlns:a16="http://schemas.microsoft.com/office/drawing/2014/main" id="{6ABCBE55-095E-490C-81E5-668928FFB8F8}"/>
              </a:ext>
            </a:extLst>
          </p:cNvPr>
          <p:cNvSpPr txBox="1"/>
          <p:nvPr/>
        </p:nvSpPr>
        <p:spPr>
          <a:xfrm>
            <a:off x="301925" y="4166561"/>
            <a:ext cx="11303712" cy="954107"/>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Concurrent programming with asyncio</a:t>
            </a:r>
          </a:p>
          <a:p>
            <a:pPr indent="233363"/>
            <a:r>
              <a:rPr lang="en-US" sz="2400" dirty="0">
                <a:solidFill>
                  <a:schemeClr val="tx1">
                    <a:lumMod val="50000"/>
                    <a:lumOff val="50000"/>
                  </a:schemeClr>
                </a:solidFill>
              </a:rPr>
              <a:t>Coroutine, tasks and event-loops </a:t>
            </a:r>
          </a:p>
        </p:txBody>
      </p:sp>
    </p:spTree>
    <p:extLst>
      <p:ext uri="{BB962C8B-B14F-4D97-AF65-F5344CB8AC3E}">
        <p14:creationId xmlns:p14="http://schemas.microsoft.com/office/powerpoint/2010/main" val="2830956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Blocking task</a:t>
            </a:r>
            <a:endParaRPr lang="en-US" sz="2400" dirty="0">
              <a:solidFill>
                <a:schemeClr val="tx1">
                  <a:lumMod val="50000"/>
                  <a:lumOff val="50000"/>
                </a:schemeClr>
              </a:solidFill>
            </a:endParaRPr>
          </a:p>
        </p:txBody>
      </p:sp>
      <p:pic>
        <p:nvPicPr>
          <p:cNvPr id="2" name="Picture 1">
            <a:extLst>
              <a:ext uri="{FF2B5EF4-FFF2-40B4-BE49-F238E27FC236}">
                <a16:creationId xmlns:a16="http://schemas.microsoft.com/office/drawing/2014/main" id="{0F605A06-65DB-4CF0-82D9-5B1BFA0F28A3}"/>
              </a:ext>
            </a:extLst>
          </p:cNvPr>
          <p:cNvPicPr>
            <a:picLocks noChangeAspect="1"/>
          </p:cNvPicPr>
          <p:nvPr/>
        </p:nvPicPr>
        <p:blipFill>
          <a:blip r:embed="rId2"/>
          <a:stretch>
            <a:fillRect/>
          </a:stretch>
        </p:blipFill>
        <p:spPr>
          <a:xfrm>
            <a:off x="694563" y="765429"/>
            <a:ext cx="9925050" cy="6010275"/>
          </a:xfrm>
          <a:prstGeom prst="rect">
            <a:avLst/>
          </a:prstGeom>
        </p:spPr>
      </p:pic>
    </p:spTree>
    <p:extLst>
      <p:ext uri="{BB962C8B-B14F-4D97-AF65-F5344CB8AC3E}">
        <p14:creationId xmlns:p14="http://schemas.microsoft.com/office/powerpoint/2010/main" val="113788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Blocking task</a:t>
            </a:r>
            <a:endParaRPr lang="en-US" sz="2400" dirty="0">
              <a:solidFill>
                <a:schemeClr val="tx1">
                  <a:lumMod val="50000"/>
                  <a:lumOff val="50000"/>
                </a:schemeClr>
              </a:solidFill>
            </a:endParaRPr>
          </a:p>
        </p:txBody>
      </p:sp>
      <p:pic>
        <p:nvPicPr>
          <p:cNvPr id="9" name="Picture 8">
            <a:extLst>
              <a:ext uri="{FF2B5EF4-FFF2-40B4-BE49-F238E27FC236}">
                <a16:creationId xmlns:a16="http://schemas.microsoft.com/office/drawing/2014/main" id="{B026A8D4-8C2E-43AA-918C-AB5FD5A66087}"/>
              </a:ext>
            </a:extLst>
          </p:cNvPr>
          <p:cNvPicPr>
            <a:picLocks noChangeAspect="1"/>
          </p:cNvPicPr>
          <p:nvPr/>
        </p:nvPicPr>
        <p:blipFill>
          <a:blip r:embed="rId2"/>
          <a:stretch>
            <a:fillRect/>
          </a:stretch>
        </p:blipFill>
        <p:spPr>
          <a:xfrm>
            <a:off x="909828" y="1077330"/>
            <a:ext cx="8439150" cy="2181225"/>
          </a:xfrm>
          <a:prstGeom prst="rect">
            <a:avLst/>
          </a:prstGeom>
        </p:spPr>
      </p:pic>
      <p:pic>
        <p:nvPicPr>
          <p:cNvPr id="2" name="Picture 1">
            <a:extLst>
              <a:ext uri="{FF2B5EF4-FFF2-40B4-BE49-F238E27FC236}">
                <a16:creationId xmlns:a16="http://schemas.microsoft.com/office/drawing/2014/main" id="{0412CBAD-333A-4333-B155-31D915CE24FB}"/>
              </a:ext>
            </a:extLst>
          </p:cNvPr>
          <p:cNvPicPr>
            <a:picLocks noChangeAspect="1"/>
          </p:cNvPicPr>
          <p:nvPr/>
        </p:nvPicPr>
        <p:blipFill>
          <a:blip r:embed="rId3"/>
          <a:stretch>
            <a:fillRect/>
          </a:stretch>
        </p:blipFill>
        <p:spPr>
          <a:xfrm>
            <a:off x="909828" y="3542019"/>
            <a:ext cx="9972675" cy="3124200"/>
          </a:xfrm>
          <a:prstGeom prst="rect">
            <a:avLst/>
          </a:prstGeom>
        </p:spPr>
      </p:pic>
    </p:spTree>
    <p:extLst>
      <p:ext uri="{BB962C8B-B14F-4D97-AF65-F5344CB8AC3E}">
        <p14:creationId xmlns:p14="http://schemas.microsoft.com/office/powerpoint/2010/main" val="535513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Blocking task</a:t>
            </a:r>
            <a:endParaRPr lang="en-US" sz="2400" dirty="0">
              <a:solidFill>
                <a:schemeClr val="tx1">
                  <a:lumMod val="50000"/>
                  <a:lumOff val="50000"/>
                </a:schemeClr>
              </a:solidFill>
            </a:endParaRPr>
          </a:p>
        </p:txBody>
      </p:sp>
      <p:pic>
        <p:nvPicPr>
          <p:cNvPr id="3" name="Picture 2">
            <a:extLst>
              <a:ext uri="{FF2B5EF4-FFF2-40B4-BE49-F238E27FC236}">
                <a16:creationId xmlns:a16="http://schemas.microsoft.com/office/drawing/2014/main" id="{A30C8767-8BE6-493C-9009-09AEFB27511D}"/>
              </a:ext>
            </a:extLst>
          </p:cNvPr>
          <p:cNvPicPr>
            <a:picLocks noChangeAspect="1"/>
          </p:cNvPicPr>
          <p:nvPr/>
        </p:nvPicPr>
        <p:blipFill>
          <a:blip r:embed="rId2"/>
          <a:stretch>
            <a:fillRect/>
          </a:stretch>
        </p:blipFill>
        <p:spPr>
          <a:xfrm>
            <a:off x="728091" y="802767"/>
            <a:ext cx="10077450" cy="3752850"/>
          </a:xfrm>
          <a:prstGeom prst="rect">
            <a:avLst/>
          </a:prstGeom>
        </p:spPr>
      </p:pic>
      <p:pic>
        <p:nvPicPr>
          <p:cNvPr id="4" name="Picture 3">
            <a:extLst>
              <a:ext uri="{FF2B5EF4-FFF2-40B4-BE49-F238E27FC236}">
                <a16:creationId xmlns:a16="http://schemas.microsoft.com/office/drawing/2014/main" id="{23032668-D627-4A8F-87F4-3BA9735A0FE2}"/>
              </a:ext>
            </a:extLst>
          </p:cNvPr>
          <p:cNvPicPr>
            <a:picLocks noChangeAspect="1"/>
          </p:cNvPicPr>
          <p:nvPr/>
        </p:nvPicPr>
        <p:blipFill>
          <a:blip r:embed="rId3"/>
          <a:stretch>
            <a:fillRect/>
          </a:stretch>
        </p:blipFill>
        <p:spPr>
          <a:xfrm>
            <a:off x="728091" y="5041773"/>
            <a:ext cx="5753100" cy="1200150"/>
          </a:xfrm>
          <a:prstGeom prst="rect">
            <a:avLst/>
          </a:prstGeom>
        </p:spPr>
      </p:pic>
      <p:pic>
        <p:nvPicPr>
          <p:cNvPr id="5" name="Picture 4">
            <a:extLst>
              <a:ext uri="{FF2B5EF4-FFF2-40B4-BE49-F238E27FC236}">
                <a16:creationId xmlns:a16="http://schemas.microsoft.com/office/drawing/2014/main" id="{D4C94A57-430C-48C0-BECE-633139393887}"/>
              </a:ext>
            </a:extLst>
          </p:cNvPr>
          <p:cNvPicPr>
            <a:picLocks noChangeAspect="1"/>
          </p:cNvPicPr>
          <p:nvPr/>
        </p:nvPicPr>
        <p:blipFill>
          <a:blip r:embed="rId4"/>
          <a:stretch>
            <a:fillRect/>
          </a:stretch>
        </p:blipFill>
        <p:spPr>
          <a:xfrm>
            <a:off x="728091" y="4535484"/>
            <a:ext cx="228600" cy="476250"/>
          </a:xfrm>
          <a:prstGeom prst="rect">
            <a:avLst/>
          </a:prstGeom>
        </p:spPr>
      </p:pic>
    </p:spTree>
    <p:extLst>
      <p:ext uri="{BB962C8B-B14F-4D97-AF65-F5344CB8AC3E}">
        <p14:creationId xmlns:p14="http://schemas.microsoft.com/office/powerpoint/2010/main" val="3646365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Blocking task</a:t>
            </a:r>
            <a:endParaRPr lang="en-US" sz="2400" dirty="0">
              <a:solidFill>
                <a:schemeClr val="tx1">
                  <a:lumMod val="50000"/>
                  <a:lumOff val="50000"/>
                </a:schemeClr>
              </a:solidFill>
            </a:endParaRPr>
          </a:p>
        </p:txBody>
      </p:sp>
      <p:sp>
        <p:nvSpPr>
          <p:cNvPr id="7" name="TextBox 6">
            <a:extLst>
              <a:ext uri="{FF2B5EF4-FFF2-40B4-BE49-F238E27FC236}">
                <a16:creationId xmlns:a16="http://schemas.microsoft.com/office/drawing/2014/main" id="{DFB8A61A-0342-4642-97EB-5C9A9F07E2AA}"/>
              </a:ext>
            </a:extLst>
          </p:cNvPr>
          <p:cNvSpPr txBox="1"/>
          <p:nvPr/>
        </p:nvSpPr>
        <p:spPr>
          <a:xfrm>
            <a:off x="243840" y="2075392"/>
            <a:ext cx="11704320" cy="2416687"/>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marL="857250" indent="-400050">
              <a:lnSpc>
                <a:spcPct val="150000"/>
              </a:lnSpc>
            </a:pPr>
            <a:r>
              <a:rPr lang="en-US" sz="3200" dirty="0">
                <a:solidFill>
                  <a:srgbClr val="002060"/>
                </a:solidFill>
              </a:rPr>
              <a:t>Everything you call -transitively- from a coroutine should be </a:t>
            </a:r>
          </a:p>
          <a:p>
            <a:pPr marL="857250" indent="-400050">
              <a:lnSpc>
                <a:spcPct val="150000"/>
              </a:lnSpc>
            </a:pPr>
            <a:r>
              <a:rPr lang="en-US" sz="3200" dirty="0">
                <a:solidFill>
                  <a:srgbClr val="002060"/>
                </a:solidFill>
              </a:rPr>
              <a:t>non-blocking.</a:t>
            </a:r>
          </a:p>
          <a:p>
            <a:pPr indent="457200">
              <a:lnSpc>
                <a:spcPct val="200000"/>
              </a:lnSpc>
            </a:pPr>
            <a:r>
              <a:rPr lang="en-US" sz="3200" dirty="0">
                <a:solidFill>
                  <a:srgbClr val="002060"/>
                </a:solidFill>
              </a:rPr>
              <a:t>Coroutines are contagious to </a:t>
            </a:r>
            <a:r>
              <a:rPr lang="en-US" sz="3200" dirty="0" err="1">
                <a:solidFill>
                  <a:srgbClr val="002060"/>
                </a:solidFill>
              </a:rPr>
              <a:t>callees</a:t>
            </a:r>
            <a:r>
              <a:rPr lang="en-US" sz="3200" dirty="0">
                <a:solidFill>
                  <a:srgbClr val="002060"/>
                </a:solidFill>
              </a:rPr>
              <a:t>.</a:t>
            </a:r>
          </a:p>
        </p:txBody>
      </p:sp>
    </p:spTree>
    <p:extLst>
      <p:ext uri="{BB962C8B-B14F-4D97-AF65-F5344CB8AC3E}">
        <p14:creationId xmlns:p14="http://schemas.microsoft.com/office/powerpoint/2010/main" val="2531187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Non-blocking task</a:t>
            </a:r>
            <a:endParaRPr lang="en-US" sz="2400" dirty="0">
              <a:solidFill>
                <a:schemeClr val="tx1">
                  <a:lumMod val="50000"/>
                  <a:lumOff val="50000"/>
                </a:schemeClr>
              </a:solidFill>
            </a:endParaRPr>
          </a:p>
        </p:txBody>
      </p:sp>
      <p:pic>
        <p:nvPicPr>
          <p:cNvPr id="3" name="Picture 2">
            <a:extLst>
              <a:ext uri="{FF2B5EF4-FFF2-40B4-BE49-F238E27FC236}">
                <a16:creationId xmlns:a16="http://schemas.microsoft.com/office/drawing/2014/main" id="{BF48163E-51D6-4793-B0F0-9B23395589B5}"/>
              </a:ext>
            </a:extLst>
          </p:cNvPr>
          <p:cNvPicPr>
            <a:picLocks noChangeAspect="1"/>
          </p:cNvPicPr>
          <p:nvPr/>
        </p:nvPicPr>
        <p:blipFill>
          <a:blip r:embed="rId2"/>
          <a:stretch>
            <a:fillRect/>
          </a:stretch>
        </p:blipFill>
        <p:spPr>
          <a:xfrm>
            <a:off x="327091" y="1596009"/>
            <a:ext cx="5643372" cy="2705604"/>
          </a:xfrm>
          <a:prstGeom prst="rect">
            <a:avLst/>
          </a:prstGeom>
        </p:spPr>
      </p:pic>
      <p:sp>
        <p:nvSpPr>
          <p:cNvPr id="2" name="Rectangle: Rounded Corners 1">
            <a:extLst>
              <a:ext uri="{FF2B5EF4-FFF2-40B4-BE49-F238E27FC236}">
                <a16:creationId xmlns:a16="http://schemas.microsoft.com/office/drawing/2014/main" id="{E637820A-2045-4D45-975B-E87B38184E96}"/>
              </a:ext>
            </a:extLst>
          </p:cNvPr>
          <p:cNvSpPr/>
          <p:nvPr/>
        </p:nvSpPr>
        <p:spPr>
          <a:xfrm>
            <a:off x="327091" y="4835752"/>
            <a:ext cx="4034029" cy="622233"/>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2060"/>
                </a:solidFill>
              </a:rPr>
              <a:t>Return a bool</a:t>
            </a:r>
          </a:p>
        </p:txBody>
      </p:sp>
      <p:sp>
        <p:nvSpPr>
          <p:cNvPr id="9" name="Rectangle: Rounded Corners 8">
            <a:extLst>
              <a:ext uri="{FF2B5EF4-FFF2-40B4-BE49-F238E27FC236}">
                <a16:creationId xmlns:a16="http://schemas.microsoft.com/office/drawing/2014/main" id="{07E372E6-F32D-46D5-A762-83B4F3A26FFF}"/>
              </a:ext>
            </a:extLst>
          </p:cNvPr>
          <p:cNvSpPr/>
          <p:nvPr/>
        </p:nvSpPr>
        <p:spPr>
          <a:xfrm>
            <a:off x="5970463" y="4835752"/>
            <a:ext cx="4664009" cy="622233"/>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2060"/>
                </a:solidFill>
              </a:rPr>
              <a:t>Return a generator object</a:t>
            </a:r>
          </a:p>
        </p:txBody>
      </p:sp>
      <p:pic>
        <p:nvPicPr>
          <p:cNvPr id="4" name="Picture 3">
            <a:extLst>
              <a:ext uri="{FF2B5EF4-FFF2-40B4-BE49-F238E27FC236}">
                <a16:creationId xmlns:a16="http://schemas.microsoft.com/office/drawing/2014/main" id="{C86A53B1-8B4B-4DA8-811A-A8D8AEE9E5AA}"/>
              </a:ext>
            </a:extLst>
          </p:cNvPr>
          <p:cNvPicPr>
            <a:picLocks noChangeAspect="1"/>
          </p:cNvPicPr>
          <p:nvPr/>
        </p:nvPicPr>
        <p:blipFill>
          <a:blip r:embed="rId3"/>
          <a:stretch>
            <a:fillRect/>
          </a:stretch>
        </p:blipFill>
        <p:spPr>
          <a:xfrm>
            <a:off x="5970463" y="1596009"/>
            <a:ext cx="5952923" cy="2463927"/>
          </a:xfrm>
          <a:prstGeom prst="rect">
            <a:avLst/>
          </a:prstGeom>
        </p:spPr>
      </p:pic>
      <p:sp>
        <p:nvSpPr>
          <p:cNvPr id="7" name="Arrow: Right 6">
            <a:extLst>
              <a:ext uri="{FF2B5EF4-FFF2-40B4-BE49-F238E27FC236}">
                <a16:creationId xmlns:a16="http://schemas.microsoft.com/office/drawing/2014/main" id="{909CD3DD-7CBF-461A-9A8D-908E3E5069FB}"/>
              </a:ext>
            </a:extLst>
          </p:cNvPr>
          <p:cNvSpPr/>
          <p:nvPr/>
        </p:nvSpPr>
        <p:spPr>
          <a:xfrm>
            <a:off x="4848537" y="1716847"/>
            <a:ext cx="698740" cy="27585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23981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Non-blocking task</a:t>
            </a:r>
            <a:endParaRPr lang="en-US" sz="2400" dirty="0">
              <a:solidFill>
                <a:schemeClr val="tx1">
                  <a:lumMod val="50000"/>
                  <a:lumOff val="50000"/>
                </a:schemeClr>
              </a:solidFill>
            </a:endParaRPr>
          </a:p>
        </p:txBody>
      </p:sp>
      <p:sp>
        <p:nvSpPr>
          <p:cNvPr id="9" name="Rectangle: Rounded Corners 8">
            <a:extLst>
              <a:ext uri="{FF2B5EF4-FFF2-40B4-BE49-F238E27FC236}">
                <a16:creationId xmlns:a16="http://schemas.microsoft.com/office/drawing/2014/main" id="{07E372E6-F32D-46D5-A762-83B4F3A26FFF}"/>
              </a:ext>
            </a:extLst>
          </p:cNvPr>
          <p:cNvSpPr/>
          <p:nvPr/>
        </p:nvSpPr>
        <p:spPr>
          <a:xfrm>
            <a:off x="9458325" y="3390900"/>
            <a:ext cx="2574496" cy="390525"/>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2060"/>
                </a:solidFill>
              </a:rPr>
              <a:t>generator object</a:t>
            </a:r>
          </a:p>
        </p:txBody>
      </p:sp>
      <p:pic>
        <p:nvPicPr>
          <p:cNvPr id="5" name="Picture 4">
            <a:extLst>
              <a:ext uri="{FF2B5EF4-FFF2-40B4-BE49-F238E27FC236}">
                <a16:creationId xmlns:a16="http://schemas.microsoft.com/office/drawing/2014/main" id="{3829A745-DF46-467C-B24C-F60CC61E732A}"/>
              </a:ext>
            </a:extLst>
          </p:cNvPr>
          <p:cNvPicPr>
            <a:picLocks noChangeAspect="1"/>
          </p:cNvPicPr>
          <p:nvPr/>
        </p:nvPicPr>
        <p:blipFill>
          <a:blip r:embed="rId2"/>
          <a:stretch>
            <a:fillRect/>
          </a:stretch>
        </p:blipFill>
        <p:spPr>
          <a:xfrm>
            <a:off x="776018" y="1211926"/>
            <a:ext cx="8553450" cy="3505200"/>
          </a:xfrm>
          <a:prstGeom prst="rect">
            <a:avLst/>
          </a:prstGeom>
        </p:spPr>
      </p:pic>
      <p:cxnSp>
        <p:nvCxnSpPr>
          <p:cNvPr id="8" name="Straight Arrow Connector 7">
            <a:extLst>
              <a:ext uri="{FF2B5EF4-FFF2-40B4-BE49-F238E27FC236}">
                <a16:creationId xmlns:a16="http://schemas.microsoft.com/office/drawing/2014/main" id="{E68E97B7-79E0-4421-8250-A43C559BC98B}"/>
              </a:ext>
            </a:extLst>
          </p:cNvPr>
          <p:cNvCxnSpPr>
            <a:cxnSpLocks/>
            <a:stCxn id="9" idx="1"/>
          </p:cNvCxnSpPr>
          <p:nvPr/>
        </p:nvCxnSpPr>
        <p:spPr>
          <a:xfrm flipH="1">
            <a:off x="8620125" y="3586163"/>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2CB4ECDD-3D38-49F9-B1DA-5FB388BC03B5}"/>
              </a:ext>
            </a:extLst>
          </p:cNvPr>
          <p:cNvSpPr/>
          <p:nvPr/>
        </p:nvSpPr>
        <p:spPr>
          <a:xfrm>
            <a:off x="776018" y="5193378"/>
            <a:ext cx="2574496" cy="30179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no longer needed</a:t>
            </a:r>
          </a:p>
        </p:txBody>
      </p:sp>
      <p:cxnSp>
        <p:nvCxnSpPr>
          <p:cNvPr id="19" name="Straight Arrow Connector 18">
            <a:extLst>
              <a:ext uri="{FF2B5EF4-FFF2-40B4-BE49-F238E27FC236}">
                <a16:creationId xmlns:a16="http://schemas.microsoft.com/office/drawing/2014/main" id="{80D663BF-483A-4BBC-9B5C-DC355BDDCCDB}"/>
              </a:ext>
            </a:extLst>
          </p:cNvPr>
          <p:cNvCxnSpPr>
            <a:cxnSpLocks/>
            <a:stCxn id="18" idx="0"/>
          </p:cNvCxnSpPr>
          <p:nvPr/>
        </p:nvCxnSpPr>
        <p:spPr>
          <a:xfrm flipV="1">
            <a:off x="2063266" y="4717126"/>
            <a:ext cx="0" cy="47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917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Non-blocking task</a:t>
            </a:r>
            <a:endParaRPr lang="en-US" sz="2400" dirty="0">
              <a:solidFill>
                <a:schemeClr val="tx1">
                  <a:lumMod val="50000"/>
                  <a:lumOff val="50000"/>
                </a:schemeClr>
              </a:solidFill>
            </a:endParaRPr>
          </a:p>
        </p:txBody>
      </p:sp>
      <p:sp>
        <p:nvSpPr>
          <p:cNvPr id="7" name="TextBox 6">
            <a:extLst>
              <a:ext uri="{FF2B5EF4-FFF2-40B4-BE49-F238E27FC236}">
                <a16:creationId xmlns:a16="http://schemas.microsoft.com/office/drawing/2014/main" id="{DFB8A61A-0342-4642-97EB-5C9A9F07E2AA}"/>
              </a:ext>
            </a:extLst>
          </p:cNvPr>
          <p:cNvSpPr txBox="1"/>
          <p:nvPr/>
        </p:nvSpPr>
        <p:spPr>
          <a:xfrm>
            <a:off x="243840" y="2075392"/>
            <a:ext cx="11704320" cy="2416687"/>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marL="857250" indent="-400050">
              <a:lnSpc>
                <a:spcPct val="150000"/>
              </a:lnSpc>
            </a:pPr>
            <a:r>
              <a:rPr lang="en-US" sz="3200" dirty="0">
                <a:solidFill>
                  <a:srgbClr val="002060"/>
                </a:solidFill>
              </a:rPr>
              <a:t>Everything that call – transitively - to a coroutine must iterate </a:t>
            </a:r>
          </a:p>
          <a:p>
            <a:pPr marL="857250" indent="-400050">
              <a:lnSpc>
                <a:spcPct val="150000"/>
              </a:lnSpc>
            </a:pPr>
            <a:r>
              <a:rPr lang="en-US" sz="3200" dirty="0">
                <a:solidFill>
                  <a:srgbClr val="002060"/>
                </a:solidFill>
              </a:rPr>
              <a:t>the generator.</a:t>
            </a:r>
          </a:p>
          <a:p>
            <a:pPr indent="457200">
              <a:lnSpc>
                <a:spcPct val="200000"/>
              </a:lnSpc>
            </a:pPr>
            <a:r>
              <a:rPr lang="en-US" sz="3200" dirty="0">
                <a:solidFill>
                  <a:srgbClr val="002060"/>
                </a:solidFill>
              </a:rPr>
              <a:t>Coroutines are contagious to callers.</a:t>
            </a:r>
          </a:p>
        </p:txBody>
      </p:sp>
    </p:spTree>
    <p:extLst>
      <p:ext uri="{BB962C8B-B14F-4D97-AF65-F5344CB8AC3E}">
        <p14:creationId xmlns:p14="http://schemas.microsoft.com/office/powerpoint/2010/main" val="2669711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Refactoring</a:t>
            </a:r>
            <a:endParaRPr lang="en-US" sz="2400" dirty="0">
              <a:solidFill>
                <a:schemeClr val="tx1">
                  <a:lumMod val="50000"/>
                  <a:lumOff val="50000"/>
                </a:schemeClr>
              </a:solidFill>
            </a:endParaRPr>
          </a:p>
        </p:txBody>
      </p:sp>
      <p:pic>
        <p:nvPicPr>
          <p:cNvPr id="2" name="Picture 1">
            <a:extLst>
              <a:ext uri="{FF2B5EF4-FFF2-40B4-BE49-F238E27FC236}">
                <a16:creationId xmlns:a16="http://schemas.microsoft.com/office/drawing/2014/main" id="{0412CBAD-333A-4333-B155-31D915CE24FB}"/>
              </a:ext>
            </a:extLst>
          </p:cNvPr>
          <p:cNvPicPr>
            <a:picLocks noChangeAspect="1"/>
          </p:cNvPicPr>
          <p:nvPr/>
        </p:nvPicPr>
        <p:blipFill>
          <a:blip r:embed="rId2"/>
          <a:stretch>
            <a:fillRect/>
          </a:stretch>
        </p:blipFill>
        <p:spPr>
          <a:xfrm>
            <a:off x="300228" y="1046469"/>
            <a:ext cx="7605213" cy="2382531"/>
          </a:xfrm>
          <a:prstGeom prst="rect">
            <a:avLst/>
          </a:prstGeom>
        </p:spPr>
      </p:pic>
      <p:pic>
        <p:nvPicPr>
          <p:cNvPr id="4" name="Picture 3">
            <a:extLst>
              <a:ext uri="{FF2B5EF4-FFF2-40B4-BE49-F238E27FC236}">
                <a16:creationId xmlns:a16="http://schemas.microsoft.com/office/drawing/2014/main" id="{766B3BF5-1867-4639-8FE0-0FE040A21BF3}"/>
              </a:ext>
            </a:extLst>
          </p:cNvPr>
          <p:cNvPicPr>
            <a:picLocks noChangeAspect="1"/>
          </p:cNvPicPr>
          <p:nvPr/>
        </p:nvPicPr>
        <p:blipFill>
          <a:blip r:embed="rId3"/>
          <a:stretch>
            <a:fillRect/>
          </a:stretch>
        </p:blipFill>
        <p:spPr>
          <a:xfrm>
            <a:off x="300228" y="4214813"/>
            <a:ext cx="5096890" cy="947738"/>
          </a:xfrm>
          <a:prstGeom prst="rect">
            <a:avLst/>
          </a:prstGeom>
        </p:spPr>
      </p:pic>
      <p:pic>
        <p:nvPicPr>
          <p:cNvPr id="5" name="Picture 4">
            <a:extLst>
              <a:ext uri="{FF2B5EF4-FFF2-40B4-BE49-F238E27FC236}">
                <a16:creationId xmlns:a16="http://schemas.microsoft.com/office/drawing/2014/main" id="{100AA7DD-1950-48D3-8538-A0648ADEACD3}"/>
              </a:ext>
            </a:extLst>
          </p:cNvPr>
          <p:cNvPicPr>
            <a:picLocks noChangeAspect="1"/>
          </p:cNvPicPr>
          <p:nvPr/>
        </p:nvPicPr>
        <p:blipFill>
          <a:blip r:embed="rId4"/>
          <a:stretch>
            <a:fillRect/>
          </a:stretch>
        </p:blipFill>
        <p:spPr>
          <a:xfrm>
            <a:off x="6562725" y="3717132"/>
            <a:ext cx="3632103" cy="1943100"/>
          </a:xfrm>
          <a:prstGeom prst="rect">
            <a:avLst/>
          </a:prstGeom>
        </p:spPr>
      </p:pic>
      <p:sp>
        <p:nvSpPr>
          <p:cNvPr id="16" name="Arrow: Down 15">
            <a:extLst>
              <a:ext uri="{FF2B5EF4-FFF2-40B4-BE49-F238E27FC236}">
                <a16:creationId xmlns:a16="http://schemas.microsoft.com/office/drawing/2014/main" id="{29E0B45B-6B13-46FC-92B9-8A58F4C1EDAC}"/>
              </a:ext>
            </a:extLst>
          </p:cNvPr>
          <p:cNvSpPr/>
          <p:nvPr/>
        </p:nvSpPr>
        <p:spPr>
          <a:xfrm>
            <a:off x="620809" y="3448051"/>
            <a:ext cx="295275" cy="538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13B421A2-3A36-4F38-8463-175FC40256D2}"/>
              </a:ext>
            </a:extLst>
          </p:cNvPr>
          <p:cNvSpPr/>
          <p:nvPr/>
        </p:nvSpPr>
        <p:spPr>
          <a:xfrm>
            <a:off x="5679884" y="4886326"/>
            <a:ext cx="797116" cy="2762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C6BF05E-302B-4F9C-A28C-253AC7D9434C}"/>
              </a:ext>
            </a:extLst>
          </p:cNvPr>
          <p:cNvPicPr>
            <a:picLocks noChangeAspect="1"/>
          </p:cNvPicPr>
          <p:nvPr/>
        </p:nvPicPr>
        <p:blipFill>
          <a:blip r:embed="rId5"/>
          <a:stretch>
            <a:fillRect/>
          </a:stretch>
        </p:blipFill>
        <p:spPr>
          <a:xfrm>
            <a:off x="9727091" y="3734384"/>
            <a:ext cx="81143" cy="177039"/>
          </a:xfrm>
          <a:prstGeom prst="rect">
            <a:avLst/>
          </a:prstGeom>
        </p:spPr>
      </p:pic>
    </p:spTree>
    <p:extLst>
      <p:ext uri="{BB962C8B-B14F-4D97-AF65-F5344CB8AC3E}">
        <p14:creationId xmlns:p14="http://schemas.microsoft.com/office/powerpoint/2010/main" val="153648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Refactoring</a:t>
            </a:r>
            <a:endParaRPr lang="en-US" sz="2400" dirty="0">
              <a:solidFill>
                <a:schemeClr val="tx1">
                  <a:lumMod val="50000"/>
                  <a:lumOff val="50000"/>
                </a:schemeClr>
              </a:solidFill>
            </a:endParaRPr>
          </a:p>
        </p:txBody>
      </p:sp>
      <p:pic>
        <p:nvPicPr>
          <p:cNvPr id="5" name="Picture 4">
            <a:extLst>
              <a:ext uri="{FF2B5EF4-FFF2-40B4-BE49-F238E27FC236}">
                <a16:creationId xmlns:a16="http://schemas.microsoft.com/office/drawing/2014/main" id="{100AA7DD-1950-48D3-8538-A0648ADEACD3}"/>
              </a:ext>
            </a:extLst>
          </p:cNvPr>
          <p:cNvPicPr>
            <a:picLocks noChangeAspect="1"/>
          </p:cNvPicPr>
          <p:nvPr/>
        </p:nvPicPr>
        <p:blipFill>
          <a:blip r:embed="rId2"/>
          <a:stretch>
            <a:fillRect/>
          </a:stretch>
        </p:blipFill>
        <p:spPr>
          <a:xfrm>
            <a:off x="228600" y="895350"/>
            <a:ext cx="3632103" cy="1943100"/>
          </a:xfrm>
          <a:prstGeom prst="rect">
            <a:avLst/>
          </a:prstGeom>
        </p:spPr>
      </p:pic>
      <p:pic>
        <p:nvPicPr>
          <p:cNvPr id="3" name="Picture 2">
            <a:extLst>
              <a:ext uri="{FF2B5EF4-FFF2-40B4-BE49-F238E27FC236}">
                <a16:creationId xmlns:a16="http://schemas.microsoft.com/office/drawing/2014/main" id="{30A62EB3-89C0-4036-8AB4-CBF31EA838F0}"/>
              </a:ext>
            </a:extLst>
          </p:cNvPr>
          <p:cNvPicPr>
            <a:picLocks noChangeAspect="1"/>
          </p:cNvPicPr>
          <p:nvPr/>
        </p:nvPicPr>
        <p:blipFill>
          <a:blip r:embed="rId3"/>
          <a:stretch>
            <a:fillRect/>
          </a:stretch>
        </p:blipFill>
        <p:spPr>
          <a:xfrm>
            <a:off x="5010151" y="717377"/>
            <a:ext cx="6629399" cy="5297395"/>
          </a:xfrm>
          <a:prstGeom prst="rect">
            <a:avLst/>
          </a:prstGeom>
        </p:spPr>
      </p:pic>
      <p:cxnSp>
        <p:nvCxnSpPr>
          <p:cNvPr id="7" name="Straight Arrow Connector 6">
            <a:extLst>
              <a:ext uri="{FF2B5EF4-FFF2-40B4-BE49-F238E27FC236}">
                <a16:creationId xmlns:a16="http://schemas.microsoft.com/office/drawing/2014/main" id="{C29CF72F-6D4F-46B7-8418-B6132EA284FD}"/>
              </a:ext>
            </a:extLst>
          </p:cNvPr>
          <p:cNvCxnSpPr>
            <a:cxnSpLocks/>
            <a:stCxn id="5" idx="3"/>
          </p:cNvCxnSpPr>
          <p:nvPr/>
        </p:nvCxnSpPr>
        <p:spPr>
          <a:xfrm>
            <a:off x="3860703" y="1866900"/>
            <a:ext cx="1892397"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973B0C8-7B58-49FB-893E-42EC4528E830}"/>
              </a:ext>
            </a:extLst>
          </p:cNvPr>
          <p:cNvCxnSpPr>
            <a:stCxn id="5" idx="3"/>
          </p:cNvCxnSpPr>
          <p:nvPr/>
        </p:nvCxnSpPr>
        <p:spPr>
          <a:xfrm>
            <a:off x="3860703" y="1866900"/>
            <a:ext cx="1892397" cy="226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76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Asynchronous programming with generators. Refactoring</a:t>
            </a:r>
            <a:endParaRPr lang="en-US" sz="2400" dirty="0">
              <a:solidFill>
                <a:schemeClr val="tx1">
                  <a:lumMod val="50000"/>
                  <a:lumOff val="50000"/>
                </a:schemeClr>
              </a:solidFill>
            </a:endParaRPr>
          </a:p>
        </p:txBody>
      </p:sp>
      <p:pic>
        <p:nvPicPr>
          <p:cNvPr id="2" name="Picture 1">
            <a:extLst>
              <a:ext uri="{FF2B5EF4-FFF2-40B4-BE49-F238E27FC236}">
                <a16:creationId xmlns:a16="http://schemas.microsoft.com/office/drawing/2014/main" id="{FA9256FD-013D-4C42-B4C3-A99CB93FCBE3}"/>
              </a:ext>
            </a:extLst>
          </p:cNvPr>
          <p:cNvPicPr>
            <a:picLocks noChangeAspect="1"/>
          </p:cNvPicPr>
          <p:nvPr/>
        </p:nvPicPr>
        <p:blipFill>
          <a:blip r:embed="rId2"/>
          <a:stretch>
            <a:fillRect/>
          </a:stretch>
        </p:blipFill>
        <p:spPr>
          <a:xfrm>
            <a:off x="887711" y="998596"/>
            <a:ext cx="10106025" cy="4067175"/>
          </a:xfrm>
          <a:prstGeom prst="rect">
            <a:avLst/>
          </a:prstGeom>
        </p:spPr>
      </p:pic>
    </p:spTree>
    <p:extLst>
      <p:ext uri="{BB962C8B-B14F-4D97-AF65-F5344CB8AC3E}">
        <p14:creationId xmlns:p14="http://schemas.microsoft.com/office/powerpoint/2010/main" val="24828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60CC0F-DA85-4A5B-B101-DE7DD24914BC}"/>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marL="233363"/>
            <a:r>
              <a:rPr lang="en-US" sz="3200" dirty="0"/>
              <a:t>What is iterator?</a:t>
            </a:r>
            <a:endParaRPr lang="en-US" sz="2400" dirty="0">
              <a:solidFill>
                <a:schemeClr val="tx1">
                  <a:lumMod val="50000"/>
                  <a:lumOff val="50000"/>
                </a:schemeClr>
              </a:solidFill>
            </a:endParaRPr>
          </a:p>
        </p:txBody>
      </p:sp>
      <p:sp>
        <p:nvSpPr>
          <p:cNvPr id="2" name="Rectangle 1">
            <a:extLst>
              <a:ext uri="{FF2B5EF4-FFF2-40B4-BE49-F238E27FC236}">
                <a16:creationId xmlns:a16="http://schemas.microsoft.com/office/drawing/2014/main" id="{E89F0D12-C140-4297-90FF-6A1A8304535C}"/>
              </a:ext>
            </a:extLst>
          </p:cNvPr>
          <p:cNvSpPr/>
          <p:nvPr/>
        </p:nvSpPr>
        <p:spPr>
          <a:xfrm>
            <a:off x="261257" y="1150832"/>
            <a:ext cx="11669485" cy="4893647"/>
          </a:xfrm>
          <a:prstGeom prst="rect">
            <a:avLst/>
          </a:prstGeom>
          <a:ln>
            <a:solidFill>
              <a:schemeClr val="bg1">
                <a:lumMod val="85000"/>
              </a:schemeClr>
            </a:solidFill>
          </a:ln>
        </p:spPr>
        <p:txBody>
          <a:bodyPr wrap="square">
            <a:spAutoFit/>
          </a:bodyPr>
          <a:lstStyle/>
          <a:p>
            <a:pPr indent="465138" algn="just"/>
            <a:r>
              <a:rPr lang="en-US" sz="2400" dirty="0">
                <a:solidFill>
                  <a:srgbClr val="002060"/>
                </a:solidFill>
              </a:rPr>
              <a:t>Iterators are everywhere in Python. They are elegantly implemented within for loops, comprehensions, generators etc. but hidden in plain sight.</a:t>
            </a:r>
          </a:p>
          <a:p>
            <a:pPr algn="just"/>
            <a:endParaRPr lang="en-US" sz="2400" dirty="0">
              <a:solidFill>
                <a:srgbClr val="002060"/>
              </a:solidFill>
            </a:endParaRPr>
          </a:p>
          <a:p>
            <a:pPr indent="465138" algn="just"/>
            <a:r>
              <a:rPr lang="en-US" sz="2400" dirty="0">
                <a:solidFill>
                  <a:srgbClr val="002060"/>
                </a:solidFill>
              </a:rPr>
              <a:t>Iterator in Python is simply an object that can be iterated upon. An object which will return data, one element at a time.</a:t>
            </a:r>
          </a:p>
          <a:p>
            <a:pPr algn="just"/>
            <a:endParaRPr lang="en-US" sz="2400" dirty="0">
              <a:solidFill>
                <a:srgbClr val="002060"/>
              </a:solidFill>
            </a:endParaRPr>
          </a:p>
          <a:p>
            <a:pPr indent="465138" algn="just"/>
            <a:r>
              <a:rPr lang="en-US" sz="2400" dirty="0">
                <a:solidFill>
                  <a:srgbClr val="002060"/>
                </a:solidFill>
              </a:rPr>
              <a:t>Python iterator object must implement two special methods, </a:t>
            </a:r>
            <a:r>
              <a:rPr lang="en-US" sz="2400" dirty="0">
                <a:solidFill>
                  <a:srgbClr val="FF0000"/>
                </a:solidFill>
              </a:rPr>
              <a:t>__</a:t>
            </a:r>
            <a:r>
              <a:rPr lang="en-US" sz="2400" dirty="0" err="1">
                <a:solidFill>
                  <a:srgbClr val="FF0000"/>
                </a:solidFill>
              </a:rPr>
              <a:t>iter</a:t>
            </a:r>
            <a:r>
              <a:rPr lang="en-US" sz="2400" dirty="0">
                <a:solidFill>
                  <a:srgbClr val="FF0000"/>
                </a:solidFill>
              </a:rPr>
              <a:t>__() </a:t>
            </a:r>
            <a:r>
              <a:rPr lang="en-US" sz="2400" dirty="0">
                <a:solidFill>
                  <a:srgbClr val="002060"/>
                </a:solidFill>
              </a:rPr>
              <a:t>and </a:t>
            </a:r>
            <a:r>
              <a:rPr lang="en-US" sz="2400" dirty="0">
                <a:solidFill>
                  <a:srgbClr val="FF0000"/>
                </a:solidFill>
              </a:rPr>
              <a:t>__next__()</a:t>
            </a:r>
            <a:r>
              <a:rPr lang="en-US" sz="2400" dirty="0">
                <a:solidFill>
                  <a:srgbClr val="002060"/>
                </a:solidFill>
              </a:rPr>
              <a:t>, collectively called the iterator protocol.</a:t>
            </a:r>
          </a:p>
          <a:p>
            <a:pPr algn="just"/>
            <a:endParaRPr lang="en-US" sz="2400" dirty="0">
              <a:solidFill>
                <a:srgbClr val="002060"/>
              </a:solidFill>
            </a:endParaRPr>
          </a:p>
          <a:p>
            <a:pPr algn="just"/>
            <a:r>
              <a:rPr lang="en-US" sz="2400" dirty="0">
                <a:solidFill>
                  <a:srgbClr val="002060"/>
                </a:solidFill>
              </a:rPr>
              <a:t>An object is </a:t>
            </a:r>
            <a:r>
              <a:rPr lang="en-US" sz="2400" dirty="0">
                <a:solidFill>
                  <a:srgbClr val="FF0000"/>
                </a:solidFill>
              </a:rPr>
              <a:t>called </a:t>
            </a:r>
            <a:r>
              <a:rPr lang="en-US" sz="2400" dirty="0" err="1">
                <a:solidFill>
                  <a:srgbClr val="FF0000"/>
                </a:solidFill>
              </a:rPr>
              <a:t>iterable</a:t>
            </a:r>
            <a:r>
              <a:rPr lang="en-US" sz="2400" dirty="0">
                <a:solidFill>
                  <a:srgbClr val="FF0000"/>
                </a:solidFill>
              </a:rPr>
              <a:t> if we can get an iterator from it</a:t>
            </a:r>
            <a:r>
              <a:rPr lang="en-US" sz="2400" dirty="0">
                <a:solidFill>
                  <a:srgbClr val="002060"/>
                </a:solidFill>
              </a:rPr>
              <a:t>. Most of built-in containers in Python like: list, tuple, string etc. are </a:t>
            </a:r>
            <a:r>
              <a:rPr lang="en-US" sz="2400" dirty="0" err="1">
                <a:solidFill>
                  <a:srgbClr val="002060"/>
                </a:solidFill>
              </a:rPr>
              <a:t>iterables</a:t>
            </a:r>
            <a:r>
              <a:rPr lang="en-US" sz="2400" dirty="0">
                <a:solidFill>
                  <a:srgbClr val="002060"/>
                </a:solidFill>
              </a:rPr>
              <a:t>.</a:t>
            </a:r>
          </a:p>
          <a:p>
            <a:pPr algn="just"/>
            <a:endParaRPr lang="en-US" sz="2400" dirty="0">
              <a:solidFill>
                <a:srgbClr val="002060"/>
              </a:solidFill>
            </a:endParaRPr>
          </a:p>
          <a:p>
            <a:pPr algn="just"/>
            <a:r>
              <a:rPr lang="en-US" sz="2400" dirty="0">
                <a:solidFill>
                  <a:srgbClr val="002060"/>
                </a:solidFill>
              </a:rPr>
              <a:t>The </a:t>
            </a:r>
            <a:r>
              <a:rPr lang="en-US" sz="2400" dirty="0" err="1">
                <a:solidFill>
                  <a:srgbClr val="FF0000"/>
                </a:solidFill>
              </a:rPr>
              <a:t>iter</a:t>
            </a:r>
            <a:r>
              <a:rPr lang="en-US" sz="2400" dirty="0">
                <a:solidFill>
                  <a:srgbClr val="FF0000"/>
                </a:solidFill>
              </a:rPr>
              <a:t>()</a:t>
            </a:r>
            <a:r>
              <a:rPr lang="en-US" sz="2400" dirty="0">
                <a:solidFill>
                  <a:srgbClr val="002060"/>
                </a:solidFill>
              </a:rPr>
              <a:t> function (which in turn calls the </a:t>
            </a:r>
            <a:r>
              <a:rPr lang="en-US" sz="2400" dirty="0">
                <a:solidFill>
                  <a:srgbClr val="FF0000"/>
                </a:solidFill>
              </a:rPr>
              <a:t>__</a:t>
            </a:r>
            <a:r>
              <a:rPr lang="en-US" sz="2400" dirty="0" err="1">
                <a:solidFill>
                  <a:srgbClr val="FF0000"/>
                </a:solidFill>
              </a:rPr>
              <a:t>iter</a:t>
            </a:r>
            <a:r>
              <a:rPr lang="en-US" sz="2400" dirty="0">
                <a:solidFill>
                  <a:srgbClr val="FF0000"/>
                </a:solidFill>
              </a:rPr>
              <a:t>__()</a:t>
            </a:r>
            <a:r>
              <a:rPr lang="en-US" sz="2400" dirty="0">
                <a:solidFill>
                  <a:srgbClr val="002060"/>
                </a:solidFill>
              </a:rPr>
              <a:t> method) returns an iterator from them.</a:t>
            </a:r>
          </a:p>
        </p:txBody>
      </p:sp>
    </p:spTree>
    <p:extLst>
      <p:ext uri="{BB962C8B-B14F-4D97-AF65-F5344CB8AC3E}">
        <p14:creationId xmlns:p14="http://schemas.microsoft.com/office/powerpoint/2010/main" val="3518038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Concurrent programming with asyncio. Definitions 1</a:t>
            </a:r>
          </a:p>
        </p:txBody>
      </p:sp>
      <p:sp>
        <p:nvSpPr>
          <p:cNvPr id="3" name="Content Placeholder 2">
            <a:extLst>
              <a:ext uri="{FF2B5EF4-FFF2-40B4-BE49-F238E27FC236}">
                <a16:creationId xmlns:a16="http://schemas.microsoft.com/office/drawing/2014/main" id="{DC92FD9C-6BD4-47CC-AAE0-68F628B16ED4}"/>
              </a:ext>
            </a:extLst>
          </p:cNvPr>
          <p:cNvSpPr>
            <a:spLocks noGrp="1"/>
          </p:cNvSpPr>
          <p:nvPr>
            <p:ph sz="half" idx="1"/>
          </p:nvPr>
        </p:nvSpPr>
        <p:spPr>
          <a:xfrm>
            <a:off x="302799" y="946323"/>
            <a:ext cx="5498394" cy="5574397"/>
          </a:xfrm>
          <a:ln>
            <a:solidFill>
              <a:schemeClr val="bg1">
                <a:lumMod val="85000"/>
              </a:schemeClr>
            </a:solidFill>
          </a:ln>
        </p:spPr>
        <p:txBody>
          <a:bodyPr>
            <a:normAutofit fontScale="70000" lnSpcReduction="20000"/>
          </a:bodyPr>
          <a:lstStyle/>
          <a:p>
            <a:pPr algn="ctr">
              <a:lnSpc>
                <a:spcPct val="170000"/>
              </a:lnSpc>
            </a:pPr>
            <a:r>
              <a:rPr lang="en-US" sz="3200" b="1" dirty="0">
                <a:solidFill>
                  <a:schemeClr val="tx1"/>
                </a:solidFill>
              </a:rPr>
              <a:t>Concurrency</a:t>
            </a:r>
            <a:endParaRPr lang="en-US" b="1" dirty="0">
              <a:solidFill>
                <a:schemeClr val="tx1"/>
              </a:solidFill>
            </a:endParaRPr>
          </a:p>
          <a:p>
            <a:pPr algn="ctr">
              <a:lnSpc>
                <a:spcPct val="120000"/>
              </a:lnSpc>
            </a:pPr>
            <a:r>
              <a:rPr lang="en-US" sz="3000" dirty="0">
                <a:solidFill>
                  <a:schemeClr val="accent2">
                    <a:lumMod val="75000"/>
                  </a:schemeClr>
                </a:solidFill>
              </a:rPr>
              <a:t>Tasks start, run, and complete in</a:t>
            </a:r>
          </a:p>
          <a:p>
            <a:pPr algn="ctr">
              <a:lnSpc>
                <a:spcPct val="120000"/>
              </a:lnSpc>
            </a:pPr>
            <a:r>
              <a:rPr lang="en-US" sz="3000" dirty="0">
                <a:solidFill>
                  <a:schemeClr val="accent2">
                    <a:lumMod val="75000"/>
                  </a:schemeClr>
                </a:solidFill>
              </a:rPr>
              <a:t> overlapping time periods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lnSpc>
                <a:spcPct val="170000"/>
              </a:lnSpc>
            </a:pPr>
            <a:endParaRPr lang="en-US" dirty="0"/>
          </a:p>
          <a:p>
            <a:pPr algn="ctr"/>
            <a:r>
              <a:rPr lang="en-US" sz="2800" b="1" dirty="0">
                <a:solidFill>
                  <a:schemeClr val="tx1"/>
                </a:solidFill>
              </a:rPr>
              <a:t>asyncio</a:t>
            </a:r>
          </a:p>
          <a:p>
            <a:pPr marL="384048" lvl="2" indent="0">
              <a:buNone/>
            </a:pPr>
            <a:endParaRPr lang="en-US" dirty="0"/>
          </a:p>
          <a:p>
            <a:pPr marL="384048" lvl="2" indent="0">
              <a:buNone/>
            </a:pPr>
            <a:endParaRPr lang="en-US" dirty="0"/>
          </a:p>
          <a:p>
            <a:pPr marL="384048" lvl="2" indent="0">
              <a:buNone/>
            </a:pPr>
            <a:endParaRPr lang="en-US" dirty="0"/>
          </a:p>
          <a:p>
            <a:pPr marL="384048" lvl="2" indent="0">
              <a:buNone/>
            </a:pPr>
            <a:r>
              <a:rPr lang="en-US" dirty="0"/>
              <a:t> </a:t>
            </a:r>
          </a:p>
        </p:txBody>
      </p:sp>
      <p:sp>
        <p:nvSpPr>
          <p:cNvPr id="4" name="Content Placeholder 3">
            <a:extLst>
              <a:ext uri="{FF2B5EF4-FFF2-40B4-BE49-F238E27FC236}">
                <a16:creationId xmlns:a16="http://schemas.microsoft.com/office/drawing/2014/main" id="{E8A2F496-461C-4169-8DCD-A4138E6148B6}"/>
              </a:ext>
            </a:extLst>
          </p:cNvPr>
          <p:cNvSpPr>
            <a:spLocks noGrp="1"/>
          </p:cNvSpPr>
          <p:nvPr>
            <p:ph sz="half" idx="2"/>
          </p:nvPr>
        </p:nvSpPr>
        <p:spPr>
          <a:xfrm>
            <a:off x="6096000" y="946322"/>
            <a:ext cx="5626308" cy="5574397"/>
          </a:xfrm>
          <a:ln>
            <a:solidFill>
              <a:schemeClr val="bg1">
                <a:lumMod val="85000"/>
              </a:schemeClr>
            </a:solidFill>
          </a:ln>
        </p:spPr>
        <p:txBody>
          <a:bodyPr>
            <a:normAutofit fontScale="70000" lnSpcReduction="20000"/>
          </a:bodyPr>
          <a:lstStyle/>
          <a:p>
            <a:pPr algn="ctr">
              <a:lnSpc>
                <a:spcPct val="170000"/>
              </a:lnSpc>
            </a:pPr>
            <a:r>
              <a:rPr lang="en-US" sz="3200" b="1" dirty="0">
                <a:solidFill>
                  <a:schemeClr val="tx1"/>
                </a:solidFill>
              </a:rPr>
              <a:t>Parallelism</a:t>
            </a:r>
          </a:p>
          <a:p>
            <a:pPr algn="ctr"/>
            <a:r>
              <a:rPr lang="en-US" sz="2800" dirty="0">
                <a:solidFill>
                  <a:schemeClr val="accent2">
                    <a:lumMod val="75000"/>
                  </a:schemeClr>
                </a:solidFill>
              </a:rPr>
              <a:t>Tasks run simultaneously</a:t>
            </a:r>
          </a:p>
          <a:p>
            <a:pPr algn="ctr"/>
            <a:endParaRPr lang="en-US" dirty="0"/>
          </a:p>
          <a:p>
            <a:pPr algn="ctr"/>
            <a:endParaRPr lang="en-US" dirty="0"/>
          </a:p>
          <a:p>
            <a:pPr marL="0" indent="0" algn="ctr">
              <a:buNone/>
            </a:pPr>
            <a:endParaRPr lang="en-US" dirty="0"/>
          </a:p>
          <a:p>
            <a:pPr marL="0" indent="0" algn="ctr">
              <a:buNone/>
            </a:pPr>
            <a:endParaRPr lang="en-US" dirty="0"/>
          </a:p>
          <a:p>
            <a:pPr algn="ctr"/>
            <a:endParaRPr lang="en-US" dirty="0"/>
          </a:p>
          <a:p>
            <a:pPr algn="ctr"/>
            <a:endParaRPr lang="en-US" dirty="0"/>
          </a:p>
          <a:p>
            <a:pPr algn="ctr"/>
            <a:endParaRPr lang="en-US" dirty="0"/>
          </a:p>
          <a:p>
            <a:pPr algn="ctr"/>
            <a:endParaRPr lang="en-US" dirty="0"/>
          </a:p>
          <a:p>
            <a:pPr algn="ctr">
              <a:lnSpc>
                <a:spcPct val="170000"/>
              </a:lnSpc>
            </a:pPr>
            <a:endParaRPr lang="en-US" dirty="0"/>
          </a:p>
          <a:p>
            <a:pPr marL="0" indent="0" algn="ctr">
              <a:lnSpc>
                <a:spcPct val="220000"/>
              </a:lnSpc>
              <a:buNone/>
            </a:pPr>
            <a:r>
              <a:rPr lang="en-US" sz="2800" b="1" dirty="0">
                <a:solidFill>
                  <a:schemeClr val="tx1"/>
                </a:solidFill>
              </a:rPr>
              <a:t>Threads/Processes</a:t>
            </a:r>
          </a:p>
        </p:txBody>
      </p:sp>
      <p:pic>
        <p:nvPicPr>
          <p:cNvPr id="8" name="Picture 7">
            <a:extLst>
              <a:ext uri="{FF2B5EF4-FFF2-40B4-BE49-F238E27FC236}">
                <a16:creationId xmlns:a16="http://schemas.microsoft.com/office/drawing/2014/main" id="{C32FAB75-D48E-4252-B175-8CA262D31AF3}"/>
              </a:ext>
            </a:extLst>
          </p:cNvPr>
          <p:cNvPicPr>
            <a:picLocks noChangeAspect="1"/>
          </p:cNvPicPr>
          <p:nvPr/>
        </p:nvPicPr>
        <p:blipFill>
          <a:blip r:embed="rId2"/>
          <a:stretch>
            <a:fillRect/>
          </a:stretch>
        </p:blipFill>
        <p:spPr>
          <a:xfrm>
            <a:off x="378244" y="3199141"/>
            <a:ext cx="5330250" cy="988983"/>
          </a:xfrm>
          <a:prstGeom prst="rect">
            <a:avLst/>
          </a:prstGeom>
        </p:spPr>
      </p:pic>
      <p:pic>
        <p:nvPicPr>
          <p:cNvPr id="9" name="Picture 8">
            <a:extLst>
              <a:ext uri="{FF2B5EF4-FFF2-40B4-BE49-F238E27FC236}">
                <a16:creationId xmlns:a16="http://schemas.microsoft.com/office/drawing/2014/main" id="{0300D315-D056-4110-A08C-7D9EE64E6224}"/>
              </a:ext>
            </a:extLst>
          </p:cNvPr>
          <p:cNvPicPr>
            <a:picLocks noChangeAspect="1"/>
          </p:cNvPicPr>
          <p:nvPr/>
        </p:nvPicPr>
        <p:blipFill>
          <a:blip r:embed="rId3"/>
          <a:stretch>
            <a:fillRect/>
          </a:stretch>
        </p:blipFill>
        <p:spPr>
          <a:xfrm>
            <a:off x="6349041" y="3199141"/>
            <a:ext cx="5262292" cy="1359918"/>
          </a:xfrm>
          <a:prstGeom prst="rect">
            <a:avLst/>
          </a:prstGeom>
        </p:spPr>
      </p:pic>
    </p:spTree>
    <p:extLst>
      <p:ext uri="{BB962C8B-B14F-4D97-AF65-F5344CB8AC3E}">
        <p14:creationId xmlns:p14="http://schemas.microsoft.com/office/powerpoint/2010/main" val="299921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Concurrent programming with asyncio. Definitions 2</a:t>
            </a:r>
          </a:p>
        </p:txBody>
      </p:sp>
      <p:sp>
        <p:nvSpPr>
          <p:cNvPr id="3" name="Content Placeholder 2">
            <a:extLst>
              <a:ext uri="{FF2B5EF4-FFF2-40B4-BE49-F238E27FC236}">
                <a16:creationId xmlns:a16="http://schemas.microsoft.com/office/drawing/2014/main" id="{DC92FD9C-6BD4-47CC-AAE0-68F628B16ED4}"/>
              </a:ext>
            </a:extLst>
          </p:cNvPr>
          <p:cNvSpPr>
            <a:spLocks noGrp="1"/>
          </p:cNvSpPr>
          <p:nvPr>
            <p:ph sz="half" idx="1"/>
          </p:nvPr>
        </p:nvSpPr>
        <p:spPr>
          <a:xfrm>
            <a:off x="6223914" y="1091901"/>
            <a:ext cx="5498394" cy="5574397"/>
          </a:xfrm>
          <a:ln>
            <a:solidFill>
              <a:schemeClr val="bg1">
                <a:lumMod val="85000"/>
              </a:schemeClr>
            </a:solidFill>
          </a:ln>
        </p:spPr>
        <p:txBody>
          <a:bodyPr>
            <a:normAutofit/>
          </a:bodyPr>
          <a:lstStyle/>
          <a:p>
            <a:pPr algn="ctr"/>
            <a:r>
              <a:rPr lang="en-US" sz="3200" b="1" dirty="0">
                <a:solidFill>
                  <a:schemeClr val="tx1"/>
                </a:solidFill>
              </a:rPr>
              <a:t>Asynchronous</a:t>
            </a:r>
            <a:endParaRPr lang="en-US" b="1" dirty="0">
              <a:solidFill>
                <a:schemeClr val="tx1"/>
              </a:solidFill>
            </a:endParaRPr>
          </a:p>
          <a:p>
            <a:pPr algn="ctr"/>
            <a:endParaRPr lang="en-US" sz="2400" dirty="0">
              <a:solidFill>
                <a:schemeClr val="accent2">
                  <a:lumMod val="75000"/>
                </a:schemeClr>
              </a:solidFill>
            </a:endParaRPr>
          </a:p>
          <a:p>
            <a:pPr algn="ctr"/>
            <a:r>
              <a:rPr lang="en-US" sz="2800" dirty="0">
                <a:solidFill>
                  <a:schemeClr val="accent2">
                    <a:lumMod val="75000"/>
                  </a:schemeClr>
                </a:solidFill>
              </a:rPr>
              <a:t>No need to wait before proceeding</a:t>
            </a:r>
            <a:endParaRPr lang="en-US" sz="2800" dirty="0"/>
          </a:p>
          <a:p>
            <a:pPr algn="ctr"/>
            <a:endParaRPr lang="en-US" dirty="0"/>
          </a:p>
          <a:p>
            <a:pPr algn="ctr"/>
            <a:endParaRPr lang="en-US" dirty="0"/>
          </a:p>
          <a:p>
            <a:pPr algn="ctr"/>
            <a:endParaRPr lang="en-US" dirty="0"/>
          </a:p>
          <a:p>
            <a:pPr algn="ctr"/>
            <a:endParaRPr lang="en-US" sz="2800" b="1" dirty="0">
              <a:solidFill>
                <a:schemeClr val="tx1"/>
              </a:solidFill>
            </a:endParaRPr>
          </a:p>
          <a:p>
            <a:pPr marL="384048" lvl="2" indent="0">
              <a:buNone/>
            </a:pPr>
            <a:endParaRPr lang="en-US" dirty="0"/>
          </a:p>
          <a:p>
            <a:pPr marL="384048" lvl="2" indent="0">
              <a:buNone/>
            </a:pPr>
            <a:endParaRPr lang="en-US" dirty="0"/>
          </a:p>
          <a:p>
            <a:pPr marL="384048" lvl="2" indent="0" algn="ctr">
              <a:buNone/>
            </a:pPr>
            <a:r>
              <a:rPr lang="en-US" sz="2400" dirty="0">
                <a:solidFill>
                  <a:schemeClr val="tx1"/>
                </a:solidFill>
              </a:rPr>
              <a:t>Overall duration shorter</a:t>
            </a:r>
          </a:p>
          <a:p>
            <a:pPr marL="384048" lvl="2" indent="0">
              <a:buNone/>
            </a:pPr>
            <a:endParaRPr lang="en-US" dirty="0"/>
          </a:p>
          <a:p>
            <a:pPr marL="384048" lvl="2" indent="0">
              <a:buNone/>
            </a:pPr>
            <a:endParaRPr lang="en-US" dirty="0"/>
          </a:p>
          <a:p>
            <a:pPr marL="384048" lvl="2" indent="0">
              <a:buNone/>
            </a:pPr>
            <a:r>
              <a:rPr lang="en-US" dirty="0"/>
              <a:t> </a:t>
            </a:r>
          </a:p>
        </p:txBody>
      </p:sp>
      <p:sp>
        <p:nvSpPr>
          <p:cNvPr id="4" name="Content Placeholder 3">
            <a:extLst>
              <a:ext uri="{FF2B5EF4-FFF2-40B4-BE49-F238E27FC236}">
                <a16:creationId xmlns:a16="http://schemas.microsoft.com/office/drawing/2014/main" id="{E8A2F496-461C-4169-8DCD-A4138E6148B6}"/>
              </a:ext>
            </a:extLst>
          </p:cNvPr>
          <p:cNvSpPr>
            <a:spLocks noGrp="1"/>
          </p:cNvSpPr>
          <p:nvPr>
            <p:ph sz="half" idx="2"/>
          </p:nvPr>
        </p:nvSpPr>
        <p:spPr>
          <a:xfrm>
            <a:off x="469692" y="1091901"/>
            <a:ext cx="5626308" cy="5574397"/>
          </a:xfrm>
          <a:ln>
            <a:solidFill>
              <a:schemeClr val="bg1">
                <a:lumMod val="85000"/>
              </a:schemeClr>
            </a:solidFill>
          </a:ln>
        </p:spPr>
        <p:txBody>
          <a:bodyPr>
            <a:normAutofit/>
          </a:bodyPr>
          <a:lstStyle/>
          <a:p>
            <a:pPr algn="ctr"/>
            <a:r>
              <a:rPr lang="en-US" sz="3200" b="1" dirty="0">
                <a:solidFill>
                  <a:schemeClr val="tx1"/>
                </a:solidFill>
              </a:rPr>
              <a:t>Synchronous(Sequential)</a:t>
            </a:r>
          </a:p>
          <a:p>
            <a:pPr algn="ctr"/>
            <a:endParaRPr lang="en-US" sz="3200" b="1" dirty="0">
              <a:solidFill>
                <a:schemeClr val="tx1"/>
              </a:solidFill>
            </a:endParaRPr>
          </a:p>
          <a:p>
            <a:pPr algn="ctr"/>
            <a:r>
              <a:rPr lang="en-US" sz="2800" dirty="0">
                <a:solidFill>
                  <a:schemeClr val="accent2">
                    <a:lumMod val="75000"/>
                  </a:schemeClr>
                </a:solidFill>
              </a:rPr>
              <a:t>Must complete before proceeding</a:t>
            </a:r>
          </a:p>
          <a:p>
            <a:pPr algn="ctr"/>
            <a:endParaRPr lang="en-US" dirty="0"/>
          </a:p>
          <a:p>
            <a:pPr algn="ctr"/>
            <a:r>
              <a:rPr lang="en-US" sz="5400" dirty="0"/>
              <a:t> </a:t>
            </a:r>
            <a:r>
              <a:rPr lang="en-US" sz="5400" dirty="0">
                <a:solidFill>
                  <a:schemeClr val="tx1"/>
                </a:solidFill>
              </a:rPr>
              <a:t> </a:t>
            </a:r>
            <a:endParaRPr lang="en-US" sz="5400" dirty="0"/>
          </a:p>
          <a:p>
            <a:pPr algn="ctr"/>
            <a:endParaRPr lang="en-US" dirty="0"/>
          </a:p>
          <a:p>
            <a:pPr algn="ctr"/>
            <a:endParaRPr lang="en-US" dirty="0"/>
          </a:p>
          <a:p>
            <a:pPr algn="ctr"/>
            <a:r>
              <a:rPr lang="en-US" sz="2400" dirty="0">
                <a:solidFill>
                  <a:schemeClr val="tx1"/>
                </a:solidFill>
              </a:rPr>
              <a:t>Overall duration longer</a:t>
            </a:r>
          </a:p>
          <a:p>
            <a:pPr algn="ctr"/>
            <a:endParaRPr lang="en-US" dirty="0"/>
          </a:p>
        </p:txBody>
      </p:sp>
      <p:pic>
        <p:nvPicPr>
          <p:cNvPr id="2" name="Picture 1">
            <a:extLst>
              <a:ext uri="{FF2B5EF4-FFF2-40B4-BE49-F238E27FC236}">
                <a16:creationId xmlns:a16="http://schemas.microsoft.com/office/drawing/2014/main" id="{84D21913-0EDC-435D-858B-F2D355D47DFC}"/>
              </a:ext>
            </a:extLst>
          </p:cNvPr>
          <p:cNvPicPr>
            <a:picLocks noChangeAspect="1"/>
          </p:cNvPicPr>
          <p:nvPr/>
        </p:nvPicPr>
        <p:blipFill>
          <a:blip r:embed="rId2"/>
          <a:stretch>
            <a:fillRect/>
          </a:stretch>
        </p:blipFill>
        <p:spPr>
          <a:xfrm>
            <a:off x="6615673" y="3507624"/>
            <a:ext cx="4714875" cy="742950"/>
          </a:xfrm>
          <a:prstGeom prst="rect">
            <a:avLst/>
          </a:prstGeom>
        </p:spPr>
      </p:pic>
      <p:pic>
        <p:nvPicPr>
          <p:cNvPr id="5" name="Picture 4">
            <a:extLst>
              <a:ext uri="{FF2B5EF4-FFF2-40B4-BE49-F238E27FC236}">
                <a16:creationId xmlns:a16="http://schemas.microsoft.com/office/drawing/2014/main" id="{FEE1D2E1-049B-40FC-AB5D-2E07AB995E15}"/>
              </a:ext>
            </a:extLst>
          </p:cNvPr>
          <p:cNvPicPr>
            <a:picLocks noChangeAspect="1"/>
          </p:cNvPicPr>
          <p:nvPr/>
        </p:nvPicPr>
        <p:blipFill>
          <a:blip r:embed="rId3"/>
          <a:stretch>
            <a:fillRect/>
          </a:stretch>
        </p:blipFill>
        <p:spPr>
          <a:xfrm>
            <a:off x="605399" y="3429000"/>
            <a:ext cx="5226756" cy="781050"/>
          </a:xfrm>
          <a:prstGeom prst="rect">
            <a:avLst/>
          </a:prstGeom>
        </p:spPr>
      </p:pic>
    </p:spTree>
    <p:extLst>
      <p:ext uri="{BB962C8B-B14F-4D97-AF65-F5344CB8AC3E}">
        <p14:creationId xmlns:p14="http://schemas.microsoft.com/office/powerpoint/2010/main" val="1525567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Concurrent programming with asyncio. Definitions 3</a:t>
            </a:r>
          </a:p>
        </p:txBody>
      </p:sp>
      <p:sp>
        <p:nvSpPr>
          <p:cNvPr id="3" name="Content Placeholder 2">
            <a:extLst>
              <a:ext uri="{FF2B5EF4-FFF2-40B4-BE49-F238E27FC236}">
                <a16:creationId xmlns:a16="http://schemas.microsoft.com/office/drawing/2014/main" id="{DC92FD9C-6BD4-47CC-AAE0-68F628B16ED4}"/>
              </a:ext>
            </a:extLst>
          </p:cNvPr>
          <p:cNvSpPr>
            <a:spLocks noGrp="1"/>
          </p:cNvSpPr>
          <p:nvPr>
            <p:ph sz="half" idx="1"/>
          </p:nvPr>
        </p:nvSpPr>
        <p:spPr>
          <a:xfrm>
            <a:off x="6223914" y="1091901"/>
            <a:ext cx="5498394" cy="5574397"/>
          </a:xfrm>
          <a:ln>
            <a:solidFill>
              <a:schemeClr val="bg1">
                <a:lumMod val="85000"/>
              </a:schemeClr>
            </a:solidFill>
          </a:ln>
        </p:spPr>
        <p:txBody>
          <a:bodyPr>
            <a:normAutofit lnSpcReduction="10000"/>
          </a:bodyPr>
          <a:lstStyle/>
          <a:p>
            <a:pPr algn="ctr"/>
            <a:r>
              <a:rPr lang="en-US" sz="3200" b="1" dirty="0">
                <a:solidFill>
                  <a:schemeClr val="tx1"/>
                </a:solidFill>
              </a:rPr>
              <a:t>Non-blocking</a:t>
            </a:r>
            <a:endParaRPr lang="en-US" b="1" dirty="0">
              <a:solidFill>
                <a:schemeClr val="tx1"/>
              </a:solidFill>
            </a:endParaRPr>
          </a:p>
          <a:p>
            <a:pPr algn="ctr">
              <a:lnSpc>
                <a:spcPct val="110000"/>
              </a:lnSpc>
            </a:pPr>
            <a:endParaRPr lang="en-US" sz="2400" dirty="0">
              <a:solidFill>
                <a:schemeClr val="accent2">
                  <a:lumMod val="75000"/>
                </a:schemeClr>
              </a:solidFill>
            </a:endParaRPr>
          </a:p>
          <a:p>
            <a:pPr algn="ctr"/>
            <a:r>
              <a:rPr lang="en-US" sz="2800" dirty="0">
                <a:solidFill>
                  <a:schemeClr val="accent2">
                    <a:lumMod val="75000"/>
                  </a:schemeClr>
                </a:solidFill>
              </a:rPr>
              <a:t>Returns immediately, with no result, partial result, or complete result</a:t>
            </a:r>
            <a:endParaRPr lang="en-US" sz="2800" dirty="0"/>
          </a:p>
          <a:p>
            <a:pPr algn="ctr"/>
            <a:endParaRPr lang="en-US" dirty="0"/>
          </a:p>
          <a:p>
            <a:pPr algn="ctr"/>
            <a:endParaRPr lang="en-US" dirty="0"/>
          </a:p>
          <a:p>
            <a:pPr algn="ctr"/>
            <a:endParaRPr lang="en-US" dirty="0"/>
          </a:p>
          <a:p>
            <a:pPr algn="ctr"/>
            <a:endParaRPr lang="en-US" sz="2800" b="1" dirty="0">
              <a:solidFill>
                <a:schemeClr val="tx1"/>
              </a:solidFill>
            </a:endParaRPr>
          </a:p>
          <a:p>
            <a:pPr marL="384048" lvl="2" indent="0">
              <a:buNone/>
            </a:pPr>
            <a:endParaRPr lang="en-US" dirty="0"/>
          </a:p>
          <a:p>
            <a:pPr marL="384048" lvl="2" indent="0">
              <a:buNone/>
            </a:pPr>
            <a:endParaRPr lang="en-US" dirty="0"/>
          </a:p>
          <a:p>
            <a:pPr marL="384048" lvl="2" indent="0" algn="ctr">
              <a:buNone/>
            </a:pPr>
            <a:r>
              <a:rPr lang="en-US" sz="2400" dirty="0">
                <a:solidFill>
                  <a:srgbClr val="DEA900"/>
                </a:solidFill>
              </a:rPr>
              <a:t>Polling</a:t>
            </a:r>
          </a:p>
          <a:p>
            <a:pPr marL="384048" lvl="2" indent="0">
              <a:buNone/>
            </a:pPr>
            <a:endParaRPr lang="en-US" dirty="0"/>
          </a:p>
          <a:p>
            <a:pPr marL="384048" lvl="2" indent="0">
              <a:buNone/>
            </a:pPr>
            <a:endParaRPr lang="en-US" dirty="0"/>
          </a:p>
          <a:p>
            <a:pPr marL="384048" lvl="2" indent="0">
              <a:buNone/>
            </a:pPr>
            <a:r>
              <a:rPr lang="en-US" dirty="0"/>
              <a:t> </a:t>
            </a:r>
          </a:p>
        </p:txBody>
      </p:sp>
      <p:sp>
        <p:nvSpPr>
          <p:cNvPr id="4" name="Content Placeholder 3">
            <a:extLst>
              <a:ext uri="{FF2B5EF4-FFF2-40B4-BE49-F238E27FC236}">
                <a16:creationId xmlns:a16="http://schemas.microsoft.com/office/drawing/2014/main" id="{E8A2F496-461C-4169-8DCD-A4138E6148B6}"/>
              </a:ext>
            </a:extLst>
          </p:cNvPr>
          <p:cNvSpPr>
            <a:spLocks noGrp="1"/>
          </p:cNvSpPr>
          <p:nvPr>
            <p:ph sz="half" idx="2"/>
          </p:nvPr>
        </p:nvSpPr>
        <p:spPr>
          <a:xfrm>
            <a:off x="469692" y="1091901"/>
            <a:ext cx="5626308" cy="5574397"/>
          </a:xfrm>
          <a:ln>
            <a:solidFill>
              <a:schemeClr val="bg1">
                <a:lumMod val="85000"/>
              </a:schemeClr>
            </a:solidFill>
          </a:ln>
        </p:spPr>
        <p:txBody>
          <a:bodyPr>
            <a:normAutofit lnSpcReduction="10000"/>
          </a:bodyPr>
          <a:lstStyle/>
          <a:p>
            <a:pPr algn="ctr"/>
            <a:r>
              <a:rPr lang="en-US" sz="3200" b="1" dirty="0">
                <a:solidFill>
                  <a:schemeClr val="tx1"/>
                </a:solidFill>
              </a:rPr>
              <a:t>Asynchronous</a:t>
            </a:r>
          </a:p>
          <a:p>
            <a:pPr algn="ctr"/>
            <a:endParaRPr lang="en-US" sz="3200" b="1" dirty="0">
              <a:solidFill>
                <a:schemeClr val="tx1"/>
              </a:solidFill>
            </a:endParaRPr>
          </a:p>
          <a:p>
            <a:pPr algn="ctr"/>
            <a:r>
              <a:rPr lang="en-US" sz="2800" dirty="0">
                <a:solidFill>
                  <a:schemeClr val="accent2">
                    <a:lumMod val="75000"/>
                  </a:schemeClr>
                </a:solidFill>
              </a:rPr>
              <a:t>Returns immediately with a promise  for the complete result</a:t>
            </a:r>
          </a:p>
          <a:p>
            <a:pPr algn="ctr"/>
            <a:endParaRPr lang="en-US" dirty="0"/>
          </a:p>
          <a:p>
            <a:pPr algn="ctr"/>
            <a:r>
              <a:rPr lang="en-US" sz="5400" dirty="0"/>
              <a:t> </a:t>
            </a:r>
            <a:r>
              <a:rPr lang="en-US" sz="5400" dirty="0">
                <a:solidFill>
                  <a:schemeClr val="tx1"/>
                </a:solidFill>
              </a:rPr>
              <a:t> </a:t>
            </a:r>
            <a:endParaRPr lang="en-US" sz="5400" dirty="0"/>
          </a:p>
          <a:p>
            <a:pPr algn="ctr"/>
            <a:endParaRPr lang="en-US" dirty="0"/>
          </a:p>
          <a:p>
            <a:pPr algn="ctr"/>
            <a:endParaRPr lang="en-US" dirty="0"/>
          </a:p>
          <a:p>
            <a:pPr algn="ctr"/>
            <a:r>
              <a:rPr lang="en-US" sz="2400" dirty="0">
                <a:solidFill>
                  <a:srgbClr val="F56F0B"/>
                </a:solidFill>
              </a:rPr>
              <a:t>Callbacks</a:t>
            </a:r>
            <a:r>
              <a:rPr lang="en-US" sz="2400" dirty="0">
                <a:solidFill>
                  <a:schemeClr val="tx1"/>
                </a:solidFill>
              </a:rPr>
              <a:t> / </a:t>
            </a:r>
            <a:r>
              <a:rPr lang="en-US" sz="2400" dirty="0">
                <a:solidFill>
                  <a:srgbClr val="FF0000"/>
                </a:solidFill>
              </a:rPr>
              <a:t>Futures</a:t>
            </a:r>
            <a:r>
              <a:rPr lang="en-US" sz="2400" dirty="0">
                <a:solidFill>
                  <a:schemeClr val="tx1"/>
                </a:solidFill>
              </a:rPr>
              <a:t> / </a:t>
            </a:r>
            <a:r>
              <a:rPr lang="en-US" sz="2400" dirty="0">
                <a:solidFill>
                  <a:srgbClr val="F56F0B"/>
                </a:solidFill>
              </a:rPr>
              <a:t>Promises</a:t>
            </a:r>
          </a:p>
          <a:p>
            <a:pPr algn="ctr"/>
            <a:endParaRPr lang="en-US" dirty="0"/>
          </a:p>
        </p:txBody>
      </p:sp>
      <p:pic>
        <p:nvPicPr>
          <p:cNvPr id="6" name="Picture 5">
            <a:extLst>
              <a:ext uri="{FF2B5EF4-FFF2-40B4-BE49-F238E27FC236}">
                <a16:creationId xmlns:a16="http://schemas.microsoft.com/office/drawing/2014/main" id="{D6AB687C-24C1-4B84-B889-120FE02E8E61}"/>
              </a:ext>
            </a:extLst>
          </p:cNvPr>
          <p:cNvPicPr>
            <a:picLocks noChangeAspect="1"/>
          </p:cNvPicPr>
          <p:nvPr/>
        </p:nvPicPr>
        <p:blipFill>
          <a:blip r:embed="rId2"/>
          <a:stretch>
            <a:fillRect/>
          </a:stretch>
        </p:blipFill>
        <p:spPr>
          <a:xfrm>
            <a:off x="752489" y="3920716"/>
            <a:ext cx="5060714" cy="955818"/>
          </a:xfrm>
          <a:prstGeom prst="rect">
            <a:avLst/>
          </a:prstGeom>
        </p:spPr>
      </p:pic>
      <p:pic>
        <p:nvPicPr>
          <p:cNvPr id="7" name="Picture 6">
            <a:extLst>
              <a:ext uri="{FF2B5EF4-FFF2-40B4-BE49-F238E27FC236}">
                <a16:creationId xmlns:a16="http://schemas.microsoft.com/office/drawing/2014/main" id="{617F028D-DC51-4DBF-A104-E98C865976A6}"/>
              </a:ext>
            </a:extLst>
          </p:cNvPr>
          <p:cNvPicPr>
            <a:picLocks noChangeAspect="1"/>
          </p:cNvPicPr>
          <p:nvPr/>
        </p:nvPicPr>
        <p:blipFill>
          <a:blip r:embed="rId3"/>
          <a:stretch>
            <a:fillRect/>
          </a:stretch>
        </p:blipFill>
        <p:spPr>
          <a:xfrm>
            <a:off x="6586949" y="3920716"/>
            <a:ext cx="4999633" cy="905605"/>
          </a:xfrm>
          <a:prstGeom prst="rect">
            <a:avLst/>
          </a:prstGeom>
        </p:spPr>
      </p:pic>
    </p:spTree>
    <p:extLst>
      <p:ext uri="{BB962C8B-B14F-4D97-AF65-F5344CB8AC3E}">
        <p14:creationId xmlns:p14="http://schemas.microsoft.com/office/powerpoint/2010/main" val="356398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Concurrent programming with asyncio. Definitions 4</a:t>
            </a:r>
          </a:p>
        </p:txBody>
      </p:sp>
      <p:sp>
        <p:nvSpPr>
          <p:cNvPr id="3" name="Content Placeholder 2">
            <a:extLst>
              <a:ext uri="{FF2B5EF4-FFF2-40B4-BE49-F238E27FC236}">
                <a16:creationId xmlns:a16="http://schemas.microsoft.com/office/drawing/2014/main" id="{DC92FD9C-6BD4-47CC-AAE0-68F628B16ED4}"/>
              </a:ext>
            </a:extLst>
          </p:cNvPr>
          <p:cNvSpPr>
            <a:spLocks noGrp="1"/>
          </p:cNvSpPr>
          <p:nvPr>
            <p:ph sz="half" idx="1"/>
          </p:nvPr>
        </p:nvSpPr>
        <p:spPr>
          <a:xfrm>
            <a:off x="6223914" y="1091901"/>
            <a:ext cx="5498394" cy="5574397"/>
          </a:xfrm>
          <a:ln>
            <a:solidFill>
              <a:schemeClr val="bg1">
                <a:lumMod val="85000"/>
              </a:schemeClr>
            </a:solidFill>
          </a:ln>
        </p:spPr>
        <p:txBody>
          <a:bodyPr>
            <a:normAutofit/>
          </a:bodyPr>
          <a:lstStyle/>
          <a:p>
            <a:pPr algn="ctr"/>
            <a:r>
              <a:rPr lang="en-US" sz="3200" b="1" dirty="0">
                <a:solidFill>
                  <a:schemeClr val="tx1"/>
                </a:solidFill>
              </a:rPr>
              <a:t>Cooperative multitasking</a:t>
            </a:r>
            <a:endParaRPr lang="en-US" b="1" dirty="0">
              <a:solidFill>
                <a:schemeClr val="tx1"/>
              </a:solidFill>
            </a:endParaRPr>
          </a:p>
          <a:p>
            <a:pPr algn="ctr">
              <a:lnSpc>
                <a:spcPct val="110000"/>
              </a:lnSpc>
            </a:pPr>
            <a:endParaRPr lang="en-US" sz="2400" dirty="0">
              <a:solidFill>
                <a:schemeClr val="accent2">
                  <a:lumMod val="75000"/>
                </a:schemeClr>
              </a:solidFill>
            </a:endParaRPr>
          </a:p>
          <a:p>
            <a:pPr algn="ctr"/>
            <a:r>
              <a:rPr lang="en-US" sz="2800" dirty="0">
                <a:solidFill>
                  <a:schemeClr val="accent2">
                    <a:lumMod val="75000"/>
                  </a:schemeClr>
                </a:solidFill>
              </a:rPr>
              <a:t>Tasks </a:t>
            </a:r>
            <a:r>
              <a:rPr lang="en-US" sz="2800" dirty="0">
                <a:solidFill>
                  <a:srgbClr val="FF0000"/>
                </a:solidFill>
              </a:rPr>
              <a:t>yield</a:t>
            </a:r>
            <a:r>
              <a:rPr lang="en-US" sz="2800" dirty="0">
                <a:solidFill>
                  <a:schemeClr val="accent2">
                    <a:lumMod val="75000"/>
                  </a:schemeClr>
                </a:solidFill>
              </a:rPr>
              <a:t> to scheduler</a:t>
            </a:r>
            <a:endParaRPr lang="en-US" sz="2800" dirty="0"/>
          </a:p>
          <a:p>
            <a:pPr algn="ctr"/>
            <a:endParaRPr lang="en-US" dirty="0"/>
          </a:p>
          <a:p>
            <a:pPr algn="ctr"/>
            <a:endParaRPr lang="en-US" dirty="0"/>
          </a:p>
          <a:p>
            <a:pPr algn="ctr"/>
            <a:endParaRPr lang="en-US" dirty="0"/>
          </a:p>
          <a:p>
            <a:pPr algn="ctr"/>
            <a:endParaRPr lang="en-US" sz="2800" b="1" dirty="0">
              <a:solidFill>
                <a:schemeClr val="tx1"/>
              </a:solidFill>
            </a:endParaRPr>
          </a:p>
          <a:p>
            <a:pPr marL="384048" lvl="2" indent="0">
              <a:buNone/>
            </a:pPr>
            <a:endParaRPr lang="en-US" dirty="0"/>
          </a:p>
          <a:p>
            <a:pPr marL="384048" lvl="2" indent="0">
              <a:buNone/>
            </a:pPr>
            <a:endParaRPr lang="en-US" dirty="0"/>
          </a:p>
          <a:p>
            <a:pPr marL="384048" lvl="2" indent="0" algn="ctr">
              <a:buNone/>
            </a:pPr>
            <a:r>
              <a:rPr lang="en-US" sz="2400" dirty="0">
                <a:solidFill>
                  <a:schemeClr val="tx1"/>
                </a:solidFill>
              </a:rPr>
              <a:t>Uncooperative tasks hang system</a:t>
            </a:r>
          </a:p>
          <a:p>
            <a:pPr marL="384048" lvl="2" indent="0">
              <a:buNone/>
            </a:pPr>
            <a:endParaRPr lang="en-US" dirty="0"/>
          </a:p>
          <a:p>
            <a:pPr marL="384048" lvl="2" indent="0">
              <a:buNone/>
            </a:pPr>
            <a:endParaRPr lang="en-US" dirty="0"/>
          </a:p>
          <a:p>
            <a:pPr marL="384048" lvl="2" indent="0">
              <a:buNone/>
            </a:pPr>
            <a:r>
              <a:rPr lang="en-US" dirty="0"/>
              <a:t> </a:t>
            </a:r>
          </a:p>
        </p:txBody>
      </p:sp>
      <p:sp>
        <p:nvSpPr>
          <p:cNvPr id="4" name="Content Placeholder 3">
            <a:extLst>
              <a:ext uri="{FF2B5EF4-FFF2-40B4-BE49-F238E27FC236}">
                <a16:creationId xmlns:a16="http://schemas.microsoft.com/office/drawing/2014/main" id="{E8A2F496-461C-4169-8DCD-A4138E6148B6}"/>
              </a:ext>
            </a:extLst>
          </p:cNvPr>
          <p:cNvSpPr>
            <a:spLocks noGrp="1"/>
          </p:cNvSpPr>
          <p:nvPr>
            <p:ph sz="half" idx="2"/>
          </p:nvPr>
        </p:nvSpPr>
        <p:spPr>
          <a:xfrm>
            <a:off x="469692" y="1091901"/>
            <a:ext cx="5626308" cy="5574397"/>
          </a:xfrm>
          <a:ln>
            <a:solidFill>
              <a:schemeClr val="bg1">
                <a:lumMod val="85000"/>
              </a:schemeClr>
            </a:solidFill>
          </a:ln>
        </p:spPr>
        <p:txBody>
          <a:bodyPr>
            <a:normAutofit/>
          </a:bodyPr>
          <a:lstStyle/>
          <a:p>
            <a:pPr algn="ctr"/>
            <a:r>
              <a:rPr lang="en-US" sz="3200" b="1" dirty="0">
                <a:solidFill>
                  <a:schemeClr val="tx1"/>
                </a:solidFill>
              </a:rPr>
              <a:t>Preemptive multitasking</a:t>
            </a:r>
          </a:p>
          <a:p>
            <a:pPr algn="ctr"/>
            <a:endParaRPr lang="en-US" sz="3200" b="1" dirty="0">
              <a:solidFill>
                <a:schemeClr val="tx1"/>
              </a:solidFill>
            </a:endParaRPr>
          </a:p>
          <a:p>
            <a:pPr algn="ctr"/>
            <a:r>
              <a:rPr lang="en-US" sz="2800" dirty="0">
                <a:solidFill>
                  <a:schemeClr val="accent2">
                    <a:lumMod val="75000"/>
                  </a:schemeClr>
                </a:solidFill>
              </a:rPr>
              <a:t>Scheduler interrupts tasks</a:t>
            </a:r>
          </a:p>
          <a:p>
            <a:pPr algn="ctr"/>
            <a:endParaRPr lang="en-US" dirty="0"/>
          </a:p>
          <a:p>
            <a:pPr algn="ctr"/>
            <a:r>
              <a:rPr lang="en-US" sz="5400" dirty="0"/>
              <a:t> </a:t>
            </a:r>
            <a:r>
              <a:rPr lang="en-US" sz="5400" dirty="0">
                <a:solidFill>
                  <a:schemeClr val="tx1"/>
                </a:solidFill>
              </a:rPr>
              <a:t> </a:t>
            </a:r>
            <a:endParaRPr lang="en-US" sz="5400" dirty="0"/>
          </a:p>
          <a:p>
            <a:pPr algn="ctr"/>
            <a:endParaRPr lang="en-US" dirty="0"/>
          </a:p>
          <a:p>
            <a:pPr algn="ctr"/>
            <a:endParaRPr lang="en-US" dirty="0"/>
          </a:p>
          <a:p>
            <a:pPr algn="ctr"/>
            <a:r>
              <a:rPr lang="en-US" sz="2400" dirty="0">
                <a:solidFill>
                  <a:schemeClr val="tx1"/>
                </a:solidFill>
              </a:rPr>
              <a:t>Inconvenient context switches </a:t>
            </a:r>
          </a:p>
          <a:p>
            <a:pPr algn="ctr"/>
            <a:endParaRPr lang="en-US" dirty="0"/>
          </a:p>
        </p:txBody>
      </p:sp>
      <p:pic>
        <p:nvPicPr>
          <p:cNvPr id="2" name="Picture 1">
            <a:extLst>
              <a:ext uri="{FF2B5EF4-FFF2-40B4-BE49-F238E27FC236}">
                <a16:creationId xmlns:a16="http://schemas.microsoft.com/office/drawing/2014/main" id="{690292D7-16B0-4CF4-B2C6-6C99791BC138}"/>
              </a:ext>
            </a:extLst>
          </p:cNvPr>
          <p:cNvPicPr>
            <a:picLocks noChangeAspect="1"/>
          </p:cNvPicPr>
          <p:nvPr/>
        </p:nvPicPr>
        <p:blipFill>
          <a:blip r:embed="rId2"/>
          <a:stretch>
            <a:fillRect/>
          </a:stretch>
        </p:blipFill>
        <p:spPr>
          <a:xfrm>
            <a:off x="611083" y="3879099"/>
            <a:ext cx="5343525" cy="838200"/>
          </a:xfrm>
          <a:prstGeom prst="rect">
            <a:avLst/>
          </a:prstGeom>
        </p:spPr>
      </p:pic>
      <p:pic>
        <p:nvPicPr>
          <p:cNvPr id="5" name="Picture 4">
            <a:extLst>
              <a:ext uri="{FF2B5EF4-FFF2-40B4-BE49-F238E27FC236}">
                <a16:creationId xmlns:a16="http://schemas.microsoft.com/office/drawing/2014/main" id="{E466AA5A-13B0-4AD8-893D-4C4955BB3B18}"/>
              </a:ext>
            </a:extLst>
          </p:cNvPr>
          <p:cNvPicPr>
            <a:picLocks noChangeAspect="1"/>
          </p:cNvPicPr>
          <p:nvPr/>
        </p:nvPicPr>
        <p:blipFill>
          <a:blip r:embed="rId3"/>
          <a:stretch>
            <a:fillRect/>
          </a:stretch>
        </p:blipFill>
        <p:spPr>
          <a:xfrm>
            <a:off x="6437417" y="3845761"/>
            <a:ext cx="5143500" cy="904875"/>
          </a:xfrm>
          <a:prstGeom prst="rect">
            <a:avLst/>
          </a:prstGeom>
        </p:spPr>
      </p:pic>
    </p:spTree>
    <p:extLst>
      <p:ext uri="{BB962C8B-B14F-4D97-AF65-F5344CB8AC3E}">
        <p14:creationId xmlns:p14="http://schemas.microsoft.com/office/powerpoint/2010/main" val="1755293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upload.wikimedia.org/wikipedia/commons/9/97/12_Armige_Statue.JPG">
            <a:extLst>
              <a:ext uri="{FF2B5EF4-FFF2-40B4-BE49-F238E27FC236}">
                <a16:creationId xmlns:a16="http://schemas.microsoft.com/office/drawing/2014/main" id="{EF5A14D2-6C62-4A7E-83D5-50C7F07EFF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424"/>
          <a:stretch/>
        </p:blipFill>
        <p:spPr bwMode="auto">
          <a:xfrm>
            <a:off x="52465" y="495875"/>
            <a:ext cx="12087069" cy="62732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Concurrent programming with asyncio</a:t>
            </a:r>
          </a:p>
        </p:txBody>
      </p:sp>
      <p:sp>
        <p:nvSpPr>
          <p:cNvPr id="10" name="Rectangle 9">
            <a:extLst>
              <a:ext uri="{FF2B5EF4-FFF2-40B4-BE49-F238E27FC236}">
                <a16:creationId xmlns:a16="http://schemas.microsoft.com/office/drawing/2014/main" id="{91A9CF1A-245D-425D-A14B-40299A409E10}"/>
              </a:ext>
            </a:extLst>
          </p:cNvPr>
          <p:cNvSpPr/>
          <p:nvPr/>
        </p:nvSpPr>
        <p:spPr>
          <a:xfrm>
            <a:off x="450192" y="822743"/>
            <a:ext cx="11291614" cy="1569660"/>
          </a:xfrm>
          <a:prstGeom prst="rect">
            <a:avLst/>
          </a:prstGeom>
          <a:noFill/>
        </p:spPr>
        <p:txBody>
          <a:bodyPr wrap="square" lIns="91440" tIns="45720" rIns="91440" bIns="45720">
            <a:spAutoFit/>
          </a:bodyPr>
          <a:lstStyle/>
          <a:p>
            <a:r>
              <a:rPr lang="en-US" sz="3200" b="0" cap="none" spc="0" dirty="0">
                <a:ln w="0"/>
                <a:solidFill>
                  <a:srgbClr val="002060"/>
                </a:solidFill>
                <a:effectLst>
                  <a:outerShdw blurRad="38100" dist="19050" dir="2700000" algn="tl" rotWithShape="0">
                    <a:schemeClr val="dk1">
                      <a:alpha val="40000"/>
                    </a:schemeClr>
                  </a:outerShdw>
                </a:effectLst>
              </a:rPr>
              <a:t>asyncio</a:t>
            </a:r>
          </a:p>
          <a:p>
            <a:r>
              <a:rPr lang="en-US" sz="3200" dirty="0">
                <a:ln w="0"/>
                <a:solidFill>
                  <a:srgbClr val="002060"/>
                </a:solidFill>
                <a:effectLst>
                  <a:outerShdw blurRad="38100" dist="19050" dir="2700000" algn="tl" rotWithShape="0">
                    <a:schemeClr val="dk1">
                      <a:alpha val="40000"/>
                    </a:schemeClr>
                  </a:outerShdw>
                </a:effectLst>
              </a:rPr>
              <a:t>Write asynchronous, concurrent, cooperative tasks …</a:t>
            </a:r>
            <a:r>
              <a:rPr lang="en-US" sz="3200" b="0" cap="none" spc="0" dirty="0">
                <a:ln w="0"/>
                <a:solidFill>
                  <a:srgbClr val="002060"/>
                </a:solidFill>
                <a:effectLst>
                  <a:outerShdw blurRad="38100" dist="19050" dir="2700000" algn="tl" rotWithShape="0">
                    <a:schemeClr val="dk1">
                      <a:alpha val="40000"/>
                    </a:schemeClr>
                  </a:outerShdw>
                </a:effectLst>
              </a:rPr>
              <a:t> </a:t>
            </a:r>
          </a:p>
          <a:p>
            <a:r>
              <a:rPr lang="en-US" sz="3200" dirty="0">
                <a:ln w="0"/>
                <a:solidFill>
                  <a:srgbClr val="002060"/>
                </a:solidFill>
                <a:effectLst>
                  <a:outerShdw blurRad="38100" dist="19050" dir="2700000" algn="tl" rotWithShape="0">
                    <a:schemeClr val="dk1">
                      <a:alpha val="40000"/>
                    </a:schemeClr>
                  </a:outerShdw>
                </a:effectLst>
              </a:rPr>
              <a:t>																… in a sequential style.</a:t>
            </a:r>
            <a:endParaRPr lang="en-US" sz="5400" b="0" cap="none" spc="0" dirty="0">
              <a:ln w="0"/>
              <a:solidFill>
                <a:srgbClr val="002060"/>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F055716D-887B-465E-BFBC-C3A38A0F45B1}"/>
              </a:ext>
            </a:extLst>
          </p:cNvPr>
          <p:cNvSpPr/>
          <p:nvPr/>
        </p:nvSpPr>
        <p:spPr>
          <a:xfrm>
            <a:off x="52465" y="6362125"/>
            <a:ext cx="6096000" cy="200055"/>
          </a:xfrm>
          <a:prstGeom prst="rect">
            <a:avLst/>
          </a:prstGeom>
        </p:spPr>
        <p:txBody>
          <a:bodyPr>
            <a:spAutoFit/>
          </a:bodyPr>
          <a:lstStyle/>
          <a:p>
            <a:r>
              <a:rPr lang="en-US" sz="700" dirty="0"/>
              <a:t>https://upload.wikimedia.org/wikipedia/commons/9/97/12_Armige_Statue.JPG</a:t>
            </a:r>
          </a:p>
        </p:txBody>
      </p:sp>
    </p:spTree>
    <p:extLst>
      <p:ext uri="{BB962C8B-B14F-4D97-AF65-F5344CB8AC3E}">
        <p14:creationId xmlns:p14="http://schemas.microsoft.com/office/powerpoint/2010/main" val="1436332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Concurrent programming with asyncio. Refactor to asyncio code 1</a:t>
            </a:r>
          </a:p>
        </p:txBody>
      </p:sp>
      <p:pic>
        <p:nvPicPr>
          <p:cNvPr id="2" name="Picture 1">
            <a:extLst>
              <a:ext uri="{FF2B5EF4-FFF2-40B4-BE49-F238E27FC236}">
                <a16:creationId xmlns:a16="http://schemas.microsoft.com/office/drawing/2014/main" id="{474958A8-CE38-449F-BAED-83F1072E46A3}"/>
              </a:ext>
            </a:extLst>
          </p:cNvPr>
          <p:cNvPicPr>
            <a:picLocks noChangeAspect="1"/>
          </p:cNvPicPr>
          <p:nvPr/>
        </p:nvPicPr>
        <p:blipFill>
          <a:blip r:embed="rId2"/>
          <a:stretch>
            <a:fillRect/>
          </a:stretch>
        </p:blipFill>
        <p:spPr>
          <a:xfrm>
            <a:off x="372283" y="839099"/>
            <a:ext cx="2433638" cy="413385"/>
          </a:xfrm>
          <a:prstGeom prst="rect">
            <a:avLst/>
          </a:prstGeom>
        </p:spPr>
      </p:pic>
      <p:pic>
        <p:nvPicPr>
          <p:cNvPr id="3" name="Picture 2">
            <a:extLst>
              <a:ext uri="{FF2B5EF4-FFF2-40B4-BE49-F238E27FC236}">
                <a16:creationId xmlns:a16="http://schemas.microsoft.com/office/drawing/2014/main" id="{EC0888C1-C17F-49EA-9327-4E21CBB3B6FB}"/>
              </a:ext>
            </a:extLst>
          </p:cNvPr>
          <p:cNvPicPr>
            <a:picLocks noChangeAspect="1"/>
          </p:cNvPicPr>
          <p:nvPr/>
        </p:nvPicPr>
        <p:blipFill>
          <a:blip r:embed="rId3"/>
          <a:stretch>
            <a:fillRect/>
          </a:stretch>
        </p:blipFill>
        <p:spPr>
          <a:xfrm>
            <a:off x="372283" y="1506808"/>
            <a:ext cx="2460308" cy="1560195"/>
          </a:xfrm>
          <a:prstGeom prst="rect">
            <a:avLst/>
          </a:prstGeom>
        </p:spPr>
      </p:pic>
      <p:pic>
        <p:nvPicPr>
          <p:cNvPr id="4" name="Picture 3">
            <a:extLst>
              <a:ext uri="{FF2B5EF4-FFF2-40B4-BE49-F238E27FC236}">
                <a16:creationId xmlns:a16="http://schemas.microsoft.com/office/drawing/2014/main" id="{1A44F858-2417-465C-991D-97AD941B4E54}"/>
              </a:ext>
            </a:extLst>
          </p:cNvPr>
          <p:cNvPicPr>
            <a:picLocks noChangeAspect="1"/>
          </p:cNvPicPr>
          <p:nvPr/>
        </p:nvPicPr>
        <p:blipFill>
          <a:blip r:embed="rId4"/>
          <a:stretch>
            <a:fillRect/>
          </a:stretch>
        </p:blipFill>
        <p:spPr>
          <a:xfrm>
            <a:off x="372283" y="3321327"/>
            <a:ext cx="4353878" cy="3420428"/>
          </a:xfrm>
          <a:prstGeom prst="rect">
            <a:avLst/>
          </a:prstGeom>
        </p:spPr>
      </p:pic>
      <p:pic>
        <p:nvPicPr>
          <p:cNvPr id="5" name="Picture 4">
            <a:extLst>
              <a:ext uri="{FF2B5EF4-FFF2-40B4-BE49-F238E27FC236}">
                <a16:creationId xmlns:a16="http://schemas.microsoft.com/office/drawing/2014/main" id="{DBCC7D56-47F7-442A-8840-779D79EACAEB}"/>
              </a:ext>
            </a:extLst>
          </p:cNvPr>
          <p:cNvPicPr>
            <a:picLocks noChangeAspect="1"/>
          </p:cNvPicPr>
          <p:nvPr/>
        </p:nvPicPr>
        <p:blipFill>
          <a:blip r:embed="rId5"/>
          <a:stretch>
            <a:fillRect/>
          </a:stretch>
        </p:blipFill>
        <p:spPr>
          <a:xfrm>
            <a:off x="5746624" y="839099"/>
            <a:ext cx="5827395" cy="4207193"/>
          </a:xfrm>
          <a:prstGeom prst="rect">
            <a:avLst/>
          </a:prstGeom>
        </p:spPr>
      </p:pic>
    </p:spTree>
    <p:extLst>
      <p:ext uri="{BB962C8B-B14F-4D97-AF65-F5344CB8AC3E}">
        <p14:creationId xmlns:p14="http://schemas.microsoft.com/office/powerpoint/2010/main" val="2058235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Concurrent programming with asyncio. Refactor to asyncio code 2</a:t>
            </a:r>
          </a:p>
        </p:txBody>
      </p:sp>
      <p:pic>
        <p:nvPicPr>
          <p:cNvPr id="2" name="Picture 1">
            <a:extLst>
              <a:ext uri="{FF2B5EF4-FFF2-40B4-BE49-F238E27FC236}">
                <a16:creationId xmlns:a16="http://schemas.microsoft.com/office/drawing/2014/main" id="{474958A8-CE38-449F-BAED-83F1072E46A3}"/>
              </a:ext>
            </a:extLst>
          </p:cNvPr>
          <p:cNvPicPr>
            <a:picLocks noChangeAspect="1"/>
          </p:cNvPicPr>
          <p:nvPr/>
        </p:nvPicPr>
        <p:blipFill>
          <a:blip r:embed="rId2"/>
          <a:stretch>
            <a:fillRect/>
          </a:stretch>
        </p:blipFill>
        <p:spPr>
          <a:xfrm>
            <a:off x="372283" y="839099"/>
            <a:ext cx="2433638" cy="413385"/>
          </a:xfrm>
          <a:prstGeom prst="rect">
            <a:avLst/>
          </a:prstGeom>
        </p:spPr>
      </p:pic>
      <p:pic>
        <p:nvPicPr>
          <p:cNvPr id="3" name="Picture 2">
            <a:extLst>
              <a:ext uri="{FF2B5EF4-FFF2-40B4-BE49-F238E27FC236}">
                <a16:creationId xmlns:a16="http://schemas.microsoft.com/office/drawing/2014/main" id="{EC0888C1-C17F-49EA-9327-4E21CBB3B6FB}"/>
              </a:ext>
            </a:extLst>
          </p:cNvPr>
          <p:cNvPicPr>
            <a:picLocks noChangeAspect="1"/>
          </p:cNvPicPr>
          <p:nvPr/>
        </p:nvPicPr>
        <p:blipFill>
          <a:blip r:embed="rId3"/>
          <a:stretch>
            <a:fillRect/>
          </a:stretch>
        </p:blipFill>
        <p:spPr>
          <a:xfrm>
            <a:off x="372283" y="1506808"/>
            <a:ext cx="2460308" cy="1560195"/>
          </a:xfrm>
          <a:prstGeom prst="rect">
            <a:avLst/>
          </a:prstGeom>
        </p:spPr>
      </p:pic>
      <p:pic>
        <p:nvPicPr>
          <p:cNvPr id="4" name="Picture 3">
            <a:extLst>
              <a:ext uri="{FF2B5EF4-FFF2-40B4-BE49-F238E27FC236}">
                <a16:creationId xmlns:a16="http://schemas.microsoft.com/office/drawing/2014/main" id="{1A44F858-2417-465C-991D-97AD941B4E54}"/>
              </a:ext>
            </a:extLst>
          </p:cNvPr>
          <p:cNvPicPr>
            <a:picLocks noChangeAspect="1"/>
          </p:cNvPicPr>
          <p:nvPr/>
        </p:nvPicPr>
        <p:blipFill>
          <a:blip r:embed="rId4"/>
          <a:stretch>
            <a:fillRect/>
          </a:stretch>
        </p:blipFill>
        <p:spPr>
          <a:xfrm>
            <a:off x="372283" y="3321327"/>
            <a:ext cx="4353878" cy="3420428"/>
          </a:xfrm>
          <a:prstGeom prst="rect">
            <a:avLst/>
          </a:prstGeom>
        </p:spPr>
      </p:pic>
      <p:pic>
        <p:nvPicPr>
          <p:cNvPr id="5" name="Picture 4">
            <a:extLst>
              <a:ext uri="{FF2B5EF4-FFF2-40B4-BE49-F238E27FC236}">
                <a16:creationId xmlns:a16="http://schemas.microsoft.com/office/drawing/2014/main" id="{DBCC7D56-47F7-442A-8840-779D79EACAEB}"/>
              </a:ext>
            </a:extLst>
          </p:cNvPr>
          <p:cNvPicPr>
            <a:picLocks noChangeAspect="1"/>
          </p:cNvPicPr>
          <p:nvPr/>
        </p:nvPicPr>
        <p:blipFill>
          <a:blip r:embed="rId5"/>
          <a:stretch>
            <a:fillRect/>
          </a:stretch>
        </p:blipFill>
        <p:spPr>
          <a:xfrm>
            <a:off x="5746624" y="839099"/>
            <a:ext cx="5827395" cy="4207193"/>
          </a:xfrm>
          <a:prstGeom prst="rect">
            <a:avLst/>
          </a:prstGeom>
        </p:spPr>
      </p:pic>
      <p:pic>
        <p:nvPicPr>
          <p:cNvPr id="6" name="Picture 5">
            <a:extLst>
              <a:ext uri="{FF2B5EF4-FFF2-40B4-BE49-F238E27FC236}">
                <a16:creationId xmlns:a16="http://schemas.microsoft.com/office/drawing/2014/main" id="{36CF4940-240E-4C95-8CFC-37C26B1A75B1}"/>
              </a:ext>
            </a:extLst>
          </p:cNvPr>
          <p:cNvPicPr>
            <a:picLocks noChangeAspect="1"/>
          </p:cNvPicPr>
          <p:nvPr/>
        </p:nvPicPr>
        <p:blipFill>
          <a:blip r:embed="rId6"/>
          <a:stretch>
            <a:fillRect/>
          </a:stretch>
        </p:blipFill>
        <p:spPr>
          <a:xfrm>
            <a:off x="5696639" y="4964866"/>
            <a:ext cx="4153852" cy="553403"/>
          </a:xfrm>
          <a:prstGeom prst="rect">
            <a:avLst/>
          </a:prstGeom>
        </p:spPr>
      </p:pic>
      <p:sp>
        <p:nvSpPr>
          <p:cNvPr id="7" name="Rectangle 6">
            <a:extLst>
              <a:ext uri="{FF2B5EF4-FFF2-40B4-BE49-F238E27FC236}">
                <a16:creationId xmlns:a16="http://schemas.microsoft.com/office/drawing/2014/main" id="{CF9F2E33-DBC8-4745-8BD2-FF6B2B59A874}"/>
              </a:ext>
            </a:extLst>
          </p:cNvPr>
          <p:cNvSpPr/>
          <p:nvPr/>
        </p:nvSpPr>
        <p:spPr>
          <a:xfrm>
            <a:off x="372283" y="3321327"/>
            <a:ext cx="2078309" cy="23568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A9C8B0-2267-4B99-A39C-48D933C21508}"/>
              </a:ext>
            </a:extLst>
          </p:cNvPr>
          <p:cNvSpPr/>
          <p:nvPr/>
        </p:nvSpPr>
        <p:spPr>
          <a:xfrm>
            <a:off x="372283" y="5307424"/>
            <a:ext cx="1858853" cy="23568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C2B4483-1B85-4BF8-BEAD-7751057129F7}"/>
              </a:ext>
            </a:extLst>
          </p:cNvPr>
          <p:cNvSpPr/>
          <p:nvPr/>
        </p:nvSpPr>
        <p:spPr>
          <a:xfrm>
            <a:off x="5717905" y="839099"/>
            <a:ext cx="2657999" cy="23722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36760B-8B68-49B4-BBC5-F0D4AED415BC}"/>
              </a:ext>
            </a:extLst>
          </p:cNvPr>
          <p:cNvSpPr/>
          <p:nvPr/>
        </p:nvSpPr>
        <p:spPr>
          <a:xfrm>
            <a:off x="5717905" y="2194560"/>
            <a:ext cx="2731151" cy="23722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F21816-58EC-431D-9BF5-34235C0FD37D}"/>
              </a:ext>
            </a:extLst>
          </p:cNvPr>
          <p:cNvSpPr/>
          <p:nvPr/>
        </p:nvSpPr>
        <p:spPr>
          <a:xfrm>
            <a:off x="5717905" y="3303039"/>
            <a:ext cx="1719217" cy="22869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8EAAC28-233E-43F2-902E-0571C7747EFB}"/>
              </a:ext>
            </a:extLst>
          </p:cNvPr>
          <p:cNvPicPr>
            <a:picLocks noChangeAspect="1"/>
          </p:cNvPicPr>
          <p:nvPr/>
        </p:nvPicPr>
        <p:blipFill>
          <a:blip r:embed="rId7"/>
          <a:stretch>
            <a:fillRect/>
          </a:stretch>
        </p:blipFill>
        <p:spPr>
          <a:xfrm>
            <a:off x="373401" y="3321327"/>
            <a:ext cx="4347210" cy="3300413"/>
          </a:xfrm>
          <a:prstGeom prst="rect">
            <a:avLst/>
          </a:prstGeom>
        </p:spPr>
      </p:pic>
      <p:pic>
        <p:nvPicPr>
          <p:cNvPr id="13" name="Picture 12">
            <a:extLst>
              <a:ext uri="{FF2B5EF4-FFF2-40B4-BE49-F238E27FC236}">
                <a16:creationId xmlns:a16="http://schemas.microsoft.com/office/drawing/2014/main" id="{1E1A3D78-08A6-4897-BCBF-B60F2321443B}"/>
              </a:ext>
            </a:extLst>
          </p:cNvPr>
          <p:cNvPicPr>
            <a:picLocks noChangeAspect="1"/>
          </p:cNvPicPr>
          <p:nvPr/>
        </p:nvPicPr>
        <p:blipFill>
          <a:blip r:embed="rId8"/>
          <a:stretch>
            <a:fillRect/>
          </a:stretch>
        </p:blipFill>
        <p:spPr>
          <a:xfrm>
            <a:off x="5717905" y="839099"/>
            <a:ext cx="5800725" cy="4147185"/>
          </a:xfrm>
          <a:prstGeom prst="rect">
            <a:avLst/>
          </a:prstGeom>
        </p:spPr>
      </p:pic>
      <p:pic>
        <p:nvPicPr>
          <p:cNvPr id="14" name="Picture 13">
            <a:extLst>
              <a:ext uri="{FF2B5EF4-FFF2-40B4-BE49-F238E27FC236}">
                <a16:creationId xmlns:a16="http://schemas.microsoft.com/office/drawing/2014/main" id="{C5BD76BD-3103-452B-B21A-FAF2120A57A5}"/>
              </a:ext>
            </a:extLst>
          </p:cNvPr>
          <p:cNvPicPr>
            <a:picLocks noChangeAspect="1"/>
          </p:cNvPicPr>
          <p:nvPr/>
        </p:nvPicPr>
        <p:blipFill>
          <a:blip r:embed="rId9"/>
          <a:stretch>
            <a:fillRect/>
          </a:stretch>
        </p:blipFill>
        <p:spPr>
          <a:xfrm>
            <a:off x="372283" y="639522"/>
            <a:ext cx="1586865" cy="173355"/>
          </a:xfrm>
          <a:prstGeom prst="rect">
            <a:avLst/>
          </a:prstGeom>
        </p:spPr>
      </p:pic>
      <p:pic>
        <p:nvPicPr>
          <p:cNvPr id="17" name="Picture 16">
            <a:extLst>
              <a:ext uri="{FF2B5EF4-FFF2-40B4-BE49-F238E27FC236}">
                <a16:creationId xmlns:a16="http://schemas.microsoft.com/office/drawing/2014/main" id="{D830A749-199E-4A04-9423-2774F63FED24}"/>
              </a:ext>
            </a:extLst>
          </p:cNvPr>
          <p:cNvPicPr>
            <a:picLocks noChangeAspect="1"/>
          </p:cNvPicPr>
          <p:nvPr/>
        </p:nvPicPr>
        <p:blipFill>
          <a:blip r:embed="rId10"/>
          <a:stretch>
            <a:fillRect/>
          </a:stretch>
        </p:blipFill>
        <p:spPr>
          <a:xfrm>
            <a:off x="5746624" y="5533429"/>
            <a:ext cx="1913572" cy="446723"/>
          </a:xfrm>
          <a:prstGeom prst="rect">
            <a:avLst/>
          </a:prstGeom>
        </p:spPr>
      </p:pic>
      <p:sp>
        <p:nvSpPr>
          <p:cNvPr id="22" name="Rectangle: Rounded Corners 21">
            <a:extLst>
              <a:ext uri="{FF2B5EF4-FFF2-40B4-BE49-F238E27FC236}">
                <a16:creationId xmlns:a16="http://schemas.microsoft.com/office/drawing/2014/main" id="{6B9F401D-8991-45E6-B1CD-9EA8DCB9F92E}"/>
              </a:ext>
            </a:extLst>
          </p:cNvPr>
          <p:cNvSpPr/>
          <p:nvPr/>
        </p:nvSpPr>
        <p:spPr>
          <a:xfrm>
            <a:off x="2231136" y="4609184"/>
            <a:ext cx="1632204" cy="20822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1D1E57A-AC13-4B49-8261-F40110AAE5FC}"/>
              </a:ext>
            </a:extLst>
          </p:cNvPr>
          <p:cNvSpPr/>
          <p:nvPr/>
        </p:nvSpPr>
        <p:spPr>
          <a:xfrm>
            <a:off x="2265555" y="6162960"/>
            <a:ext cx="1632204" cy="20822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EEA2F37-C891-40D3-8163-BF310B2CADE1}"/>
              </a:ext>
            </a:extLst>
          </p:cNvPr>
          <p:cNvSpPr/>
          <p:nvPr/>
        </p:nvSpPr>
        <p:spPr>
          <a:xfrm>
            <a:off x="7632954" y="2808577"/>
            <a:ext cx="1290066" cy="20822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AF2C4FB9-FDE3-45F4-9E54-64B0E56209E3}"/>
              </a:ext>
            </a:extLst>
          </p:cNvPr>
          <p:cNvPicPr>
            <a:picLocks noChangeAspect="1"/>
          </p:cNvPicPr>
          <p:nvPr/>
        </p:nvPicPr>
        <p:blipFill>
          <a:blip r:embed="rId11"/>
          <a:stretch>
            <a:fillRect/>
          </a:stretch>
        </p:blipFill>
        <p:spPr>
          <a:xfrm>
            <a:off x="5730049" y="6032182"/>
            <a:ext cx="3607118" cy="340043"/>
          </a:xfrm>
          <a:prstGeom prst="rect">
            <a:avLst/>
          </a:prstGeom>
        </p:spPr>
      </p:pic>
      <p:pic>
        <p:nvPicPr>
          <p:cNvPr id="29" name="Picture 28">
            <a:extLst>
              <a:ext uri="{FF2B5EF4-FFF2-40B4-BE49-F238E27FC236}">
                <a16:creationId xmlns:a16="http://schemas.microsoft.com/office/drawing/2014/main" id="{40269F69-DE09-40E0-9F22-1634AF47C66A}"/>
              </a:ext>
            </a:extLst>
          </p:cNvPr>
          <p:cNvPicPr>
            <a:picLocks noChangeAspect="1"/>
          </p:cNvPicPr>
          <p:nvPr/>
        </p:nvPicPr>
        <p:blipFill>
          <a:blip r:embed="rId12"/>
          <a:stretch>
            <a:fillRect/>
          </a:stretch>
        </p:blipFill>
        <p:spPr>
          <a:xfrm>
            <a:off x="2240661" y="4554405"/>
            <a:ext cx="1886902" cy="306705"/>
          </a:xfrm>
          <a:prstGeom prst="rect">
            <a:avLst/>
          </a:prstGeom>
        </p:spPr>
      </p:pic>
      <p:pic>
        <p:nvPicPr>
          <p:cNvPr id="30" name="Picture 29">
            <a:extLst>
              <a:ext uri="{FF2B5EF4-FFF2-40B4-BE49-F238E27FC236}">
                <a16:creationId xmlns:a16="http://schemas.microsoft.com/office/drawing/2014/main" id="{9116EB68-1CE3-429C-8D4C-147A088413D2}"/>
              </a:ext>
            </a:extLst>
          </p:cNvPr>
          <p:cNvPicPr>
            <a:picLocks noChangeAspect="1"/>
          </p:cNvPicPr>
          <p:nvPr/>
        </p:nvPicPr>
        <p:blipFill>
          <a:blip r:embed="rId12"/>
          <a:stretch>
            <a:fillRect/>
          </a:stretch>
        </p:blipFill>
        <p:spPr>
          <a:xfrm>
            <a:off x="2264065" y="6102217"/>
            <a:ext cx="1886902" cy="306705"/>
          </a:xfrm>
          <a:prstGeom prst="rect">
            <a:avLst/>
          </a:prstGeom>
        </p:spPr>
      </p:pic>
      <p:pic>
        <p:nvPicPr>
          <p:cNvPr id="31" name="Picture 30">
            <a:extLst>
              <a:ext uri="{FF2B5EF4-FFF2-40B4-BE49-F238E27FC236}">
                <a16:creationId xmlns:a16="http://schemas.microsoft.com/office/drawing/2014/main" id="{5CF2AA7F-BAFE-422E-80FF-AD972C6B1AC4}"/>
              </a:ext>
            </a:extLst>
          </p:cNvPr>
          <p:cNvPicPr>
            <a:picLocks noChangeAspect="1"/>
          </p:cNvPicPr>
          <p:nvPr/>
        </p:nvPicPr>
        <p:blipFill>
          <a:blip r:embed="rId13"/>
          <a:stretch>
            <a:fillRect/>
          </a:stretch>
        </p:blipFill>
        <p:spPr>
          <a:xfrm>
            <a:off x="7615833" y="2781253"/>
            <a:ext cx="2620328" cy="266700"/>
          </a:xfrm>
          <a:prstGeom prst="rect">
            <a:avLst/>
          </a:prstGeom>
        </p:spPr>
      </p:pic>
      <p:pic>
        <p:nvPicPr>
          <p:cNvPr id="33" name="Picture 32">
            <a:extLst>
              <a:ext uri="{FF2B5EF4-FFF2-40B4-BE49-F238E27FC236}">
                <a16:creationId xmlns:a16="http://schemas.microsoft.com/office/drawing/2014/main" id="{88F90741-34EF-4150-9AC7-62245E15B3A3}"/>
              </a:ext>
            </a:extLst>
          </p:cNvPr>
          <p:cNvPicPr>
            <a:picLocks noChangeAspect="1"/>
          </p:cNvPicPr>
          <p:nvPr/>
        </p:nvPicPr>
        <p:blipFill>
          <a:blip r:embed="rId14"/>
          <a:stretch>
            <a:fillRect/>
          </a:stretch>
        </p:blipFill>
        <p:spPr>
          <a:xfrm>
            <a:off x="5717905" y="3180773"/>
            <a:ext cx="4048125" cy="1752600"/>
          </a:xfrm>
          <a:prstGeom prst="rect">
            <a:avLst/>
          </a:prstGeom>
        </p:spPr>
      </p:pic>
      <p:pic>
        <p:nvPicPr>
          <p:cNvPr id="34" name="Picture 33">
            <a:extLst>
              <a:ext uri="{FF2B5EF4-FFF2-40B4-BE49-F238E27FC236}">
                <a16:creationId xmlns:a16="http://schemas.microsoft.com/office/drawing/2014/main" id="{736A4BDB-2775-4EA7-8FC5-6C46287F3D18}"/>
              </a:ext>
            </a:extLst>
          </p:cNvPr>
          <p:cNvPicPr>
            <a:picLocks noChangeAspect="1"/>
          </p:cNvPicPr>
          <p:nvPr/>
        </p:nvPicPr>
        <p:blipFill>
          <a:blip r:embed="rId15"/>
          <a:stretch>
            <a:fillRect/>
          </a:stretch>
        </p:blipFill>
        <p:spPr>
          <a:xfrm>
            <a:off x="5762053" y="6438427"/>
            <a:ext cx="2687003" cy="353378"/>
          </a:xfrm>
          <a:prstGeom prst="rect">
            <a:avLst/>
          </a:prstGeom>
        </p:spPr>
      </p:pic>
      <p:pic>
        <p:nvPicPr>
          <p:cNvPr id="36" name="Picture 35">
            <a:extLst>
              <a:ext uri="{FF2B5EF4-FFF2-40B4-BE49-F238E27FC236}">
                <a16:creationId xmlns:a16="http://schemas.microsoft.com/office/drawing/2014/main" id="{A502D7E0-B0C6-43FE-A594-6E27DA52495F}"/>
              </a:ext>
            </a:extLst>
          </p:cNvPr>
          <p:cNvPicPr>
            <a:picLocks noChangeAspect="1"/>
          </p:cNvPicPr>
          <p:nvPr/>
        </p:nvPicPr>
        <p:blipFill>
          <a:blip r:embed="rId16"/>
          <a:stretch>
            <a:fillRect/>
          </a:stretch>
        </p:blipFill>
        <p:spPr>
          <a:xfrm>
            <a:off x="6340031" y="2826966"/>
            <a:ext cx="4640580" cy="193358"/>
          </a:xfrm>
          <a:prstGeom prst="rect">
            <a:avLst/>
          </a:prstGeom>
        </p:spPr>
      </p:pic>
      <p:pic>
        <p:nvPicPr>
          <p:cNvPr id="37" name="Picture 36">
            <a:extLst>
              <a:ext uri="{FF2B5EF4-FFF2-40B4-BE49-F238E27FC236}">
                <a16:creationId xmlns:a16="http://schemas.microsoft.com/office/drawing/2014/main" id="{8DA645E6-3B2B-4506-BF65-73B42F19953D}"/>
              </a:ext>
            </a:extLst>
          </p:cNvPr>
          <p:cNvPicPr>
            <a:picLocks noChangeAspect="1"/>
          </p:cNvPicPr>
          <p:nvPr/>
        </p:nvPicPr>
        <p:blipFill>
          <a:blip r:embed="rId17"/>
          <a:stretch>
            <a:fillRect/>
          </a:stretch>
        </p:blipFill>
        <p:spPr>
          <a:xfrm>
            <a:off x="6384655" y="1286770"/>
            <a:ext cx="5133975" cy="186690"/>
          </a:xfrm>
          <a:prstGeom prst="rect">
            <a:avLst/>
          </a:prstGeom>
        </p:spPr>
      </p:pic>
      <p:pic>
        <p:nvPicPr>
          <p:cNvPr id="38" name="Picture 37">
            <a:extLst>
              <a:ext uri="{FF2B5EF4-FFF2-40B4-BE49-F238E27FC236}">
                <a16:creationId xmlns:a16="http://schemas.microsoft.com/office/drawing/2014/main" id="{EA1803C8-FB5E-455E-A3E5-BB1B46D42500}"/>
              </a:ext>
            </a:extLst>
          </p:cNvPr>
          <p:cNvPicPr>
            <a:picLocks noChangeAspect="1"/>
          </p:cNvPicPr>
          <p:nvPr/>
        </p:nvPicPr>
        <p:blipFill>
          <a:blip r:embed="rId18"/>
          <a:stretch>
            <a:fillRect/>
          </a:stretch>
        </p:blipFill>
        <p:spPr>
          <a:xfrm>
            <a:off x="1004887" y="6157059"/>
            <a:ext cx="3460433" cy="220028"/>
          </a:xfrm>
          <a:prstGeom prst="rect">
            <a:avLst/>
          </a:prstGeom>
        </p:spPr>
      </p:pic>
      <p:pic>
        <p:nvPicPr>
          <p:cNvPr id="39" name="Picture 38">
            <a:extLst>
              <a:ext uri="{FF2B5EF4-FFF2-40B4-BE49-F238E27FC236}">
                <a16:creationId xmlns:a16="http://schemas.microsoft.com/office/drawing/2014/main" id="{CAD53742-FFD8-453E-B93A-3E8D054D14C5}"/>
              </a:ext>
            </a:extLst>
          </p:cNvPr>
          <p:cNvPicPr>
            <a:picLocks noChangeAspect="1"/>
          </p:cNvPicPr>
          <p:nvPr/>
        </p:nvPicPr>
        <p:blipFill>
          <a:blip r:embed="rId18"/>
          <a:stretch>
            <a:fillRect/>
          </a:stretch>
        </p:blipFill>
        <p:spPr>
          <a:xfrm>
            <a:off x="1004887" y="4613701"/>
            <a:ext cx="3460433" cy="220028"/>
          </a:xfrm>
          <a:prstGeom prst="rect">
            <a:avLst/>
          </a:prstGeom>
        </p:spPr>
      </p:pic>
      <p:sp>
        <p:nvSpPr>
          <p:cNvPr id="40" name="Rectangle: Rounded Corners 39">
            <a:extLst>
              <a:ext uri="{FF2B5EF4-FFF2-40B4-BE49-F238E27FC236}">
                <a16:creationId xmlns:a16="http://schemas.microsoft.com/office/drawing/2014/main" id="{6E79D6D9-C62F-4C21-9F12-F112340431F5}"/>
              </a:ext>
            </a:extLst>
          </p:cNvPr>
          <p:cNvSpPr/>
          <p:nvPr/>
        </p:nvSpPr>
        <p:spPr>
          <a:xfrm>
            <a:off x="1004887" y="4609184"/>
            <a:ext cx="1220699" cy="17881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74A5AE77-B04A-4849-B838-B43F5B87F07E}"/>
              </a:ext>
            </a:extLst>
          </p:cNvPr>
          <p:cNvSpPr/>
          <p:nvPr/>
        </p:nvSpPr>
        <p:spPr>
          <a:xfrm>
            <a:off x="1037816" y="6172517"/>
            <a:ext cx="1220699" cy="17881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D9E0BE06-8DBC-4B59-8E62-FCD8F9D84799}"/>
              </a:ext>
            </a:extLst>
          </p:cNvPr>
          <p:cNvSpPr/>
          <p:nvPr/>
        </p:nvSpPr>
        <p:spPr>
          <a:xfrm>
            <a:off x="7521319" y="1274788"/>
            <a:ext cx="1220699" cy="17881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EDC889F-8F38-4226-8552-74FE5B23F193}"/>
              </a:ext>
            </a:extLst>
          </p:cNvPr>
          <p:cNvSpPr/>
          <p:nvPr/>
        </p:nvSpPr>
        <p:spPr>
          <a:xfrm>
            <a:off x="6399942" y="2810656"/>
            <a:ext cx="1220699" cy="17881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24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22" grpId="0" animBg="1"/>
      <p:bldP spid="23" grpId="0" animBg="1"/>
      <p:bldP spid="24" grpId="0" animBg="1"/>
      <p:bldP spid="40" grpId="0" animBg="1"/>
      <p:bldP spid="41" grpId="0" animBg="1"/>
      <p:bldP spid="42" grpId="0" animBg="1"/>
      <p:bldP spid="43"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Coroutine, tasks and event-loops </a:t>
            </a:r>
          </a:p>
        </p:txBody>
      </p:sp>
      <p:pic>
        <p:nvPicPr>
          <p:cNvPr id="2" name="Picture 1">
            <a:extLst>
              <a:ext uri="{FF2B5EF4-FFF2-40B4-BE49-F238E27FC236}">
                <a16:creationId xmlns:a16="http://schemas.microsoft.com/office/drawing/2014/main" id="{845D91B3-4E33-49C1-B584-074D1D1CE7AE}"/>
              </a:ext>
            </a:extLst>
          </p:cNvPr>
          <p:cNvPicPr>
            <a:picLocks noChangeAspect="1"/>
          </p:cNvPicPr>
          <p:nvPr/>
        </p:nvPicPr>
        <p:blipFill>
          <a:blip r:embed="rId2"/>
          <a:stretch>
            <a:fillRect/>
          </a:stretch>
        </p:blipFill>
        <p:spPr>
          <a:xfrm>
            <a:off x="228599" y="716461"/>
            <a:ext cx="11325225" cy="5854067"/>
          </a:xfrm>
          <a:prstGeom prst="rect">
            <a:avLst/>
          </a:prstGeom>
        </p:spPr>
      </p:pic>
    </p:spTree>
    <p:extLst>
      <p:ext uri="{BB962C8B-B14F-4D97-AF65-F5344CB8AC3E}">
        <p14:creationId xmlns:p14="http://schemas.microsoft.com/office/powerpoint/2010/main" val="3887966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Coroutine, tasks and event-loops </a:t>
            </a:r>
          </a:p>
        </p:txBody>
      </p:sp>
      <p:sp>
        <p:nvSpPr>
          <p:cNvPr id="4" name="TextBox 3">
            <a:extLst>
              <a:ext uri="{FF2B5EF4-FFF2-40B4-BE49-F238E27FC236}">
                <a16:creationId xmlns:a16="http://schemas.microsoft.com/office/drawing/2014/main" id="{2E47C937-E644-4285-BC95-2E777568D1E9}"/>
              </a:ext>
            </a:extLst>
          </p:cNvPr>
          <p:cNvSpPr txBox="1"/>
          <p:nvPr/>
        </p:nvSpPr>
        <p:spPr>
          <a:xfrm>
            <a:off x="733425" y="1247775"/>
            <a:ext cx="11324895" cy="3916457"/>
          </a:xfrm>
          <a:prstGeom prst="rect">
            <a:avLst/>
          </a:prstGeom>
          <a:noFill/>
        </p:spPr>
        <p:txBody>
          <a:bodyPr wrap="none" rtlCol="0">
            <a:spAutoFit/>
          </a:bodyPr>
          <a:lstStyle/>
          <a:p>
            <a:pPr marL="457200" indent="-457200">
              <a:lnSpc>
                <a:spcPct val="150000"/>
              </a:lnSpc>
              <a:buFont typeface="Wingdings" panose="05000000000000000000" pitchFamily="2" charset="2"/>
              <a:buChar char="§"/>
            </a:pPr>
            <a:r>
              <a:rPr lang="en-US" sz="2800" dirty="0">
                <a:solidFill>
                  <a:srgbClr val="002060"/>
                </a:solidFill>
              </a:rPr>
              <a:t>Coroutines implement </a:t>
            </a:r>
            <a:r>
              <a:rPr lang="en-US" sz="2800" dirty="0">
                <a:solidFill>
                  <a:srgbClr val="F56F0B"/>
                </a:solidFill>
              </a:rPr>
              <a:t>tasks</a:t>
            </a:r>
          </a:p>
          <a:p>
            <a:pPr marL="457200" indent="-457200">
              <a:lnSpc>
                <a:spcPct val="150000"/>
              </a:lnSpc>
              <a:buFont typeface="Wingdings" panose="05000000000000000000" pitchFamily="2" charset="2"/>
              <a:buChar char="§"/>
            </a:pPr>
            <a:r>
              <a:rPr lang="en-US" sz="2800" dirty="0">
                <a:solidFill>
                  <a:srgbClr val="002060"/>
                </a:solidFill>
              </a:rPr>
              <a:t>Coroutines </a:t>
            </a:r>
            <a:r>
              <a:rPr lang="en-US" sz="2800" dirty="0">
                <a:solidFill>
                  <a:srgbClr val="00B050"/>
                </a:solidFill>
              </a:rPr>
              <a:t>await</a:t>
            </a:r>
            <a:r>
              <a:rPr lang="en-US" sz="2800" dirty="0">
                <a:solidFill>
                  <a:srgbClr val="002060"/>
                </a:solidFill>
              </a:rPr>
              <a:t> other coroutines</a:t>
            </a:r>
          </a:p>
          <a:p>
            <a:pPr marL="457200" indent="-457200">
              <a:lnSpc>
                <a:spcPct val="150000"/>
              </a:lnSpc>
              <a:buFont typeface="Wingdings" panose="05000000000000000000" pitchFamily="2" charset="2"/>
              <a:buChar char="§"/>
            </a:pPr>
            <a:r>
              <a:rPr lang="en-US" sz="2800" dirty="0">
                <a:solidFill>
                  <a:srgbClr val="002060"/>
                </a:solidFill>
              </a:rPr>
              <a:t>Event-loop schedules </a:t>
            </a:r>
            <a:r>
              <a:rPr lang="en-US" sz="2800" dirty="0">
                <a:solidFill>
                  <a:srgbClr val="C00000"/>
                </a:solidFill>
              </a:rPr>
              <a:t>concurrent</a:t>
            </a:r>
            <a:r>
              <a:rPr lang="en-US" sz="2800" dirty="0">
                <a:solidFill>
                  <a:srgbClr val="002060"/>
                </a:solidFill>
              </a:rPr>
              <a:t> tasks</a:t>
            </a:r>
          </a:p>
          <a:p>
            <a:pPr marL="457200" indent="-457200">
              <a:lnSpc>
                <a:spcPct val="150000"/>
              </a:lnSpc>
              <a:buFont typeface="Wingdings" panose="05000000000000000000" pitchFamily="2" charset="2"/>
              <a:buChar char="§"/>
            </a:pPr>
            <a:r>
              <a:rPr lang="en-US" sz="2800" dirty="0">
                <a:solidFill>
                  <a:srgbClr val="002060"/>
                </a:solidFill>
              </a:rPr>
              <a:t>Tasks must </a:t>
            </a:r>
            <a:r>
              <a:rPr lang="en-US" sz="2800" dirty="0">
                <a:solidFill>
                  <a:srgbClr val="FF0000"/>
                </a:solidFill>
              </a:rPr>
              <a:t>not block</a:t>
            </a:r>
          </a:p>
          <a:p>
            <a:pPr marL="457200" indent="-457200">
              <a:lnSpc>
                <a:spcPct val="150000"/>
              </a:lnSpc>
              <a:buFont typeface="Wingdings" panose="05000000000000000000" pitchFamily="2" charset="2"/>
              <a:buChar char="§"/>
            </a:pPr>
            <a:r>
              <a:rPr lang="en-US" sz="2800" dirty="0">
                <a:solidFill>
                  <a:srgbClr val="002060"/>
                </a:solidFill>
              </a:rPr>
              <a:t>Awaiting facilitates </a:t>
            </a:r>
            <a:r>
              <a:rPr lang="en-US" sz="2800" dirty="0">
                <a:solidFill>
                  <a:srgbClr val="00B050"/>
                </a:solidFill>
              </a:rPr>
              <a:t>context switches</a:t>
            </a:r>
          </a:p>
          <a:p>
            <a:pPr marL="457200" indent="-457200">
              <a:lnSpc>
                <a:spcPct val="150000"/>
              </a:lnSpc>
              <a:buFont typeface="Wingdings" panose="05000000000000000000" pitchFamily="2" charset="2"/>
              <a:buChar char="§"/>
            </a:pPr>
            <a:r>
              <a:rPr lang="en-US" sz="2800" dirty="0">
                <a:solidFill>
                  <a:srgbClr val="002060"/>
                </a:solidFill>
              </a:rPr>
              <a:t>To yield control </a:t>
            </a:r>
            <a:r>
              <a:rPr lang="en-US" sz="2800" dirty="0">
                <a:solidFill>
                  <a:srgbClr val="F56F0B"/>
                </a:solidFill>
              </a:rPr>
              <a:t>without</a:t>
            </a:r>
            <a:r>
              <a:rPr lang="en-US" sz="2800" dirty="0">
                <a:solidFill>
                  <a:srgbClr val="002060"/>
                </a:solidFill>
              </a:rPr>
              <a:t> needing a result </a:t>
            </a:r>
            <a:r>
              <a:rPr lang="en-US" sz="2800" dirty="0">
                <a:solidFill>
                  <a:srgbClr val="002060"/>
                </a:solidFill>
                <a:latin typeface="Courier New" panose="02070309020205020404" pitchFamily="49" charset="0"/>
                <a:cs typeface="Courier New" panose="02070309020205020404" pitchFamily="49" charset="0"/>
              </a:rPr>
              <a:t>await </a:t>
            </a:r>
            <a:r>
              <a:rPr lang="en-US" sz="2800" dirty="0" err="1">
                <a:solidFill>
                  <a:srgbClr val="002060"/>
                </a:solidFill>
                <a:latin typeface="Courier New" panose="02070309020205020404" pitchFamily="49" charset="0"/>
                <a:cs typeface="Courier New" panose="02070309020205020404" pitchFamily="49" charset="0"/>
              </a:rPr>
              <a:t>asyncio.sleep</a:t>
            </a:r>
            <a:r>
              <a:rPr lang="en-US" sz="2800" dirty="0">
                <a:solidFill>
                  <a:srgbClr val="002060"/>
                </a:solidFill>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3783434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C88BF6-45BA-469B-926D-86075B45AE32}"/>
              </a:ext>
            </a:extLst>
          </p:cNvPr>
          <p:cNvSpPr>
            <a:spLocks noGrp="1"/>
          </p:cNvSpPr>
          <p:nvPr>
            <p:ph sz="half" idx="1"/>
          </p:nvPr>
        </p:nvSpPr>
        <p:spPr>
          <a:xfrm>
            <a:off x="398142" y="1047750"/>
            <a:ext cx="5383533" cy="5581650"/>
          </a:xfrm>
          <a:noFill/>
          <a:ln>
            <a:solidFill>
              <a:schemeClr val="bg1">
                <a:lumMod val="95000"/>
              </a:schemeClr>
            </a:solidFill>
          </a:ln>
        </p:spPr>
        <p:txBody>
          <a:bodyPr>
            <a:normAutofit/>
          </a:bodyPr>
          <a:lstStyle/>
          <a:p>
            <a:pPr algn="ctr">
              <a:lnSpc>
                <a:spcPct val="150000"/>
              </a:lnSpc>
            </a:pPr>
            <a:r>
              <a:rPr lang="en-US" sz="3200" dirty="0">
                <a:solidFill>
                  <a:srgbClr val="002060"/>
                </a:solidFill>
              </a:rPr>
              <a:t>Coroutine</a:t>
            </a: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r>
              <a:rPr lang="en-US" sz="2400" dirty="0">
                <a:solidFill>
                  <a:srgbClr val="002060"/>
                </a:solidFill>
              </a:rPr>
              <a:t>code / callable</a:t>
            </a:r>
            <a:endParaRPr lang="en-US" sz="1600" dirty="0">
              <a:solidFill>
                <a:srgbClr val="002060"/>
              </a:solidFill>
            </a:endParaRPr>
          </a:p>
        </p:txBody>
      </p:sp>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Coroutine, tasks and event-loops. Coroutine </a:t>
            </a:r>
          </a:p>
        </p:txBody>
      </p:sp>
      <p:pic>
        <p:nvPicPr>
          <p:cNvPr id="2" name="Picture 1">
            <a:extLst>
              <a:ext uri="{FF2B5EF4-FFF2-40B4-BE49-F238E27FC236}">
                <a16:creationId xmlns:a16="http://schemas.microsoft.com/office/drawing/2014/main" id="{7A5CD4D6-D384-4E3E-81E9-6B9B4E9F79ED}"/>
              </a:ext>
            </a:extLst>
          </p:cNvPr>
          <p:cNvPicPr>
            <a:picLocks noChangeAspect="1"/>
          </p:cNvPicPr>
          <p:nvPr/>
        </p:nvPicPr>
        <p:blipFill>
          <a:blip r:embed="rId2"/>
          <a:stretch>
            <a:fillRect/>
          </a:stretch>
        </p:blipFill>
        <p:spPr>
          <a:xfrm>
            <a:off x="573406" y="2857499"/>
            <a:ext cx="4953000" cy="1478280"/>
          </a:xfrm>
          <a:prstGeom prst="rect">
            <a:avLst/>
          </a:prstGeom>
        </p:spPr>
      </p:pic>
      <p:sp>
        <p:nvSpPr>
          <p:cNvPr id="7" name="Content Placeholder 6">
            <a:extLst>
              <a:ext uri="{FF2B5EF4-FFF2-40B4-BE49-F238E27FC236}">
                <a16:creationId xmlns:a16="http://schemas.microsoft.com/office/drawing/2014/main" id="{EDE85AA1-4D7A-446E-AE20-B437BF8D74F5}"/>
              </a:ext>
            </a:extLst>
          </p:cNvPr>
          <p:cNvSpPr>
            <a:spLocks noGrp="1"/>
          </p:cNvSpPr>
          <p:nvPr>
            <p:ph sz="half" idx="2"/>
          </p:nvPr>
        </p:nvSpPr>
        <p:spPr>
          <a:xfrm>
            <a:off x="5857875" y="1047749"/>
            <a:ext cx="6067424" cy="5581649"/>
          </a:xfrm>
          <a:ln>
            <a:solidFill>
              <a:schemeClr val="bg1">
                <a:lumMod val="95000"/>
              </a:schemeClr>
            </a:solidFill>
          </a:ln>
        </p:spPr>
        <p:txBody>
          <a:bodyPr>
            <a:normAutofit/>
          </a:bodyPr>
          <a:lstStyle/>
          <a:p>
            <a:pPr algn="ctr">
              <a:lnSpc>
                <a:spcPct val="150000"/>
              </a:lnSpc>
            </a:pPr>
            <a:r>
              <a:rPr lang="en-US" sz="3200" dirty="0">
                <a:solidFill>
                  <a:srgbClr val="002060"/>
                </a:solidFill>
              </a:rPr>
              <a:t>Coroutine object</a:t>
            </a: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r>
              <a:rPr lang="en-US" sz="2400" dirty="0">
                <a:solidFill>
                  <a:srgbClr val="002060"/>
                </a:solidFill>
              </a:rPr>
              <a:t>code + execution state / </a:t>
            </a:r>
            <a:r>
              <a:rPr lang="en-US" sz="2400" dirty="0" err="1">
                <a:solidFill>
                  <a:srgbClr val="002060"/>
                </a:solidFill>
              </a:rPr>
              <a:t>awaitable</a:t>
            </a:r>
            <a:endParaRPr lang="en-US" sz="2400" dirty="0"/>
          </a:p>
        </p:txBody>
      </p:sp>
      <p:pic>
        <p:nvPicPr>
          <p:cNvPr id="8" name="Picture 7">
            <a:extLst>
              <a:ext uri="{FF2B5EF4-FFF2-40B4-BE49-F238E27FC236}">
                <a16:creationId xmlns:a16="http://schemas.microsoft.com/office/drawing/2014/main" id="{6A231DCA-4F51-46BB-A2DE-A769EFBA9BA5}"/>
              </a:ext>
            </a:extLst>
          </p:cNvPr>
          <p:cNvPicPr>
            <a:picLocks noChangeAspect="1"/>
          </p:cNvPicPr>
          <p:nvPr/>
        </p:nvPicPr>
        <p:blipFill>
          <a:blip r:embed="rId3"/>
          <a:stretch>
            <a:fillRect/>
          </a:stretch>
        </p:blipFill>
        <p:spPr>
          <a:xfrm>
            <a:off x="5984556" y="2723197"/>
            <a:ext cx="5634038" cy="1746885"/>
          </a:xfrm>
          <a:prstGeom prst="rect">
            <a:avLst/>
          </a:prstGeom>
        </p:spPr>
      </p:pic>
    </p:spTree>
    <p:extLst>
      <p:ext uri="{BB962C8B-B14F-4D97-AF65-F5344CB8AC3E}">
        <p14:creationId xmlns:p14="http://schemas.microsoft.com/office/powerpoint/2010/main" val="232995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60CC0F-DA85-4A5B-B101-DE7DD24914BC}"/>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marL="233363"/>
            <a:r>
              <a:rPr lang="en-US" sz="3200" dirty="0"/>
              <a:t>What is iterator? Iterator protocol</a:t>
            </a:r>
            <a:endParaRPr lang="en-US" sz="2400" dirty="0">
              <a:solidFill>
                <a:schemeClr val="tx1">
                  <a:lumMod val="50000"/>
                  <a:lumOff val="50000"/>
                </a:schemeClr>
              </a:solidFill>
            </a:endParaRPr>
          </a:p>
        </p:txBody>
      </p:sp>
      <p:sp>
        <p:nvSpPr>
          <p:cNvPr id="2" name="Rectangle 1">
            <a:extLst>
              <a:ext uri="{FF2B5EF4-FFF2-40B4-BE49-F238E27FC236}">
                <a16:creationId xmlns:a16="http://schemas.microsoft.com/office/drawing/2014/main" id="{E89F0D12-C140-4297-90FF-6A1A8304535C}"/>
              </a:ext>
            </a:extLst>
          </p:cNvPr>
          <p:cNvSpPr/>
          <p:nvPr/>
        </p:nvSpPr>
        <p:spPr>
          <a:xfrm>
            <a:off x="261257" y="1150832"/>
            <a:ext cx="11669485" cy="4278094"/>
          </a:xfrm>
          <a:prstGeom prst="rect">
            <a:avLst/>
          </a:prstGeom>
          <a:ln>
            <a:solidFill>
              <a:schemeClr val="bg1">
                <a:lumMod val="85000"/>
              </a:schemeClr>
            </a:solidFill>
          </a:ln>
        </p:spPr>
        <p:txBody>
          <a:bodyPr wrap="square">
            <a:spAutoFit/>
          </a:bodyPr>
          <a:lstStyle/>
          <a:p>
            <a:pPr indent="465138" algn="just"/>
            <a:r>
              <a:rPr lang="en-US" sz="2400" dirty="0">
                <a:solidFill>
                  <a:srgbClr val="002060"/>
                </a:solidFill>
              </a:rPr>
              <a:t>There are only a couple of functions specifically for working with iterators.</a:t>
            </a:r>
          </a:p>
          <a:p>
            <a:pPr indent="465138" algn="just"/>
            <a:endParaRPr lang="en-US" sz="2800" dirty="0">
              <a:solidFill>
                <a:srgbClr val="002060"/>
              </a:solidFill>
            </a:endParaRPr>
          </a:p>
          <a:p>
            <a:pPr indent="465138" algn="just"/>
            <a:r>
              <a:rPr lang="en-US" sz="2400" b="1" dirty="0">
                <a:solidFill>
                  <a:srgbClr val="002060"/>
                </a:solidFill>
                <a:latin typeface="Courier New" panose="02070309020205020404" pitchFamily="49" charset="0"/>
                <a:cs typeface="Courier New" panose="02070309020205020404" pitchFamily="49" charset="0"/>
              </a:rPr>
              <a:t>int </a:t>
            </a:r>
            <a:r>
              <a:rPr lang="en-US" sz="2400" b="1" dirty="0" err="1">
                <a:solidFill>
                  <a:srgbClr val="002060"/>
                </a:solidFill>
                <a:latin typeface="Courier New" panose="02070309020205020404" pitchFamily="49" charset="0"/>
                <a:cs typeface="Courier New" panose="02070309020205020404" pitchFamily="49" charset="0"/>
              </a:rPr>
              <a:t>PyIter_Check</a:t>
            </a:r>
            <a:r>
              <a:rPr lang="en-US" sz="2400" b="1" dirty="0">
                <a:solidFill>
                  <a:srgbClr val="002060"/>
                </a:solidFill>
                <a:latin typeface="Courier New" panose="02070309020205020404" pitchFamily="49" charset="0"/>
                <a:cs typeface="Courier New" panose="02070309020205020404" pitchFamily="49" charset="0"/>
              </a:rPr>
              <a:t>(	</a:t>
            </a:r>
            <a:r>
              <a:rPr lang="en-US" sz="2400" b="1" dirty="0" err="1">
                <a:solidFill>
                  <a:srgbClr val="002060"/>
                </a:solidFill>
                <a:latin typeface="Courier New" panose="02070309020205020404" pitchFamily="49" charset="0"/>
                <a:cs typeface="Courier New" panose="02070309020205020404" pitchFamily="49" charset="0"/>
              </a:rPr>
              <a:t>PyObject</a:t>
            </a:r>
            <a:r>
              <a:rPr lang="en-US" sz="2400" b="1" dirty="0">
                <a:solidFill>
                  <a:srgbClr val="002060"/>
                </a:solidFill>
                <a:latin typeface="Courier New" panose="02070309020205020404" pitchFamily="49" charset="0"/>
                <a:cs typeface="Courier New" panose="02070309020205020404" pitchFamily="49" charset="0"/>
              </a:rPr>
              <a:t> *o)</a:t>
            </a:r>
          </a:p>
          <a:p>
            <a:pPr indent="465138" algn="just"/>
            <a:r>
              <a:rPr lang="en-US" sz="2400" b="1" dirty="0">
                <a:solidFill>
                  <a:srgbClr val="002060"/>
                </a:solidFill>
                <a:latin typeface="Courier New" panose="02070309020205020404" pitchFamily="49" charset="0"/>
                <a:cs typeface="Courier New" panose="02070309020205020404" pitchFamily="49" charset="0"/>
              </a:rPr>
              <a:t>	</a:t>
            </a:r>
            <a:r>
              <a:rPr lang="en-US" sz="2000" b="1" dirty="0">
                <a:solidFill>
                  <a:srgbClr val="002060"/>
                </a:solidFill>
                <a:latin typeface="Courier New" panose="02070309020205020404" pitchFamily="49" charset="0"/>
                <a:cs typeface="Courier New" panose="02070309020205020404" pitchFamily="49" charset="0"/>
              </a:rPr>
              <a:t>Return true if the object o supports the iterator protocol.</a:t>
            </a:r>
          </a:p>
          <a:p>
            <a:pPr indent="465138" algn="just"/>
            <a:endParaRPr lang="en-US" sz="2000" b="1" dirty="0">
              <a:solidFill>
                <a:srgbClr val="002060"/>
              </a:solidFill>
              <a:latin typeface="Courier New" panose="02070309020205020404" pitchFamily="49" charset="0"/>
              <a:cs typeface="Courier New" panose="02070309020205020404" pitchFamily="49" charset="0"/>
            </a:endParaRPr>
          </a:p>
          <a:p>
            <a:pPr indent="465138" algn="just"/>
            <a:r>
              <a:rPr lang="en-US" sz="2400" b="1" dirty="0" err="1">
                <a:solidFill>
                  <a:srgbClr val="002060"/>
                </a:solidFill>
                <a:latin typeface="Courier New" panose="02070309020205020404" pitchFamily="49" charset="0"/>
                <a:cs typeface="Courier New" panose="02070309020205020404" pitchFamily="49" charset="0"/>
              </a:rPr>
              <a:t>PyObject</a:t>
            </a:r>
            <a:r>
              <a:rPr lang="en-US" sz="2400" b="1" dirty="0">
                <a:solidFill>
                  <a:srgbClr val="002060"/>
                </a:solidFill>
                <a:latin typeface="Courier New" panose="02070309020205020404" pitchFamily="49" charset="0"/>
                <a:cs typeface="Courier New" panose="02070309020205020404" pitchFamily="49" charset="0"/>
              </a:rPr>
              <a:t>* </a:t>
            </a:r>
            <a:r>
              <a:rPr lang="en-US" sz="2400" b="1" dirty="0" err="1">
                <a:solidFill>
                  <a:srgbClr val="002060"/>
                </a:solidFill>
                <a:latin typeface="Courier New" panose="02070309020205020404" pitchFamily="49" charset="0"/>
                <a:cs typeface="Courier New" panose="02070309020205020404" pitchFamily="49" charset="0"/>
              </a:rPr>
              <a:t>PyIter_Next</a:t>
            </a:r>
            <a:r>
              <a:rPr lang="en-US" sz="2400" b="1" dirty="0">
                <a:solidFill>
                  <a:srgbClr val="002060"/>
                </a:solidFill>
                <a:latin typeface="Courier New" panose="02070309020205020404" pitchFamily="49" charset="0"/>
                <a:cs typeface="Courier New" panose="02070309020205020404" pitchFamily="49" charset="0"/>
              </a:rPr>
              <a:t>(	</a:t>
            </a:r>
            <a:r>
              <a:rPr lang="en-US" sz="2400" b="1" dirty="0" err="1">
                <a:solidFill>
                  <a:srgbClr val="002060"/>
                </a:solidFill>
                <a:latin typeface="Courier New" panose="02070309020205020404" pitchFamily="49" charset="0"/>
                <a:cs typeface="Courier New" panose="02070309020205020404" pitchFamily="49" charset="0"/>
              </a:rPr>
              <a:t>PyObject</a:t>
            </a:r>
            <a:r>
              <a:rPr lang="en-US" sz="2400" b="1" dirty="0">
                <a:solidFill>
                  <a:srgbClr val="002060"/>
                </a:solidFill>
                <a:latin typeface="Courier New" panose="02070309020205020404" pitchFamily="49" charset="0"/>
                <a:cs typeface="Courier New" panose="02070309020205020404" pitchFamily="49" charset="0"/>
              </a:rPr>
              <a:t> *o)</a:t>
            </a:r>
          </a:p>
          <a:p>
            <a:pPr indent="465138" algn="just"/>
            <a:r>
              <a:rPr lang="en-US" sz="2400" b="1" dirty="0">
                <a:solidFill>
                  <a:srgbClr val="002060"/>
                </a:solidFill>
                <a:latin typeface="Courier New" panose="02070309020205020404" pitchFamily="49" charset="0"/>
                <a:cs typeface="Courier New" panose="02070309020205020404" pitchFamily="49" charset="0"/>
              </a:rPr>
              <a:t>	</a:t>
            </a:r>
            <a:r>
              <a:rPr lang="en-US" sz="2000" b="1" dirty="0">
                <a:solidFill>
                  <a:srgbClr val="002060"/>
                </a:solidFill>
                <a:latin typeface="Courier New" panose="02070309020205020404" pitchFamily="49" charset="0"/>
                <a:cs typeface="Courier New" panose="02070309020205020404" pitchFamily="49" charset="0"/>
              </a:rPr>
              <a:t>Return value: New reference.</a:t>
            </a:r>
          </a:p>
          <a:p>
            <a:pPr indent="465138" algn="just"/>
            <a:r>
              <a:rPr lang="en-US" sz="2000" b="1" dirty="0">
                <a:solidFill>
                  <a:srgbClr val="002060"/>
                </a:solidFill>
                <a:latin typeface="Courier New" panose="02070309020205020404" pitchFamily="49" charset="0"/>
                <a:cs typeface="Courier New" panose="02070309020205020404" pitchFamily="49" charset="0"/>
              </a:rPr>
              <a:t>	Return the next value from the iteration o. </a:t>
            </a:r>
          </a:p>
          <a:p>
            <a:pPr indent="465138" algn="just"/>
            <a:endParaRPr lang="en-US" sz="2400" dirty="0">
              <a:solidFill>
                <a:srgbClr val="002060"/>
              </a:solidFill>
            </a:endParaRPr>
          </a:p>
          <a:p>
            <a:pPr indent="465138" algn="just"/>
            <a:r>
              <a:rPr lang="en-US" sz="2000" dirty="0">
                <a:solidFill>
                  <a:srgbClr val="002060"/>
                </a:solidFill>
              </a:rPr>
              <a:t>If the object is an iterator, this retrieves the next value from the iteration, and returns NULL with no exception set if there are no remaining items. If the object is not an iterator, </a:t>
            </a:r>
            <a:r>
              <a:rPr lang="en-US" sz="2000" dirty="0" err="1">
                <a:solidFill>
                  <a:srgbClr val="002060"/>
                </a:solidFill>
              </a:rPr>
              <a:t>TypeError</a:t>
            </a:r>
            <a:r>
              <a:rPr lang="en-US" sz="2000" dirty="0">
                <a:solidFill>
                  <a:srgbClr val="002060"/>
                </a:solidFill>
              </a:rPr>
              <a:t> is raised, or if there is an error in retrieving the item, returns NULL and passes along the exception.</a:t>
            </a:r>
          </a:p>
        </p:txBody>
      </p:sp>
    </p:spTree>
    <p:extLst>
      <p:ext uri="{BB962C8B-B14F-4D97-AF65-F5344CB8AC3E}">
        <p14:creationId xmlns:p14="http://schemas.microsoft.com/office/powerpoint/2010/main" val="3515837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C88BF6-45BA-469B-926D-86075B45AE32}"/>
              </a:ext>
            </a:extLst>
          </p:cNvPr>
          <p:cNvSpPr>
            <a:spLocks noGrp="1"/>
          </p:cNvSpPr>
          <p:nvPr>
            <p:ph sz="half" idx="1"/>
          </p:nvPr>
        </p:nvSpPr>
        <p:spPr>
          <a:xfrm>
            <a:off x="398142" y="828674"/>
            <a:ext cx="6745608" cy="5734051"/>
          </a:xfrm>
          <a:noFill/>
          <a:ln>
            <a:noFill/>
          </a:ln>
        </p:spPr>
        <p:txBody>
          <a:bodyPr>
            <a:normAutofit/>
          </a:bodyPr>
          <a:lstStyle/>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p:txBody>
      </p:sp>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Coroutine, tasks and event-loops. Feature </a:t>
            </a:r>
          </a:p>
        </p:txBody>
      </p:sp>
      <p:pic>
        <p:nvPicPr>
          <p:cNvPr id="10" name="Picture 9">
            <a:extLst>
              <a:ext uri="{FF2B5EF4-FFF2-40B4-BE49-F238E27FC236}">
                <a16:creationId xmlns:a16="http://schemas.microsoft.com/office/drawing/2014/main" id="{E0B34370-6192-441E-AD1A-F15FCAEED66E}"/>
              </a:ext>
            </a:extLst>
          </p:cNvPr>
          <p:cNvPicPr>
            <a:picLocks noChangeAspect="1"/>
          </p:cNvPicPr>
          <p:nvPr/>
        </p:nvPicPr>
        <p:blipFill>
          <a:blip r:embed="rId3"/>
          <a:stretch>
            <a:fillRect/>
          </a:stretch>
        </p:blipFill>
        <p:spPr>
          <a:xfrm>
            <a:off x="398142" y="4650105"/>
            <a:ext cx="7767637" cy="1760220"/>
          </a:xfrm>
          <a:prstGeom prst="rect">
            <a:avLst/>
          </a:prstGeom>
        </p:spPr>
      </p:pic>
      <p:pic>
        <p:nvPicPr>
          <p:cNvPr id="11" name="Picture 10">
            <a:extLst>
              <a:ext uri="{FF2B5EF4-FFF2-40B4-BE49-F238E27FC236}">
                <a16:creationId xmlns:a16="http://schemas.microsoft.com/office/drawing/2014/main" id="{0AD38147-0276-4CCA-AA84-9CDE9D874297}"/>
              </a:ext>
            </a:extLst>
          </p:cNvPr>
          <p:cNvPicPr>
            <a:picLocks noChangeAspect="1"/>
          </p:cNvPicPr>
          <p:nvPr/>
        </p:nvPicPr>
        <p:blipFill>
          <a:blip r:embed="rId4"/>
          <a:stretch>
            <a:fillRect/>
          </a:stretch>
        </p:blipFill>
        <p:spPr>
          <a:xfrm>
            <a:off x="410048" y="1041052"/>
            <a:ext cx="6367463" cy="3487103"/>
          </a:xfrm>
          <a:prstGeom prst="rect">
            <a:avLst/>
          </a:prstGeom>
        </p:spPr>
      </p:pic>
      <p:pic>
        <p:nvPicPr>
          <p:cNvPr id="12" name="Picture 11">
            <a:extLst>
              <a:ext uri="{FF2B5EF4-FFF2-40B4-BE49-F238E27FC236}">
                <a16:creationId xmlns:a16="http://schemas.microsoft.com/office/drawing/2014/main" id="{3F2339A9-B942-4F4A-9EEA-368DDA6110C8}"/>
              </a:ext>
            </a:extLst>
          </p:cNvPr>
          <p:cNvPicPr>
            <a:picLocks noChangeAspect="1"/>
          </p:cNvPicPr>
          <p:nvPr/>
        </p:nvPicPr>
        <p:blipFill>
          <a:blip r:embed="rId5"/>
          <a:stretch>
            <a:fillRect/>
          </a:stretch>
        </p:blipFill>
        <p:spPr>
          <a:xfrm>
            <a:off x="9069228" y="4528155"/>
            <a:ext cx="1606868" cy="2226945"/>
          </a:xfrm>
          <a:prstGeom prst="rect">
            <a:avLst/>
          </a:prstGeom>
        </p:spPr>
      </p:pic>
      <p:sp>
        <p:nvSpPr>
          <p:cNvPr id="13" name="Arrow: Right 12">
            <a:extLst>
              <a:ext uri="{FF2B5EF4-FFF2-40B4-BE49-F238E27FC236}">
                <a16:creationId xmlns:a16="http://schemas.microsoft.com/office/drawing/2014/main" id="{3C0EA845-1C8A-409C-9AE6-8203D266BEAE}"/>
              </a:ext>
            </a:extLst>
          </p:cNvPr>
          <p:cNvSpPr/>
          <p:nvPr/>
        </p:nvSpPr>
        <p:spPr>
          <a:xfrm>
            <a:off x="7962900" y="5557837"/>
            <a:ext cx="771525" cy="409575"/>
          </a:xfrm>
          <a:prstGeom prst="rightArrow">
            <a:avLst/>
          </a:prstGeom>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AE49FF-A934-4D67-8872-3CAA3ABE390B}"/>
              </a:ext>
            </a:extLst>
          </p:cNvPr>
          <p:cNvSpPr/>
          <p:nvPr/>
        </p:nvSpPr>
        <p:spPr>
          <a:xfrm>
            <a:off x="7143750" y="2126158"/>
            <a:ext cx="3830087" cy="369332"/>
          </a:xfrm>
          <a:prstGeom prst="rect">
            <a:avLst/>
          </a:prstGeom>
          <a:solidFill>
            <a:schemeClr val="bg1">
              <a:lumMod val="95000"/>
            </a:schemeClr>
          </a:solidFill>
          <a:effectLst>
            <a:softEdge rad="31750"/>
          </a:effectLst>
        </p:spPr>
        <p:txBody>
          <a:bodyPr wrap="none">
            <a:spAutoFit/>
          </a:bodyPr>
          <a:lstStyle/>
          <a:p>
            <a:r>
              <a:rPr lang="en-US" dirty="0"/>
              <a:t>Encapsulates a potential result or error</a:t>
            </a:r>
          </a:p>
        </p:txBody>
      </p:sp>
      <p:cxnSp>
        <p:nvCxnSpPr>
          <p:cNvPr id="19" name="Straight Arrow Connector 18">
            <a:extLst>
              <a:ext uri="{FF2B5EF4-FFF2-40B4-BE49-F238E27FC236}">
                <a16:creationId xmlns:a16="http://schemas.microsoft.com/office/drawing/2014/main" id="{9051313F-B803-4D11-A7F6-546E1B0D74F4}"/>
              </a:ext>
            </a:extLst>
          </p:cNvPr>
          <p:cNvCxnSpPr>
            <a:cxnSpLocks/>
            <a:stCxn id="14" idx="1"/>
          </p:cNvCxnSpPr>
          <p:nvPr/>
        </p:nvCxnSpPr>
        <p:spPr>
          <a:xfrm flipH="1" flipV="1">
            <a:off x="6305550" y="1882259"/>
            <a:ext cx="838200" cy="428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935F74-C6E0-4409-A302-386A2BC85666}"/>
              </a:ext>
            </a:extLst>
          </p:cNvPr>
          <p:cNvCxnSpPr>
            <a:stCxn id="14" idx="1"/>
          </p:cNvCxnSpPr>
          <p:nvPr/>
        </p:nvCxnSpPr>
        <p:spPr>
          <a:xfrm flipH="1">
            <a:off x="4762500" y="2310824"/>
            <a:ext cx="2381250" cy="30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884945B-3542-4BEB-AC22-DD2B73B20CAC}"/>
              </a:ext>
            </a:extLst>
          </p:cNvPr>
          <p:cNvCxnSpPr>
            <a:stCxn id="14" idx="1"/>
          </p:cNvCxnSpPr>
          <p:nvPr/>
        </p:nvCxnSpPr>
        <p:spPr>
          <a:xfrm flipH="1">
            <a:off x="4448175" y="2310824"/>
            <a:ext cx="2695575" cy="756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762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C88BF6-45BA-469B-926D-86075B45AE32}"/>
              </a:ext>
            </a:extLst>
          </p:cNvPr>
          <p:cNvSpPr>
            <a:spLocks noGrp="1"/>
          </p:cNvSpPr>
          <p:nvPr>
            <p:ph sz="half" idx="1"/>
          </p:nvPr>
        </p:nvSpPr>
        <p:spPr>
          <a:xfrm>
            <a:off x="398142" y="828674"/>
            <a:ext cx="6745608" cy="5734051"/>
          </a:xfrm>
          <a:noFill/>
          <a:ln>
            <a:noFill/>
          </a:ln>
        </p:spPr>
        <p:txBody>
          <a:bodyPr>
            <a:normAutofit/>
          </a:bodyPr>
          <a:lstStyle/>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p:txBody>
      </p:sp>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Coroutine, tasks and event-loops. Task </a:t>
            </a:r>
          </a:p>
        </p:txBody>
      </p:sp>
      <p:sp>
        <p:nvSpPr>
          <p:cNvPr id="16" name="Content Placeholder 5">
            <a:extLst>
              <a:ext uri="{FF2B5EF4-FFF2-40B4-BE49-F238E27FC236}">
                <a16:creationId xmlns:a16="http://schemas.microsoft.com/office/drawing/2014/main" id="{C89227B4-883C-4FB7-958F-22694C1D66EE}"/>
              </a:ext>
            </a:extLst>
          </p:cNvPr>
          <p:cNvSpPr txBox="1">
            <a:spLocks/>
          </p:cNvSpPr>
          <p:nvPr/>
        </p:nvSpPr>
        <p:spPr>
          <a:xfrm>
            <a:off x="398143" y="828674"/>
            <a:ext cx="6326508" cy="5581650"/>
          </a:xfrm>
          <a:prstGeom prst="rect">
            <a:avLst/>
          </a:prstGeom>
          <a:noFill/>
          <a:ln>
            <a:solidFill>
              <a:schemeClr val="bg1">
                <a:lumMod val="95000"/>
              </a:schemeClr>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sz="2400" dirty="0">
                <a:solidFill>
                  <a:srgbClr val="002060"/>
                </a:solidFill>
              </a:rPr>
              <a:t>A subclass of a Future which wraps a coroutine</a:t>
            </a: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p:txBody>
      </p:sp>
      <p:sp>
        <p:nvSpPr>
          <p:cNvPr id="17" name="Content Placeholder 6">
            <a:extLst>
              <a:ext uri="{FF2B5EF4-FFF2-40B4-BE49-F238E27FC236}">
                <a16:creationId xmlns:a16="http://schemas.microsoft.com/office/drawing/2014/main" id="{3B837B40-9450-4B96-BB09-A4CBCC2B0CD8}"/>
              </a:ext>
            </a:extLst>
          </p:cNvPr>
          <p:cNvSpPr>
            <a:spLocks noGrp="1"/>
          </p:cNvSpPr>
          <p:nvPr>
            <p:ph sz="half" idx="2"/>
          </p:nvPr>
        </p:nvSpPr>
        <p:spPr>
          <a:xfrm>
            <a:off x="6724651" y="828674"/>
            <a:ext cx="5069206" cy="5581649"/>
          </a:xfrm>
          <a:ln>
            <a:solidFill>
              <a:schemeClr val="bg1">
                <a:lumMod val="95000"/>
              </a:schemeClr>
            </a:solidFill>
          </a:ln>
        </p:spPr>
        <p:txBody>
          <a:bodyPr>
            <a:normAutofit/>
          </a:bodyPr>
          <a:lstStyle/>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p:txBody>
      </p:sp>
      <p:pic>
        <p:nvPicPr>
          <p:cNvPr id="2" name="Picture 1">
            <a:extLst>
              <a:ext uri="{FF2B5EF4-FFF2-40B4-BE49-F238E27FC236}">
                <a16:creationId xmlns:a16="http://schemas.microsoft.com/office/drawing/2014/main" id="{AD669CFC-4AE0-4719-B8C0-EE6D815C7562}"/>
              </a:ext>
            </a:extLst>
          </p:cNvPr>
          <p:cNvPicPr>
            <a:picLocks noChangeAspect="1"/>
          </p:cNvPicPr>
          <p:nvPr/>
        </p:nvPicPr>
        <p:blipFill>
          <a:blip r:embed="rId3"/>
          <a:stretch>
            <a:fillRect/>
          </a:stretch>
        </p:blipFill>
        <p:spPr>
          <a:xfrm>
            <a:off x="687705" y="1758313"/>
            <a:ext cx="5707380" cy="4160520"/>
          </a:xfrm>
          <a:prstGeom prst="rect">
            <a:avLst/>
          </a:prstGeom>
        </p:spPr>
      </p:pic>
      <p:pic>
        <p:nvPicPr>
          <p:cNvPr id="3" name="Picture 2">
            <a:extLst>
              <a:ext uri="{FF2B5EF4-FFF2-40B4-BE49-F238E27FC236}">
                <a16:creationId xmlns:a16="http://schemas.microsoft.com/office/drawing/2014/main" id="{C555B073-3ABC-4742-A430-4ED0F4DC7913}"/>
              </a:ext>
            </a:extLst>
          </p:cNvPr>
          <p:cNvPicPr>
            <a:picLocks noChangeAspect="1"/>
          </p:cNvPicPr>
          <p:nvPr/>
        </p:nvPicPr>
        <p:blipFill>
          <a:blip r:embed="rId4"/>
          <a:stretch>
            <a:fillRect/>
          </a:stretch>
        </p:blipFill>
        <p:spPr>
          <a:xfrm>
            <a:off x="6839904" y="1398268"/>
            <a:ext cx="4838700" cy="4442460"/>
          </a:xfrm>
          <a:prstGeom prst="rect">
            <a:avLst/>
          </a:prstGeom>
        </p:spPr>
      </p:pic>
    </p:spTree>
    <p:extLst>
      <p:ext uri="{BB962C8B-B14F-4D97-AF65-F5344CB8AC3E}">
        <p14:creationId xmlns:p14="http://schemas.microsoft.com/office/powerpoint/2010/main" val="3285321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C88BF6-45BA-469B-926D-86075B45AE32}"/>
              </a:ext>
            </a:extLst>
          </p:cNvPr>
          <p:cNvSpPr>
            <a:spLocks noGrp="1"/>
          </p:cNvSpPr>
          <p:nvPr>
            <p:ph sz="half" idx="1"/>
          </p:nvPr>
        </p:nvSpPr>
        <p:spPr>
          <a:xfrm>
            <a:off x="398142" y="828674"/>
            <a:ext cx="6745608" cy="5734051"/>
          </a:xfrm>
          <a:noFill/>
          <a:ln>
            <a:noFill/>
          </a:ln>
        </p:spPr>
        <p:txBody>
          <a:bodyPr>
            <a:normAutofit/>
          </a:bodyPr>
          <a:lstStyle/>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p:txBody>
      </p:sp>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Coroutine, tasks and event-loops. Event loop </a:t>
            </a:r>
          </a:p>
        </p:txBody>
      </p:sp>
      <p:sp>
        <p:nvSpPr>
          <p:cNvPr id="16" name="Content Placeholder 5">
            <a:extLst>
              <a:ext uri="{FF2B5EF4-FFF2-40B4-BE49-F238E27FC236}">
                <a16:creationId xmlns:a16="http://schemas.microsoft.com/office/drawing/2014/main" id="{C89227B4-883C-4FB7-958F-22694C1D66EE}"/>
              </a:ext>
            </a:extLst>
          </p:cNvPr>
          <p:cNvSpPr txBox="1">
            <a:spLocks/>
          </p:cNvSpPr>
          <p:nvPr/>
        </p:nvSpPr>
        <p:spPr>
          <a:xfrm>
            <a:off x="398142" y="828674"/>
            <a:ext cx="8390257" cy="5581650"/>
          </a:xfrm>
          <a:prstGeom prst="rect">
            <a:avLst/>
          </a:prstGeom>
          <a:noFill/>
          <a:ln>
            <a:noFill/>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sz="2800" b="1" dirty="0" err="1">
                <a:solidFill>
                  <a:srgbClr val="002060"/>
                </a:solidFill>
              </a:rPr>
              <a:t>AbstractEventLoop</a:t>
            </a:r>
            <a:r>
              <a:rPr lang="en-US" sz="2800" b="1" dirty="0">
                <a:solidFill>
                  <a:srgbClr val="002060"/>
                </a:solidFill>
              </a:rPr>
              <a:t> interfaces:</a:t>
            </a:r>
          </a:p>
          <a:p>
            <a:pPr marL="342900" indent="-279400">
              <a:lnSpc>
                <a:spcPct val="150000"/>
              </a:lnSpc>
              <a:buFont typeface="Wingdings" panose="05000000000000000000" pitchFamily="2" charset="2"/>
              <a:buChar char="§"/>
            </a:pPr>
            <a:r>
              <a:rPr lang="en-US" sz="2400" b="1" dirty="0" err="1">
                <a:solidFill>
                  <a:srgbClr val="002060"/>
                </a:solidFill>
                <a:latin typeface="Courier New" panose="02070309020205020404" pitchFamily="49" charset="0"/>
                <a:cs typeface="Courier New" panose="02070309020205020404" pitchFamily="49" charset="0"/>
              </a:rPr>
              <a:t>run_forever</a:t>
            </a:r>
            <a:r>
              <a:rPr lang="en-US" sz="2400" b="1" dirty="0">
                <a:solidFill>
                  <a:srgbClr val="002060"/>
                </a:solidFill>
                <a:latin typeface="Courier New" panose="02070309020205020404" pitchFamily="49" charset="0"/>
                <a:cs typeface="Courier New" panose="02070309020205020404" pitchFamily="49" charset="0"/>
              </a:rPr>
              <a:t>()</a:t>
            </a:r>
          </a:p>
          <a:p>
            <a:pPr marL="342900" indent="-279400">
              <a:lnSpc>
                <a:spcPct val="150000"/>
              </a:lnSpc>
              <a:buFont typeface="Wingdings" panose="05000000000000000000" pitchFamily="2" charset="2"/>
              <a:buChar char="§"/>
            </a:pPr>
            <a:r>
              <a:rPr lang="en-US" sz="2400" b="1" dirty="0" err="1">
                <a:solidFill>
                  <a:srgbClr val="002060"/>
                </a:solidFill>
                <a:latin typeface="Courier New" panose="02070309020205020404" pitchFamily="49" charset="0"/>
                <a:cs typeface="Courier New" panose="02070309020205020404" pitchFamily="49" charset="0"/>
              </a:rPr>
              <a:t>run_until_complete</a:t>
            </a:r>
            <a:r>
              <a:rPr lang="en-US" sz="2400" b="1" dirty="0">
                <a:solidFill>
                  <a:srgbClr val="002060"/>
                </a:solidFill>
                <a:latin typeface="Courier New" panose="02070309020205020404" pitchFamily="49" charset="0"/>
                <a:cs typeface="Courier New" panose="02070309020205020404" pitchFamily="49" charset="0"/>
              </a:rPr>
              <a:t>(future)</a:t>
            </a:r>
          </a:p>
          <a:p>
            <a:pPr marL="342900" indent="-279400">
              <a:lnSpc>
                <a:spcPct val="150000"/>
              </a:lnSpc>
              <a:buFont typeface="Wingdings" panose="05000000000000000000" pitchFamily="2" charset="2"/>
              <a:buChar char="§"/>
            </a:pPr>
            <a:r>
              <a:rPr lang="en-US" sz="2400" b="1" dirty="0">
                <a:solidFill>
                  <a:srgbClr val="002060"/>
                </a:solidFill>
                <a:latin typeface="Courier New" panose="02070309020205020404" pitchFamily="49" charset="0"/>
                <a:cs typeface="Courier New" panose="02070309020205020404" pitchFamily="49" charset="0"/>
              </a:rPr>
              <a:t>stop()</a:t>
            </a:r>
          </a:p>
          <a:p>
            <a:pPr marL="342900" indent="-279400">
              <a:lnSpc>
                <a:spcPct val="150000"/>
              </a:lnSpc>
              <a:buFont typeface="Wingdings" panose="05000000000000000000" pitchFamily="2" charset="2"/>
              <a:buChar char="§"/>
            </a:pPr>
            <a:r>
              <a:rPr lang="en-US" sz="2400" b="1" dirty="0" err="1">
                <a:solidFill>
                  <a:srgbClr val="002060"/>
                </a:solidFill>
                <a:latin typeface="Courier New" panose="02070309020205020404" pitchFamily="49" charset="0"/>
                <a:cs typeface="Courier New" panose="02070309020205020404" pitchFamily="49" charset="0"/>
              </a:rPr>
              <a:t>is_closed</a:t>
            </a:r>
            <a:r>
              <a:rPr lang="en-US" sz="2400" b="1" dirty="0">
                <a:solidFill>
                  <a:srgbClr val="002060"/>
                </a:solidFill>
                <a:latin typeface="Courier New" panose="02070309020205020404" pitchFamily="49" charset="0"/>
                <a:cs typeface="Courier New" panose="02070309020205020404" pitchFamily="49" charset="0"/>
              </a:rPr>
              <a:t>()</a:t>
            </a:r>
          </a:p>
          <a:p>
            <a:pPr marL="342900" indent="-279400">
              <a:lnSpc>
                <a:spcPct val="150000"/>
              </a:lnSpc>
              <a:buFont typeface="Wingdings" panose="05000000000000000000" pitchFamily="2" charset="2"/>
              <a:buChar char="§"/>
            </a:pPr>
            <a:r>
              <a:rPr lang="en-US" sz="2400" b="1" dirty="0" err="1">
                <a:solidFill>
                  <a:srgbClr val="002060"/>
                </a:solidFill>
                <a:latin typeface="Courier New" panose="02070309020205020404" pitchFamily="49" charset="0"/>
                <a:cs typeface="Courier New" panose="02070309020205020404" pitchFamily="49" charset="0"/>
              </a:rPr>
              <a:t>shutdown_asyncgens</a:t>
            </a:r>
            <a:r>
              <a:rPr lang="en-US" sz="2400" b="1" dirty="0">
                <a:solidFill>
                  <a:srgbClr val="002060"/>
                </a:solidFill>
                <a:latin typeface="Courier New" panose="02070309020205020404" pitchFamily="49" charset="0"/>
                <a:cs typeface="Courier New" panose="02070309020205020404" pitchFamily="49" charset="0"/>
              </a:rPr>
              <a:t>()</a:t>
            </a:r>
          </a:p>
          <a:p>
            <a:pPr marL="342900" indent="-279400">
              <a:lnSpc>
                <a:spcPct val="150000"/>
              </a:lnSpc>
              <a:buFont typeface="Wingdings" panose="05000000000000000000" pitchFamily="2" charset="2"/>
              <a:buChar char="§"/>
            </a:pPr>
            <a:r>
              <a:rPr lang="en-US" sz="2400" b="1" dirty="0" err="1">
                <a:solidFill>
                  <a:srgbClr val="002060"/>
                </a:solidFill>
                <a:latin typeface="Courier New" panose="02070309020205020404" pitchFamily="49" charset="0"/>
                <a:cs typeface="Courier New" panose="02070309020205020404" pitchFamily="49" charset="0"/>
              </a:rPr>
              <a:t>create_future</a:t>
            </a:r>
            <a:r>
              <a:rPr lang="en-US" sz="2400" b="1" dirty="0">
                <a:solidFill>
                  <a:srgbClr val="002060"/>
                </a:solidFill>
                <a:latin typeface="Courier New" panose="02070309020205020404" pitchFamily="49" charset="0"/>
                <a:cs typeface="Courier New" panose="02070309020205020404" pitchFamily="49" charset="0"/>
              </a:rPr>
              <a:t>()</a:t>
            </a:r>
          </a:p>
          <a:p>
            <a:pPr marL="342900" indent="-279400">
              <a:lnSpc>
                <a:spcPct val="150000"/>
              </a:lnSpc>
              <a:buFont typeface="Wingdings" panose="05000000000000000000" pitchFamily="2" charset="2"/>
              <a:buChar char="§"/>
            </a:pPr>
            <a:r>
              <a:rPr lang="en-US" sz="2400" b="1" dirty="0" err="1">
                <a:solidFill>
                  <a:srgbClr val="002060"/>
                </a:solidFill>
                <a:latin typeface="Courier New" panose="02070309020205020404" pitchFamily="49" charset="0"/>
                <a:cs typeface="Courier New" panose="02070309020205020404" pitchFamily="49" charset="0"/>
              </a:rPr>
              <a:t>create_task</a:t>
            </a:r>
            <a:r>
              <a:rPr lang="en-US" sz="2400" b="1" dirty="0">
                <a:solidFill>
                  <a:srgbClr val="002060"/>
                </a:solidFill>
                <a:latin typeface="Courier New" panose="02070309020205020404" pitchFamily="49" charset="0"/>
                <a:cs typeface="Courier New" panose="02070309020205020404" pitchFamily="49" charset="0"/>
              </a:rPr>
              <a:t>(</a:t>
            </a:r>
            <a:r>
              <a:rPr lang="en-US" sz="2400" b="1" dirty="0" err="1">
                <a:solidFill>
                  <a:srgbClr val="002060"/>
                </a:solidFill>
                <a:latin typeface="Courier New" panose="02070309020205020404" pitchFamily="49" charset="0"/>
                <a:cs typeface="Courier New" panose="02070309020205020404" pitchFamily="49" charset="0"/>
              </a:rPr>
              <a:t>coroutine_object</a:t>
            </a:r>
            <a:r>
              <a:rPr lang="en-US" sz="2400" b="1" dirty="0">
                <a:solidFill>
                  <a:srgbClr val="002060"/>
                </a:solidFill>
                <a:latin typeface="Courier New" panose="02070309020205020404" pitchFamily="49" charset="0"/>
                <a:cs typeface="Courier New" panose="02070309020205020404" pitchFamily="49" charset="0"/>
              </a:rPr>
              <a:t>)</a:t>
            </a:r>
          </a:p>
          <a:p>
            <a:pPr marL="0" indent="0">
              <a:lnSpc>
                <a:spcPct val="150000"/>
              </a:lnSpc>
              <a:buNone/>
            </a:pPr>
            <a:endParaRPr lang="en-US" sz="24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a:p>
            <a:pPr algn="ctr">
              <a:lnSpc>
                <a:spcPct val="150000"/>
              </a:lnSpc>
            </a:pPr>
            <a:endParaRPr lang="en-US" sz="3200" dirty="0">
              <a:solidFill>
                <a:srgbClr val="002060"/>
              </a:solidFill>
            </a:endParaRPr>
          </a:p>
        </p:txBody>
      </p:sp>
    </p:spTree>
    <p:extLst>
      <p:ext uri="{BB962C8B-B14F-4D97-AF65-F5344CB8AC3E}">
        <p14:creationId xmlns:p14="http://schemas.microsoft.com/office/powerpoint/2010/main" val="1746175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C88BF6-45BA-469B-926D-86075B45AE32}"/>
              </a:ext>
            </a:extLst>
          </p:cNvPr>
          <p:cNvSpPr>
            <a:spLocks noGrp="1"/>
          </p:cNvSpPr>
          <p:nvPr>
            <p:ph sz="half" idx="1"/>
          </p:nvPr>
        </p:nvSpPr>
        <p:spPr>
          <a:xfrm>
            <a:off x="283842" y="1544062"/>
            <a:ext cx="11311258" cy="2600325"/>
          </a:xfrm>
          <a:noFill/>
          <a:ln>
            <a:noFill/>
          </a:ln>
        </p:spPr>
        <p:txBody>
          <a:bodyPr>
            <a:normAutofit/>
          </a:bodyPr>
          <a:lstStyle/>
          <a:p>
            <a:pPr algn="ctr">
              <a:lnSpc>
                <a:spcPct val="150000"/>
              </a:lnSpc>
            </a:pPr>
            <a:endParaRPr lang="en-US" sz="3200" dirty="0">
              <a:solidFill>
                <a:srgbClr val="002060"/>
              </a:solidFill>
            </a:endParaRPr>
          </a:p>
          <a:p>
            <a:pPr algn="ctr">
              <a:lnSpc>
                <a:spcPct val="150000"/>
              </a:lnSpc>
            </a:pPr>
            <a:r>
              <a:rPr lang="en-US" sz="6000" dirty="0">
                <a:solidFill>
                  <a:srgbClr val="002060"/>
                </a:solidFill>
              </a:rPr>
              <a:t>Thank You!</a:t>
            </a:r>
          </a:p>
        </p:txBody>
      </p:sp>
      <p:sp>
        <p:nvSpPr>
          <p:cNvPr id="15" name="TextBox 14">
            <a:extLst>
              <a:ext uri="{FF2B5EF4-FFF2-40B4-BE49-F238E27FC236}">
                <a16:creationId xmlns:a16="http://schemas.microsoft.com/office/drawing/2014/main" id="{6ABCBE55-095E-490C-81E5-668928FFB8F8}"/>
              </a:ext>
            </a:extLst>
          </p:cNvPr>
          <p:cNvSpPr txBox="1"/>
          <p:nvPr/>
        </p:nvSpPr>
        <p:spPr>
          <a:xfrm>
            <a:off x="0" y="0"/>
            <a:ext cx="12192000" cy="589072"/>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lgn="ctr">
              <a:lnSpc>
                <a:spcPct val="150000"/>
              </a:lnSpc>
            </a:pPr>
            <a:r>
              <a:rPr lang="ru-RU" sz="2400" dirty="0" err="1">
                <a:solidFill>
                  <a:srgbClr val="002060"/>
                </a:solidFill>
              </a:rPr>
              <a:t>Дякую</a:t>
            </a:r>
            <a:r>
              <a:rPr lang="ru-RU" sz="2400" dirty="0">
                <a:solidFill>
                  <a:srgbClr val="002060"/>
                </a:solidFill>
              </a:rPr>
              <a:t>!</a:t>
            </a:r>
            <a:r>
              <a:rPr lang="en-US" sz="2400" dirty="0">
                <a:solidFill>
                  <a:srgbClr val="002060"/>
                </a:solidFill>
              </a:rPr>
              <a:t> </a:t>
            </a:r>
            <a:r>
              <a:rPr lang="ru-RU" sz="2400" dirty="0">
                <a:solidFill>
                  <a:srgbClr val="002060"/>
                </a:solidFill>
              </a:rPr>
              <a:t>Спасибо!</a:t>
            </a:r>
            <a:r>
              <a:rPr lang="en-US" sz="2400" dirty="0">
                <a:solidFill>
                  <a:srgbClr val="002060"/>
                </a:solidFill>
              </a:rPr>
              <a:t> </a:t>
            </a:r>
            <a:r>
              <a:rPr lang="en-US" sz="2400" dirty="0" err="1">
                <a:solidFill>
                  <a:srgbClr val="002060"/>
                </a:solidFill>
              </a:rPr>
              <a:t>Köszönjük</a:t>
            </a:r>
            <a:r>
              <a:rPr lang="en-US" sz="2400" dirty="0">
                <a:solidFill>
                  <a:srgbClr val="002060"/>
                </a:solidFill>
              </a:rPr>
              <a:t>! </a:t>
            </a:r>
            <a:r>
              <a:rPr lang="ru-RU" sz="2400" dirty="0" err="1">
                <a:solidFill>
                  <a:srgbClr val="002060"/>
                </a:solidFill>
              </a:rPr>
              <a:t>Дзякуй</a:t>
            </a:r>
            <a:r>
              <a:rPr lang="ru-RU" sz="2400" dirty="0">
                <a:solidFill>
                  <a:srgbClr val="002060"/>
                </a:solidFill>
              </a:rPr>
              <a:t>!</a:t>
            </a:r>
            <a:r>
              <a:rPr lang="en-US" sz="2400" dirty="0">
                <a:solidFill>
                  <a:srgbClr val="002060"/>
                </a:solidFill>
              </a:rPr>
              <a:t> </a:t>
            </a:r>
            <a:r>
              <a:rPr lang="en-US" sz="2400" dirty="0" err="1">
                <a:solidFill>
                  <a:srgbClr val="002060"/>
                </a:solidFill>
              </a:rPr>
              <a:t>Děkuji</a:t>
            </a:r>
            <a:r>
              <a:rPr lang="en-US" sz="2400" dirty="0">
                <a:solidFill>
                  <a:srgbClr val="002060"/>
                </a:solidFill>
              </a:rPr>
              <a:t>! </a:t>
            </a:r>
            <a:r>
              <a:rPr lang="ru-RU" sz="2400" dirty="0">
                <a:solidFill>
                  <a:srgbClr val="002060"/>
                </a:solidFill>
              </a:rPr>
              <a:t>Благодаря </a:t>
            </a:r>
            <a:r>
              <a:rPr lang="ru-RU" sz="2400" dirty="0" err="1">
                <a:solidFill>
                  <a:srgbClr val="002060"/>
                </a:solidFill>
              </a:rPr>
              <a:t>ти</a:t>
            </a:r>
            <a:r>
              <a:rPr lang="ru-RU" sz="2400" dirty="0">
                <a:solidFill>
                  <a:srgbClr val="002060"/>
                </a:solidFill>
              </a:rPr>
              <a:t>!</a:t>
            </a:r>
            <a:r>
              <a:rPr lang="en-US" sz="2400" dirty="0">
                <a:solidFill>
                  <a:srgbClr val="002060"/>
                </a:solidFill>
              </a:rPr>
              <a:t> </a:t>
            </a:r>
            <a:r>
              <a:rPr lang="en-US" sz="2400" dirty="0" err="1">
                <a:solidFill>
                  <a:srgbClr val="002060"/>
                </a:solidFill>
              </a:rPr>
              <a:t>Mulțumesc</a:t>
            </a:r>
            <a:r>
              <a:rPr lang="en-US" sz="2400" dirty="0">
                <a:solidFill>
                  <a:srgbClr val="002060"/>
                </a:solidFill>
              </a:rPr>
              <a:t>! </a:t>
            </a:r>
            <a:r>
              <a:rPr lang="en-US" sz="2400" dirty="0" err="1">
                <a:solidFill>
                  <a:srgbClr val="002060"/>
                </a:solidFill>
              </a:rPr>
              <a:t>Dziękuję</a:t>
            </a:r>
            <a:r>
              <a:rPr lang="en-US" sz="2400" dirty="0">
                <a:solidFill>
                  <a:srgbClr val="002060"/>
                </a:solidFill>
              </a:rPr>
              <a:t> Ci!</a:t>
            </a:r>
          </a:p>
        </p:txBody>
      </p:sp>
    </p:spTree>
    <p:extLst>
      <p:ext uri="{BB962C8B-B14F-4D97-AF65-F5344CB8AC3E}">
        <p14:creationId xmlns:p14="http://schemas.microsoft.com/office/powerpoint/2010/main" val="291813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60CC0F-DA85-4A5B-B101-DE7DD24914BC}"/>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marL="233363"/>
            <a:r>
              <a:rPr lang="en-US" sz="3200" dirty="0"/>
              <a:t>What is iterator? Iterator protocol</a:t>
            </a:r>
            <a:endParaRPr lang="en-US" sz="2400" dirty="0">
              <a:solidFill>
                <a:schemeClr val="tx1">
                  <a:lumMod val="50000"/>
                  <a:lumOff val="50000"/>
                </a:schemeClr>
              </a:solidFill>
            </a:endParaRPr>
          </a:p>
        </p:txBody>
      </p:sp>
      <p:pic>
        <p:nvPicPr>
          <p:cNvPr id="2" name="Picture 1">
            <a:extLst>
              <a:ext uri="{FF2B5EF4-FFF2-40B4-BE49-F238E27FC236}">
                <a16:creationId xmlns:a16="http://schemas.microsoft.com/office/drawing/2014/main" id="{548FF37B-C5CF-45AC-9CC2-11519629A723}"/>
              </a:ext>
            </a:extLst>
          </p:cNvPr>
          <p:cNvPicPr>
            <a:picLocks noChangeAspect="1"/>
          </p:cNvPicPr>
          <p:nvPr/>
        </p:nvPicPr>
        <p:blipFill>
          <a:blip r:embed="rId2"/>
          <a:stretch>
            <a:fillRect/>
          </a:stretch>
        </p:blipFill>
        <p:spPr>
          <a:xfrm>
            <a:off x="2035683" y="985266"/>
            <a:ext cx="6877050" cy="5600700"/>
          </a:xfrm>
          <a:prstGeom prst="rect">
            <a:avLst/>
          </a:prstGeom>
        </p:spPr>
      </p:pic>
    </p:spTree>
    <p:extLst>
      <p:ext uri="{BB962C8B-B14F-4D97-AF65-F5344CB8AC3E}">
        <p14:creationId xmlns:p14="http://schemas.microsoft.com/office/powerpoint/2010/main" val="407747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60CC0F-DA85-4A5B-B101-DE7DD24914BC}"/>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marL="233363"/>
            <a:r>
              <a:rPr lang="en-US" sz="3200" dirty="0"/>
              <a:t>What is iterator? Iterator examples</a:t>
            </a:r>
            <a:endParaRPr lang="en-US" sz="2400" dirty="0">
              <a:solidFill>
                <a:schemeClr val="tx1">
                  <a:lumMod val="50000"/>
                  <a:lumOff val="50000"/>
                </a:schemeClr>
              </a:solidFill>
            </a:endParaRPr>
          </a:p>
        </p:txBody>
      </p:sp>
      <p:pic>
        <p:nvPicPr>
          <p:cNvPr id="3" name="Picture 2">
            <a:extLst>
              <a:ext uri="{FF2B5EF4-FFF2-40B4-BE49-F238E27FC236}">
                <a16:creationId xmlns:a16="http://schemas.microsoft.com/office/drawing/2014/main" id="{20EEC327-D0F9-4615-B3F1-FF311B6CCC95}"/>
              </a:ext>
            </a:extLst>
          </p:cNvPr>
          <p:cNvPicPr>
            <a:picLocks noChangeAspect="1"/>
          </p:cNvPicPr>
          <p:nvPr/>
        </p:nvPicPr>
        <p:blipFill>
          <a:blip r:embed="rId2"/>
          <a:stretch>
            <a:fillRect/>
          </a:stretch>
        </p:blipFill>
        <p:spPr>
          <a:xfrm>
            <a:off x="1290410" y="1371600"/>
            <a:ext cx="8362950" cy="4114800"/>
          </a:xfrm>
          <a:prstGeom prst="rect">
            <a:avLst/>
          </a:prstGeom>
        </p:spPr>
      </p:pic>
    </p:spTree>
    <p:extLst>
      <p:ext uri="{BB962C8B-B14F-4D97-AF65-F5344CB8AC3E}">
        <p14:creationId xmlns:p14="http://schemas.microsoft.com/office/powerpoint/2010/main" val="310101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What is generator?</a:t>
            </a:r>
            <a:endParaRPr lang="en-US" sz="2400" dirty="0">
              <a:solidFill>
                <a:schemeClr val="tx1">
                  <a:lumMod val="50000"/>
                  <a:lumOff val="50000"/>
                </a:schemeClr>
              </a:solidFill>
            </a:endParaRPr>
          </a:p>
        </p:txBody>
      </p:sp>
      <p:sp>
        <p:nvSpPr>
          <p:cNvPr id="2" name="Rectangle 1">
            <a:extLst>
              <a:ext uri="{FF2B5EF4-FFF2-40B4-BE49-F238E27FC236}">
                <a16:creationId xmlns:a16="http://schemas.microsoft.com/office/drawing/2014/main" id="{AED04705-11A1-4A15-A3E6-42F02EA1B9BC}"/>
              </a:ext>
            </a:extLst>
          </p:cNvPr>
          <p:cNvSpPr/>
          <p:nvPr/>
        </p:nvSpPr>
        <p:spPr>
          <a:xfrm>
            <a:off x="457199" y="986135"/>
            <a:ext cx="10805887" cy="1200329"/>
          </a:xfrm>
          <a:prstGeom prst="rect">
            <a:avLst/>
          </a:prstGeom>
        </p:spPr>
        <p:txBody>
          <a:bodyPr wrap="square">
            <a:spAutoFit/>
          </a:bodyPr>
          <a:lstStyle/>
          <a:p>
            <a:pPr marL="285750" indent="-285750">
              <a:buFont typeface="Wingdings" panose="05000000000000000000" pitchFamily="2" charset="2"/>
              <a:buChar char="§"/>
            </a:pPr>
            <a:r>
              <a:rPr lang="en-US" sz="2400" dirty="0">
                <a:solidFill>
                  <a:srgbClr val="002060"/>
                </a:solidFill>
                <a:latin typeface="+mj-lt"/>
              </a:rPr>
              <a:t>Generator functions are commonly used to feed values to for-loops (iteration). </a:t>
            </a:r>
          </a:p>
          <a:p>
            <a:r>
              <a:rPr lang="en-US" sz="2400" dirty="0">
                <a:solidFill>
                  <a:srgbClr val="002060"/>
                </a:solidFill>
                <a:latin typeface="+mj-lt"/>
              </a:rPr>
              <a:t>A generator is a function that returns an object (iterator) which we can iterate over (one value at a time). </a:t>
            </a:r>
          </a:p>
        </p:txBody>
      </p:sp>
      <p:sp>
        <p:nvSpPr>
          <p:cNvPr id="7" name="Rectangle 6">
            <a:extLst>
              <a:ext uri="{FF2B5EF4-FFF2-40B4-BE49-F238E27FC236}">
                <a16:creationId xmlns:a16="http://schemas.microsoft.com/office/drawing/2014/main" id="{A31B4272-0163-407F-91A2-36D20AE181AF}"/>
              </a:ext>
            </a:extLst>
          </p:cNvPr>
          <p:cNvSpPr/>
          <p:nvPr/>
        </p:nvSpPr>
        <p:spPr>
          <a:xfrm>
            <a:off x="457199" y="4128478"/>
            <a:ext cx="10573657" cy="461665"/>
          </a:xfrm>
          <a:prstGeom prst="rect">
            <a:avLst/>
          </a:prstGeom>
        </p:spPr>
        <p:txBody>
          <a:bodyPr wrap="square">
            <a:spAutoFit/>
          </a:bodyPr>
          <a:lstStyle/>
          <a:p>
            <a:pPr marL="285750" indent="-285750">
              <a:buFont typeface="Wingdings" panose="05000000000000000000" pitchFamily="2" charset="2"/>
              <a:buChar char="§"/>
            </a:pPr>
            <a:r>
              <a:rPr lang="en-US" sz="2400" dirty="0">
                <a:solidFill>
                  <a:srgbClr val="002060"/>
                </a:solidFill>
                <a:latin typeface="+mj-lt"/>
              </a:rPr>
              <a:t>Under the covers, the countdown function executes on successive next() calls</a:t>
            </a:r>
          </a:p>
        </p:txBody>
      </p:sp>
      <p:pic>
        <p:nvPicPr>
          <p:cNvPr id="3" name="Picture 2">
            <a:extLst>
              <a:ext uri="{FF2B5EF4-FFF2-40B4-BE49-F238E27FC236}">
                <a16:creationId xmlns:a16="http://schemas.microsoft.com/office/drawing/2014/main" id="{0F2FE053-F76D-4359-819E-642E350A4734}"/>
              </a:ext>
            </a:extLst>
          </p:cNvPr>
          <p:cNvPicPr>
            <a:picLocks noChangeAspect="1"/>
          </p:cNvPicPr>
          <p:nvPr/>
        </p:nvPicPr>
        <p:blipFill>
          <a:blip r:embed="rId2"/>
          <a:stretch>
            <a:fillRect/>
          </a:stretch>
        </p:blipFill>
        <p:spPr>
          <a:xfrm>
            <a:off x="4725126" y="4791458"/>
            <a:ext cx="6537960" cy="1798320"/>
          </a:xfrm>
          <a:prstGeom prst="rect">
            <a:avLst/>
          </a:prstGeom>
        </p:spPr>
      </p:pic>
      <p:pic>
        <p:nvPicPr>
          <p:cNvPr id="4" name="Picture 3">
            <a:extLst>
              <a:ext uri="{FF2B5EF4-FFF2-40B4-BE49-F238E27FC236}">
                <a16:creationId xmlns:a16="http://schemas.microsoft.com/office/drawing/2014/main" id="{00EE582C-1F94-4EA4-934E-91B73DC34B8F}"/>
              </a:ext>
            </a:extLst>
          </p:cNvPr>
          <p:cNvPicPr>
            <a:picLocks noChangeAspect="1"/>
          </p:cNvPicPr>
          <p:nvPr/>
        </p:nvPicPr>
        <p:blipFill>
          <a:blip r:embed="rId3"/>
          <a:stretch>
            <a:fillRect/>
          </a:stretch>
        </p:blipFill>
        <p:spPr>
          <a:xfrm>
            <a:off x="4745664" y="2186464"/>
            <a:ext cx="3040380" cy="1813560"/>
          </a:xfrm>
          <a:prstGeom prst="rect">
            <a:avLst/>
          </a:prstGeom>
        </p:spPr>
      </p:pic>
    </p:spTree>
    <p:extLst>
      <p:ext uri="{BB962C8B-B14F-4D97-AF65-F5344CB8AC3E}">
        <p14:creationId xmlns:p14="http://schemas.microsoft.com/office/powerpoint/2010/main" val="226583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What is generator?</a:t>
            </a:r>
            <a:endParaRPr lang="en-US" sz="2400" dirty="0">
              <a:solidFill>
                <a:schemeClr val="tx1">
                  <a:lumMod val="50000"/>
                  <a:lumOff val="50000"/>
                </a:schemeClr>
              </a:solidFill>
            </a:endParaRPr>
          </a:p>
        </p:txBody>
      </p:sp>
      <p:sp>
        <p:nvSpPr>
          <p:cNvPr id="2" name="Rectangle 1">
            <a:extLst>
              <a:ext uri="{FF2B5EF4-FFF2-40B4-BE49-F238E27FC236}">
                <a16:creationId xmlns:a16="http://schemas.microsoft.com/office/drawing/2014/main" id="{AED04705-11A1-4A15-A3E6-42F02EA1B9BC}"/>
              </a:ext>
            </a:extLst>
          </p:cNvPr>
          <p:cNvSpPr/>
          <p:nvPr/>
        </p:nvSpPr>
        <p:spPr>
          <a:xfrm>
            <a:off x="585215" y="1525631"/>
            <a:ext cx="10573657" cy="461665"/>
          </a:xfrm>
          <a:prstGeom prst="rect">
            <a:avLst/>
          </a:prstGeom>
        </p:spPr>
        <p:txBody>
          <a:bodyPr wrap="square">
            <a:spAutoFit/>
          </a:bodyPr>
          <a:lstStyle/>
          <a:p>
            <a:r>
              <a:rPr lang="en-US" sz="2400" dirty="0">
                <a:solidFill>
                  <a:srgbClr val="002060"/>
                </a:solidFill>
                <a:latin typeface="+mj-lt"/>
              </a:rPr>
              <a:t>Whenever a generator function hits the yield statement, it suspends execution</a:t>
            </a:r>
          </a:p>
        </p:txBody>
      </p:sp>
      <p:sp>
        <p:nvSpPr>
          <p:cNvPr id="7" name="Rectangle 6">
            <a:extLst>
              <a:ext uri="{FF2B5EF4-FFF2-40B4-BE49-F238E27FC236}">
                <a16:creationId xmlns:a16="http://schemas.microsoft.com/office/drawing/2014/main" id="{A31B4272-0163-407F-91A2-36D20AE181AF}"/>
              </a:ext>
            </a:extLst>
          </p:cNvPr>
          <p:cNvSpPr/>
          <p:nvPr/>
        </p:nvSpPr>
        <p:spPr>
          <a:xfrm>
            <a:off x="658365" y="3860479"/>
            <a:ext cx="10573657" cy="461665"/>
          </a:xfrm>
          <a:prstGeom prst="rect">
            <a:avLst/>
          </a:prstGeom>
        </p:spPr>
        <p:txBody>
          <a:bodyPr wrap="square">
            <a:spAutoFit/>
          </a:bodyPr>
          <a:lstStyle/>
          <a:p>
            <a:r>
              <a:rPr lang="en-US" sz="2400" dirty="0">
                <a:solidFill>
                  <a:srgbClr val="002060"/>
                </a:solidFill>
                <a:latin typeface="+mj-lt"/>
              </a:rPr>
              <a:t>Here's the idea : Instead of yielding a value, a generator can yield control</a:t>
            </a:r>
          </a:p>
        </p:txBody>
      </p:sp>
      <p:pic>
        <p:nvPicPr>
          <p:cNvPr id="5" name="Picture 4">
            <a:extLst>
              <a:ext uri="{FF2B5EF4-FFF2-40B4-BE49-F238E27FC236}">
                <a16:creationId xmlns:a16="http://schemas.microsoft.com/office/drawing/2014/main" id="{93B0E3D5-AC8B-4F1D-9584-EBB2B55B0536}"/>
              </a:ext>
            </a:extLst>
          </p:cNvPr>
          <p:cNvPicPr>
            <a:picLocks noChangeAspect="1"/>
          </p:cNvPicPr>
          <p:nvPr/>
        </p:nvPicPr>
        <p:blipFill>
          <a:blip r:embed="rId2"/>
          <a:stretch>
            <a:fillRect/>
          </a:stretch>
        </p:blipFill>
        <p:spPr>
          <a:xfrm>
            <a:off x="3857244" y="2405313"/>
            <a:ext cx="2867025" cy="1247775"/>
          </a:xfrm>
          <a:prstGeom prst="rect">
            <a:avLst/>
          </a:prstGeom>
        </p:spPr>
      </p:pic>
      <p:sp>
        <p:nvSpPr>
          <p:cNvPr id="8" name="Rectangle 7">
            <a:extLst>
              <a:ext uri="{FF2B5EF4-FFF2-40B4-BE49-F238E27FC236}">
                <a16:creationId xmlns:a16="http://schemas.microsoft.com/office/drawing/2014/main" id="{300FB492-B85B-45DE-A593-FACE11561AD3}"/>
              </a:ext>
            </a:extLst>
          </p:cNvPr>
          <p:cNvSpPr/>
          <p:nvPr/>
        </p:nvSpPr>
        <p:spPr>
          <a:xfrm>
            <a:off x="658366" y="4736926"/>
            <a:ext cx="10573657" cy="830997"/>
          </a:xfrm>
          <a:prstGeom prst="rect">
            <a:avLst/>
          </a:prstGeom>
        </p:spPr>
        <p:txBody>
          <a:bodyPr wrap="square">
            <a:spAutoFit/>
          </a:bodyPr>
          <a:lstStyle/>
          <a:p>
            <a:r>
              <a:rPr lang="en-US" sz="2400" dirty="0">
                <a:solidFill>
                  <a:srgbClr val="002060"/>
                </a:solidFill>
                <a:latin typeface="+mj-lt"/>
              </a:rPr>
              <a:t>We can write a little scheduler that cycles between generators, running each one until it explicitly yields</a:t>
            </a:r>
          </a:p>
        </p:txBody>
      </p:sp>
    </p:spTree>
    <p:extLst>
      <p:ext uri="{BB962C8B-B14F-4D97-AF65-F5344CB8AC3E}">
        <p14:creationId xmlns:p14="http://schemas.microsoft.com/office/powerpoint/2010/main" val="100059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B9193C-E963-4837-A741-FD07831A7771}"/>
              </a:ext>
            </a:extLst>
          </p:cNvPr>
          <p:cNvSpPr txBox="1"/>
          <p:nvPr/>
        </p:nvSpPr>
        <p:spPr>
          <a:xfrm>
            <a:off x="0" y="0"/>
            <a:ext cx="12192000" cy="584775"/>
          </a:xfrm>
          <a:prstGeom prst="rect">
            <a:avLst/>
          </a:prstGeom>
          <a:solidFill>
            <a:schemeClr val="bg1">
              <a:lumMod val="85000"/>
            </a:schemeClr>
          </a:solidFill>
          <a:ln>
            <a:solidFill>
              <a:schemeClr val="accent1"/>
            </a:solidFill>
          </a:ln>
          <a:effectLst>
            <a:softEdge rad="127000"/>
          </a:effectLst>
        </p:spPr>
        <p:txBody>
          <a:bodyPr wrap="square" rtlCol="0">
            <a:spAutoFit/>
          </a:bodyPr>
          <a:lstStyle/>
          <a:p>
            <a:pPr indent="233363"/>
            <a:r>
              <a:rPr lang="en-US" sz="3200" dirty="0"/>
              <a:t>What is generator?</a:t>
            </a:r>
            <a:endParaRPr lang="en-US" sz="2400" dirty="0">
              <a:solidFill>
                <a:schemeClr val="tx1">
                  <a:lumMod val="50000"/>
                  <a:lumOff val="50000"/>
                </a:schemeClr>
              </a:solidFill>
            </a:endParaRPr>
          </a:p>
        </p:txBody>
      </p:sp>
      <p:pic>
        <p:nvPicPr>
          <p:cNvPr id="3" name="Picture 2">
            <a:extLst>
              <a:ext uri="{FF2B5EF4-FFF2-40B4-BE49-F238E27FC236}">
                <a16:creationId xmlns:a16="http://schemas.microsoft.com/office/drawing/2014/main" id="{AFDAE1A0-AD38-4CA2-8642-54FD5148FE4D}"/>
              </a:ext>
            </a:extLst>
          </p:cNvPr>
          <p:cNvPicPr>
            <a:picLocks noChangeAspect="1"/>
          </p:cNvPicPr>
          <p:nvPr/>
        </p:nvPicPr>
        <p:blipFill>
          <a:blip r:embed="rId2"/>
          <a:stretch>
            <a:fillRect/>
          </a:stretch>
        </p:blipFill>
        <p:spPr>
          <a:xfrm>
            <a:off x="7350399" y="2211853"/>
            <a:ext cx="4442460" cy="1310640"/>
          </a:xfrm>
          <a:prstGeom prst="rect">
            <a:avLst/>
          </a:prstGeom>
        </p:spPr>
      </p:pic>
      <p:pic>
        <p:nvPicPr>
          <p:cNvPr id="4" name="Picture 3">
            <a:extLst>
              <a:ext uri="{FF2B5EF4-FFF2-40B4-BE49-F238E27FC236}">
                <a16:creationId xmlns:a16="http://schemas.microsoft.com/office/drawing/2014/main" id="{F23F1B27-F435-43FD-9994-9F7DF289DCBD}"/>
              </a:ext>
            </a:extLst>
          </p:cNvPr>
          <p:cNvPicPr>
            <a:picLocks noChangeAspect="1"/>
          </p:cNvPicPr>
          <p:nvPr/>
        </p:nvPicPr>
        <p:blipFill>
          <a:blip r:embed="rId3"/>
          <a:stretch>
            <a:fillRect/>
          </a:stretch>
        </p:blipFill>
        <p:spPr>
          <a:xfrm>
            <a:off x="7370266" y="3690650"/>
            <a:ext cx="3642360" cy="2506980"/>
          </a:xfrm>
          <a:prstGeom prst="rect">
            <a:avLst/>
          </a:prstGeom>
        </p:spPr>
      </p:pic>
      <p:sp>
        <p:nvSpPr>
          <p:cNvPr id="13" name="Rectangle 12">
            <a:extLst>
              <a:ext uri="{FF2B5EF4-FFF2-40B4-BE49-F238E27FC236}">
                <a16:creationId xmlns:a16="http://schemas.microsoft.com/office/drawing/2014/main" id="{FBDE6F0A-EC58-4AA2-ADDC-43EA59054DEC}"/>
              </a:ext>
            </a:extLst>
          </p:cNvPr>
          <p:cNvSpPr/>
          <p:nvPr/>
        </p:nvSpPr>
        <p:spPr>
          <a:xfrm>
            <a:off x="1075797" y="4209373"/>
            <a:ext cx="5159830" cy="830997"/>
          </a:xfrm>
          <a:prstGeom prst="rect">
            <a:avLst/>
          </a:prstGeom>
        </p:spPr>
        <p:txBody>
          <a:bodyPr wrap="square">
            <a:spAutoFit/>
          </a:bodyPr>
          <a:lstStyle/>
          <a:p>
            <a:r>
              <a:rPr lang="en-US" sz="2400" dirty="0">
                <a:solidFill>
                  <a:srgbClr val="002060"/>
                </a:solidFill>
                <a:latin typeface="+mj-lt"/>
              </a:rPr>
              <a:t>This while loop is what drives the application between 3 tasks</a:t>
            </a:r>
          </a:p>
        </p:txBody>
      </p:sp>
      <p:cxnSp>
        <p:nvCxnSpPr>
          <p:cNvPr id="18" name="Straight Arrow Connector 17">
            <a:extLst>
              <a:ext uri="{FF2B5EF4-FFF2-40B4-BE49-F238E27FC236}">
                <a16:creationId xmlns:a16="http://schemas.microsoft.com/office/drawing/2014/main" id="{C6B48693-E978-4FD9-BF65-66ACB3F5CB42}"/>
              </a:ext>
            </a:extLst>
          </p:cNvPr>
          <p:cNvCxnSpPr>
            <a:cxnSpLocks/>
          </p:cNvCxnSpPr>
          <p:nvPr/>
        </p:nvCxnSpPr>
        <p:spPr>
          <a:xfrm flipV="1">
            <a:off x="5449824" y="4159880"/>
            <a:ext cx="2185416" cy="35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6FA8602-6490-4449-A415-E7D5FA806F87}"/>
              </a:ext>
            </a:extLst>
          </p:cNvPr>
          <p:cNvSpPr/>
          <p:nvPr/>
        </p:nvSpPr>
        <p:spPr>
          <a:xfrm>
            <a:off x="1179374" y="6327215"/>
            <a:ext cx="10283374" cy="461665"/>
          </a:xfrm>
          <a:prstGeom prst="rect">
            <a:avLst/>
          </a:prstGeom>
          <a:solidFill>
            <a:schemeClr val="bg1">
              <a:lumMod val="85000"/>
            </a:schemeClr>
          </a:solidFill>
        </p:spPr>
        <p:txBody>
          <a:bodyPr wrap="square">
            <a:spAutoFit/>
          </a:bodyPr>
          <a:lstStyle/>
          <a:p>
            <a:r>
              <a:rPr lang="en-US" sz="2400" dirty="0">
                <a:solidFill>
                  <a:srgbClr val="002060"/>
                </a:solidFill>
                <a:latin typeface="+mj-lt"/>
              </a:rPr>
              <a:t>Generator is a way to control flow between different tasks and run it concurrent</a:t>
            </a:r>
          </a:p>
        </p:txBody>
      </p:sp>
      <p:sp>
        <p:nvSpPr>
          <p:cNvPr id="11" name="Rectangle 10">
            <a:extLst>
              <a:ext uri="{FF2B5EF4-FFF2-40B4-BE49-F238E27FC236}">
                <a16:creationId xmlns:a16="http://schemas.microsoft.com/office/drawing/2014/main" id="{0A18D4BF-9D08-4348-95DC-5B75AB1F5970}"/>
              </a:ext>
            </a:extLst>
          </p:cNvPr>
          <p:cNvSpPr/>
          <p:nvPr/>
        </p:nvSpPr>
        <p:spPr>
          <a:xfrm>
            <a:off x="1057361" y="1217466"/>
            <a:ext cx="4657491" cy="2862322"/>
          </a:xfrm>
          <a:prstGeom prst="rect">
            <a:avLst/>
          </a:prstGeom>
        </p:spPr>
        <p:txBody>
          <a:bodyPr wrap="square">
            <a:spAutoFit/>
          </a:bodyPr>
          <a:lstStyle/>
          <a:p>
            <a:pPr marL="457200" indent="-457200">
              <a:lnSpc>
                <a:spcPct val="150000"/>
              </a:lnSpc>
              <a:buFont typeface="+mj-lt"/>
              <a:buAutoNum type="arabicPeriod"/>
            </a:pPr>
            <a:r>
              <a:rPr lang="en-US" sz="2400" dirty="0">
                <a:solidFill>
                  <a:srgbClr val="002060"/>
                </a:solidFill>
                <a:latin typeface="+mj-lt"/>
              </a:rPr>
              <a:t>Set up a set of "tasks“</a:t>
            </a:r>
          </a:p>
          <a:p>
            <a:pPr marL="457200" indent="-457200">
              <a:lnSpc>
                <a:spcPct val="150000"/>
              </a:lnSpc>
              <a:buFont typeface="+mj-lt"/>
              <a:buAutoNum type="arabicPeriod"/>
            </a:pPr>
            <a:r>
              <a:rPr lang="en-US" sz="2400" dirty="0">
                <a:solidFill>
                  <a:srgbClr val="002060"/>
                </a:solidFill>
              </a:rPr>
              <a:t>Each task is a generator function</a:t>
            </a:r>
          </a:p>
          <a:p>
            <a:pPr marL="457200" indent="-457200">
              <a:lnSpc>
                <a:spcPct val="150000"/>
              </a:lnSpc>
              <a:buFont typeface="+mj-lt"/>
              <a:buAutoNum type="arabicPeriod"/>
            </a:pPr>
            <a:r>
              <a:rPr lang="en-US" sz="2400" dirty="0">
                <a:solidFill>
                  <a:srgbClr val="002060"/>
                </a:solidFill>
              </a:rPr>
              <a:t>Run a task scheduler</a:t>
            </a:r>
          </a:p>
          <a:p>
            <a:pPr marL="457200" indent="-457200">
              <a:buFont typeface="+mj-lt"/>
              <a:buAutoNum type="arabicPeriod"/>
            </a:pPr>
            <a:endParaRPr lang="en-US" sz="2400" dirty="0">
              <a:solidFill>
                <a:srgbClr val="002060"/>
              </a:solidFill>
            </a:endParaRPr>
          </a:p>
          <a:p>
            <a:pPr marL="457200" indent="-457200">
              <a:buFont typeface="+mj-lt"/>
              <a:buAutoNum type="arabicPeriod"/>
            </a:pPr>
            <a:endParaRPr lang="en-US" sz="2400" dirty="0">
              <a:solidFill>
                <a:srgbClr val="002060"/>
              </a:solidFill>
            </a:endParaRPr>
          </a:p>
          <a:p>
            <a:pPr marL="457200" indent="-457200">
              <a:buFont typeface="+mj-lt"/>
              <a:buAutoNum type="arabicPeriod"/>
            </a:pPr>
            <a:endParaRPr lang="en-US" sz="2400" dirty="0">
              <a:solidFill>
                <a:srgbClr val="002060"/>
              </a:solidFill>
              <a:latin typeface="+mj-lt"/>
            </a:endParaRPr>
          </a:p>
        </p:txBody>
      </p:sp>
      <p:pic>
        <p:nvPicPr>
          <p:cNvPr id="14" name="Picture 13">
            <a:extLst>
              <a:ext uri="{FF2B5EF4-FFF2-40B4-BE49-F238E27FC236}">
                <a16:creationId xmlns:a16="http://schemas.microsoft.com/office/drawing/2014/main" id="{23336E8A-66B3-45C2-840E-8FAB3F8D4F3D}"/>
              </a:ext>
            </a:extLst>
          </p:cNvPr>
          <p:cNvPicPr>
            <a:picLocks noChangeAspect="1"/>
          </p:cNvPicPr>
          <p:nvPr/>
        </p:nvPicPr>
        <p:blipFill>
          <a:blip r:embed="rId4"/>
          <a:stretch>
            <a:fillRect/>
          </a:stretch>
        </p:blipFill>
        <p:spPr>
          <a:xfrm>
            <a:off x="7397262" y="788714"/>
            <a:ext cx="2948940" cy="1219200"/>
          </a:xfrm>
          <a:prstGeom prst="rect">
            <a:avLst/>
          </a:prstGeom>
        </p:spPr>
      </p:pic>
    </p:spTree>
    <p:extLst>
      <p:ext uri="{BB962C8B-B14F-4D97-AF65-F5344CB8AC3E}">
        <p14:creationId xmlns:p14="http://schemas.microsoft.com/office/powerpoint/2010/main" val="2990951164"/>
      </p:ext>
    </p:extLst>
  </p:cSld>
  <p:clrMapOvr>
    <a:masterClrMapping/>
  </p:clrMapOvr>
</p:sld>
</file>

<file path=ppt/theme/theme1.xml><?xml version="1.0" encoding="utf-8"?>
<a:theme xmlns:a="http://schemas.openxmlformats.org/drawingml/2006/main" name="Retrospect">
  <a:themeElements>
    <a:clrScheme name="Custom 3">
      <a:dk1>
        <a:sysClr val="windowText" lastClr="000000"/>
      </a:dk1>
      <a:lt1>
        <a:sysClr val="window" lastClr="FFFFFF"/>
      </a:lt1>
      <a:dk2>
        <a:srgbClr val="455F51"/>
      </a:dk2>
      <a:lt2>
        <a:srgbClr val="E2DFCC"/>
      </a:lt2>
      <a:accent1>
        <a:srgbClr val="21697E"/>
      </a:accent1>
      <a:accent2>
        <a:srgbClr val="035277"/>
      </a:accent2>
      <a:accent3>
        <a:srgbClr val="37A76F"/>
      </a:accent3>
      <a:accent4>
        <a:srgbClr val="44C1A3"/>
      </a:accent4>
      <a:accent5>
        <a:srgbClr val="4EB3CF"/>
      </a:accent5>
      <a:accent6>
        <a:srgbClr val="51C3F9"/>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2117</TotalTime>
  <Words>965</Words>
  <Application>Microsoft Office PowerPoint</Application>
  <PresentationFormat>Widescreen</PresentationFormat>
  <Paragraphs>246</Paragraphs>
  <Slides>43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Courier New</vt:lpstr>
      <vt:lpstr>Wingdings</vt:lpstr>
      <vt:lpstr>Retrospect</vt:lpstr>
      <vt:lpstr>   Iterators, generators and asyncio in Python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 and generator, a lot of generators  and asyncio in Python 3</dc:title>
  <dc:creator>tishyk</dc:creator>
  <cp:lastModifiedBy>tishyk</cp:lastModifiedBy>
  <cp:revision>108</cp:revision>
  <dcterms:created xsi:type="dcterms:W3CDTF">2018-12-19T10:23:26Z</dcterms:created>
  <dcterms:modified xsi:type="dcterms:W3CDTF">2018-12-22T07:50:45Z</dcterms:modified>
</cp:coreProperties>
</file>