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9" r:id="rId3"/>
    <p:sldId id="260" r:id="rId4"/>
    <p:sldId id="261" r:id="rId5"/>
    <p:sldId id="262" r:id="rId6"/>
    <p:sldId id="269" r:id="rId7"/>
    <p:sldId id="263" r:id="rId8"/>
    <p:sldId id="270"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4BE"/>
    <a:srgbClr val="E7BEBF"/>
    <a:srgbClr val="F7E651"/>
    <a:srgbClr val="ED7C33"/>
    <a:srgbClr val="C8C9D0"/>
    <a:srgbClr val="A3A4A7"/>
    <a:srgbClr val="7595D6"/>
    <a:srgbClr val="87ADF7"/>
    <a:srgbClr val="9F27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65878" autoAdjust="0"/>
  </p:normalViewPr>
  <p:slideViewPr>
    <p:cSldViewPr snapToGrid="0">
      <p:cViewPr varScale="1">
        <p:scale>
          <a:sx n="28" d="100"/>
          <a:sy n="28" d="100"/>
        </p:scale>
        <p:origin x="8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6F63-835E-46F5-AEB3-90A06FD74112}" type="datetimeFigureOut">
              <a:rPr lang="en-US" smtClean="0"/>
              <a:t>8/14/2018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B9DD-4E80-470F-B438-047D7BDD8590}" type="slidenum">
              <a:rPr lang="en-US" smtClean="0"/>
              <a:t>‹#›</a:t>
            </a:fld>
            <a:endParaRPr lang="en-US"/>
          </a:p>
        </p:txBody>
      </p:sp>
    </p:spTree>
    <p:extLst>
      <p:ext uri="{BB962C8B-B14F-4D97-AF65-F5344CB8AC3E}">
        <p14:creationId xmlns:p14="http://schemas.microsoft.com/office/powerpoint/2010/main" val="266400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7</a:t>
            </a:fld>
            <a:endParaRPr lang="en-US"/>
          </a:p>
        </p:txBody>
      </p:sp>
    </p:spTree>
    <p:extLst>
      <p:ext uri="{BB962C8B-B14F-4D97-AF65-F5344CB8AC3E}">
        <p14:creationId xmlns:p14="http://schemas.microsoft.com/office/powerpoint/2010/main" val="3118832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Command objects can be thought of as "tokens" that are created by one client that knows what need to be done, and passed to another client that has the resources for doing it.</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8</a:t>
            </a:fld>
            <a:endParaRPr lang="en-US"/>
          </a:p>
        </p:txBody>
      </p:sp>
    </p:spTree>
    <p:extLst>
      <p:ext uri="{BB962C8B-B14F-4D97-AF65-F5344CB8AC3E}">
        <p14:creationId xmlns:p14="http://schemas.microsoft.com/office/powerpoint/2010/main" val="27202597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lick to edit Master title style</a:t>
            </a:r>
            <a:r>
              <a:rPr lang="ru-RU" dirty="0"/>
              <a:t>  в</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8" name="Group 7"/>
          <p:cNvGrpSpPr/>
          <p:nvPr userDrawn="1"/>
        </p:nvGrpSpPr>
        <p:grpSpPr>
          <a:xfrm>
            <a:off x="0" y="-171606"/>
            <a:ext cx="12538455" cy="1506912"/>
            <a:chOff x="0" y="-171606"/>
            <a:chExt cx="12538455" cy="1506912"/>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0" name="Straight Arrow Connector 9"/>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90549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313426" y="1274079"/>
            <a:ext cx="11515715" cy="5257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171606"/>
            <a:ext cx="12538455" cy="1506912"/>
            <a:chOff x="0" y="-171606"/>
            <a:chExt cx="12538455" cy="1506912"/>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9" name="Straight Arrow Connector 8"/>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956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32726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24854"/>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66960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73957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09369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3938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66960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7395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grpSp>
        <p:nvGrpSpPr>
          <p:cNvPr id="13" name="Group 12"/>
          <p:cNvGrpSpPr/>
          <p:nvPr userDrawn="1"/>
        </p:nvGrpSpPr>
        <p:grpSpPr>
          <a:xfrm>
            <a:off x="0" y="-171606"/>
            <a:ext cx="12538455" cy="1506912"/>
            <a:chOff x="0" y="-171606"/>
            <a:chExt cx="12538455" cy="1506912"/>
          </a:xfrm>
        </p:grpSpPr>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5" name="Straight Arrow Connector 14"/>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005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1" name="Group 10"/>
          <p:cNvGrpSpPr/>
          <p:nvPr userDrawn="1"/>
        </p:nvGrpSpPr>
        <p:grpSpPr>
          <a:xfrm>
            <a:off x="0" y="-171606"/>
            <a:ext cx="12538455" cy="1506912"/>
            <a:chOff x="0" y="-171606"/>
            <a:chExt cx="12538455" cy="1506912"/>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3" name="Straight Arrow Connector 12"/>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1337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10000">
              <a:srgbClr val="9F2728"/>
            </a:gs>
            <a:gs pos="100000">
              <a:schemeClr val="bg2">
                <a:shade val="96000"/>
                <a:satMod val="120000"/>
                <a:lumMod val="90000"/>
              </a:schemeClr>
            </a:gs>
          </a:gsLst>
          <a:lin ang="0" scaled="1"/>
          <a:tileRect/>
        </a:gradFill>
        <a:effectLst/>
      </p:bgPr>
    </p:bg>
    <p:spTree>
      <p:nvGrpSpPr>
        <p:cNvPr id="1" name=""/>
        <p:cNvGrpSpPr/>
        <p:nvPr/>
      </p:nvGrpSpPr>
      <p:grpSpPr>
        <a:xfrm>
          <a:off x="0" y="0"/>
          <a:ext cx="0" cy="0"/>
          <a:chOff x="0" y="0"/>
          <a:chExt cx="0" cy="0"/>
        </a:xfrm>
      </p:grpSpPr>
      <p:sp>
        <p:nvSpPr>
          <p:cNvPr id="8" name="Subtitle 2"/>
          <p:cNvSpPr>
            <a:spLocks noGrp="1"/>
          </p:cNvSpPr>
          <p:nvPr>
            <p:ph type="subTitle" idx="1"/>
          </p:nvPr>
        </p:nvSpPr>
        <p:spPr>
          <a:xfrm>
            <a:off x="838200" y="1869511"/>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12" name="Straight Connector 11"/>
          <p:cNvCxnSpPr/>
          <p:nvPr userDrawn="1"/>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6763" y="4599931"/>
            <a:ext cx="3808219" cy="2692174"/>
          </a:xfrm>
          <a:prstGeom prst="rect">
            <a:avLst/>
          </a:prstGeom>
        </p:spPr>
      </p:pic>
      <p:sp>
        <p:nvSpPr>
          <p:cNvPr id="11"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3096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8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Patterns. </a:t>
            </a:r>
            <a:r>
              <a:rPr lang="en-US" dirty="0" smtClean="0"/>
              <a:t>Command</a:t>
            </a:r>
            <a:endParaRPr lang="ru-RU" dirty="0"/>
          </a:p>
        </p:txBody>
      </p:sp>
    </p:spTree>
    <p:extLst>
      <p:ext uri="{BB962C8B-B14F-4D97-AF65-F5344CB8AC3E}">
        <p14:creationId xmlns:p14="http://schemas.microsoft.com/office/powerpoint/2010/main" val="3214009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5122" name="Picture 2" descr="Command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11" y="1328911"/>
            <a:ext cx="9561318" cy="517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727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a:t>
            </a:r>
            <a:r>
              <a:rPr lang="en-US" dirty="0" smtClean="0"/>
              <a:t>list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Define a Command interface with a method signature like execute().</a:t>
            </a:r>
          </a:p>
          <a:p>
            <a:pPr marL="514350" indent="-514350">
              <a:buFont typeface="+mj-lt"/>
              <a:buAutoNum type="arabicPeriod"/>
            </a:pPr>
            <a:r>
              <a:rPr lang="en-US" dirty="0"/>
              <a:t>Create one or more derived classes that encapsulate some subset of the following: a "receiver" object, the method to invoke, the arguments to pass.</a:t>
            </a:r>
          </a:p>
          <a:p>
            <a:pPr marL="514350" indent="-514350">
              <a:buFont typeface="+mj-lt"/>
              <a:buAutoNum type="arabicPeriod"/>
            </a:pPr>
            <a:r>
              <a:rPr lang="en-US" dirty="0"/>
              <a:t>Instantiate a Command object for each deferred execution request.</a:t>
            </a:r>
          </a:p>
          <a:p>
            <a:pPr marL="514350" indent="-514350">
              <a:buFont typeface="+mj-lt"/>
              <a:buAutoNum type="arabicPeriod"/>
            </a:pPr>
            <a:r>
              <a:rPr lang="en-US" dirty="0"/>
              <a:t>Pass the Command object from the creator (aka sender) to the invoker (aka receiver).</a:t>
            </a:r>
          </a:p>
          <a:p>
            <a:pPr marL="514350" indent="-514350">
              <a:buFont typeface="+mj-lt"/>
              <a:buAutoNum type="arabicPeriod"/>
            </a:pPr>
            <a:r>
              <a:rPr lang="en-US" dirty="0"/>
              <a:t>The invoker decides when to execute().</a:t>
            </a:r>
            <a:endParaRPr lang="en-US" dirty="0"/>
          </a:p>
        </p:txBody>
      </p:sp>
    </p:spTree>
    <p:extLst>
      <p:ext uri="{BB962C8B-B14F-4D97-AF65-F5344CB8AC3E}">
        <p14:creationId xmlns:p14="http://schemas.microsoft.com/office/powerpoint/2010/main" val="1515691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a:t>
            </a:r>
            <a:r>
              <a:rPr lang="en-US" dirty="0" smtClean="0"/>
              <a:t>thumb</a:t>
            </a:r>
            <a:endParaRPr lang="en-US" dirty="0"/>
          </a:p>
        </p:txBody>
      </p:sp>
      <p:sp>
        <p:nvSpPr>
          <p:cNvPr id="3" name="Content Placeholder 2"/>
          <p:cNvSpPr>
            <a:spLocks noGrp="1"/>
          </p:cNvSpPr>
          <p:nvPr>
            <p:ph idx="1"/>
          </p:nvPr>
        </p:nvSpPr>
        <p:spPr/>
        <p:txBody>
          <a:bodyPr>
            <a:normAutofit/>
          </a:bodyPr>
          <a:lstStyle/>
          <a:p>
            <a:r>
              <a:rPr lang="en-US" dirty="0"/>
              <a:t>Chain of Responsibility, Command, Mediator, and Observer, address how you can decouple senders and receivers, but with different trade-offs. Command normally specifies a sender-receiver connection with a subclass.</a:t>
            </a:r>
          </a:p>
          <a:p>
            <a:r>
              <a:rPr lang="en-US" dirty="0"/>
              <a:t>Chain of Responsibility can use Command to represent requests as objects.</a:t>
            </a:r>
          </a:p>
          <a:p>
            <a:r>
              <a:rPr lang="en-US" dirty="0"/>
              <a:t>Command and Memento act as magic tokens to be passed around and invoked at a later time. In Command, the token represents a request; in Memento, it represents the internal state of an object at a particular time. Polymorphism is important to Command, but not to Memento because its interface is so narrow that a memento can only be passed as a value.</a:t>
            </a:r>
          </a:p>
        </p:txBody>
      </p:sp>
    </p:spTree>
    <p:extLst>
      <p:ext uri="{BB962C8B-B14F-4D97-AF65-F5344CB8AC3E}">
        <p14:creationId xmlns:p14="http://schemas.microsoft.com/office/powerpoint/2010/main" val="1529604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thumb</a:t>
            </a:r>
          </a:p>
        </p:txBody>
      </p:sp>
      <p:sp>
        <p:nvSpPr>
          <p:cNvPr id="3" name="Content Placeholder 2"/>
          <p:cNvSpPr>
            <a:spLocks noGrp="1"/>
          </p:cNvSpPr>
          <p:nvPr>
            <p:ph idx="1"/>
          </p:nvPr>
        </p:nvSpPr>
        <p:spPr>
          <a:xfrm>
            <a:off x="313426" y="1274079"/>
            <a:ext cx="11515715" cy="3930967"/>
          </a:xfrm>
        </p:spPr>
        <p:txBody>
          <a:bodyPr>
            <a:normAutofit/>
          </a:bodyPr>
          <a:lstStyle/>
          <a:p>
            <a:r>
              <a:rPr lang="en-US" dirty="0"/>
              <a:t>Command can use Memento to maintain the state required for an undo operation.</a:t>
            </a:r>
          </a:p>
          <a:p>
            <a:r>
              <a:rPr lang="en-US" dirty="0" err="1"/>
              <a:t>MacroCommands</a:t>
            </a:r>
            <a:r>
              <a:rPr lang="en-US" dirty="0"/>
              <a:t> can be implemented with Composite.</a:t>
            </a:r>
          </a:p>
          <a:p>
            <a:r>
              <a:rPr lang="en-US" dirty="0"/>
              <a:t>A Command that must be copied before being placed on a history list acts as a Prototype.</a:t>
            </a:r>
          </a:p>
          <a:p>
            <a:r>
              <a:rPr lang="en-US" dirty="0"/>
              <a:t>Two important aspects of the Command pattern: interface separation (the invoker is isolated from the receiver), time separation (stores a ready-to-go processing request that's to be stated later).</a:t>
            </a:r>
          </a:p>
        </p:txBody>
      </p:sp>
    </p:spTree>
    <p:extLst>
      <p:ext uri="{BB962C8B-B14F-4D97-AF65-F5344CB8AC3E}">
        <p14:creationId xmlns:p14="http://schemas.microsoft.com/office/powerpoint/2010/main" val="142224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ru-RU"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a:t>Intent</a:t>
            </a:r>
          </a:p>
          <a:p>
            <a:pPr marL="514350" indent="-514350">
              <a:buFont typeface="+mj-lt"/>
              <a:buAutoNum type="arabicPeriod"/>
            </a:pPr>
            <a:r>
              <a:rPr lang="en-US" sz="3200" dirty="0"/>
              <a:t>Problem</a:t>
            </a:r>
            <a:endParaRPr lang="en-US" sz="3200" dirty="0" smtClean="0"/>
          </a:p>
          <a:p>
            <a:pPr marL="514350" indent="-514350">
              <a:buFont typeface="+mj-lt"/>
              <a:buAutoNum type="arabicPeriod"/>
            </a:pPr>
            <a:r>
              <a:rPr lang="en-US" sz="3200" dirty="0"/>
              <a:t>Discussion </a:t>
            </a:r>
            <a:endParaRPr lang="en-US" sz="3200" dirty="0" smtClean="0"/>
          </a:p>
          <a:p>
            <a:pPr marL="514350" indent="-514350">
              <a:buFont typeface="+mj-lt"/>
              <a:buAutoNum type="arabicPeriod"/>
            </a:pPr>
            <a:r>
              <a:rPr lang="en-US" sz="3200" dirty="0"/>
              <a:t>Structure</a:t>
            </a:r>
          </a:p>
          <a:p>
            <a:pPr marL="514350" indent="-514350">
              <a:buFont typeface="+mj-lt"/>
              <a:buAutoNum type="arabicPeriod"/>
            </a:pPr>
            <a:r>
              <a:rPr lang="en-US" sz="3200" dirty="0"/>
              <a:t>Example</a:t>
            </a:r>
          </a:p>
        </p:txBody>
      </p:sp>
    </p:spTree>
    <p:extLst>
      <p:ext uri="{BB962C8B-B14F-4D97-AF65-F5344CB8AC3E}">
        <p14:creationId xmlns:p14="http://schemas.microsoft.com/office/powerpoint/2010/main" val="3209008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a:t>
            </a:r>
            <a:endParaRPr lang="en-US" dirty="0"/>
          </a:p>
        </p:txBody>
      </p:sp>
      <p:sp>
        <p:nvSpPr>
          <p:cNvPr id="3" name="Content Placeholder 2"/>
          <p:cNvSpPr>
            <a:spLocks noGrp="1"/>
          </p:cNvSpPr>
          <p:nvPr>
            <p:ph idx="1"/>
          </p:nvPr>
        </p:nvSpPr>
        <p:spPr/>
        <p:txBody>
          <a:bodyPr/>
          <a:lstStyle/>
          <a:p>
            <a:r>
              <a:rPr lang="en-US" dirty="0"/>
              <a:t>Encapsulate a request as an object, thereby letting you parametrize clients with different requests, queue or log requests, and support undoable operations.</a:t>
            </a:r>
          </a:p>
          <a:p>
            <a:r>
              <a:rPr lang="en-US" dirty="0"/>
              <a:t>Promote "invocation of a method on an object" to full object status</a:t>
            </a:r>
          </a:p>
          <a:p>
            <a:r>
              <a:rPr lang="en-US" dirty="0"/>
              <a:t>An object-oriented callback</a:t>
            </a:r>
          </a:p>
        </p:txBody>
      </p:sp>
    </p:spTree>
    <p:extLst>
      <p:ext uri="{BB962C8B-B14F-4D97-AF65-F5344CB8AC3E}">
        <p14:creationId xmlns:p14="http://schemas.microsoft.com/office/powerpoint/2010/main" val="3631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212942" y="1475153"/>
            <a:ext cx="11515715" cy="3966025"/>
          </a:xfrm>
        </p:spPr>
        <p:txBody>
          <a:bodyPr/>
          <a:lstStyle/>
          <a:p>
            <a:r>
              <a:rPr lang="en-US" dirty="0"/>
              <a:t>Need to issue requests to objects without knowing anything about the operation being requested or the receiver of the request.</a:t>
            </a:r>
            <a:endParaRPr lang="en-US" dirty="0"/>
          </a:p>
        </p:txBody>
      </p:sp>
    </p:spTree>
    <p:extLst>
      <p:ext uri="{BB962C8B-B14F-4D97-AF65-F5344CB8AC3E}">
        <p14:creationId xmlns:p14="http://schemas.microsoft.com/office/powerpoint/2010/main" val="17277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dirty="0"/>
              <a:t>Command decouples the object that invokes the operation from the one that knows how to perform it. To achieve this separation, the designer creates an abstract base class that maps a receiver (an object) with an action (a pointer to a member function). The base class contains an execute() method that simply calls the action on the receiver.</a:t>
            </a:r>
          </a:p>
          <a:p>
            <a:pPr marL="0" indent="0">
              <a:buNone/>
            </a:pPr>
            <a:endParaRPr lang="en-US" dirty="0"/>
          </a:p>
          <a:p>
            <a:pPr marL="0" indent="0">
              <a:buNone/>
            </a:pPr>
            <a:r>
              <a:rPr lang="en-US" dirty="0"/>
              <a:t>All clients of Command objects treat each object as a "black box" by simply invoking the object's virtual execute() method whenever the client requires the object's "service".</a:t>
            </a:r>
            <a:endParaRPr lang="en-US" dirty="0"/>
          </a:p>
        </p:txBody>
      </p:sp>
    </p:spTree>
    <p:extLst>
      <p:ext uri="{BB962C8B-B14F-4D97-AF65-F5344CB8AC3E}">
        <p14:creationId xmlns:p14="http://schemas.microsoft.com/office/powerpoint/2010/main" val="143711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dirty="0"/>
              <a:t>A Command class holds some subset of the following: an object, a method to be applied to the object, and the arguments to be passed when the method is applied. The Command's "execute" method then causes the pieces to come together.</a:t>
            </a:r>
          </a:p>
          <a:p>
            <a:pPr marL="0" indent="0">
              <a:buNone/>
            </a:pPr>
            <a:endParaRPr lang="en-US" dirty="0"/>
          </a:p>
          <a:p>
            <a:pPr marL="0" indent="0">
              <a:buNone/>
            </a:pPr>
            <a:r>
              <a:rPr lang="en-US" dirty="0"/>
              <a:t>Sequences of Command objects can be assembled into composite (or macro) commands.</a:t>
            </a:r>
            <a:endParaRPr lang="en-US" dirty="0"/>
          </a:p>
        </p:txBody>
      </p:sp>
    </p:spTree>
    <p:extLst>
      <p:ext uri="{BB962C8B-B14F-4D97-AF65-F5344CB8AC3E}">
        <p14:creationId xmlns:p14="http://schemas.microsoft.com/office/powerpoint/2010/main" val="1920174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Rectangle 2"/>
          <p:cNvSpPr/>
          <p:nvPr/>
        </p:nvSpPr>
        <p:spPr>
          <a:xfrm>
            <a:off x="571500" y="1853336"/>
            <a:ext cx="11315700" cy="2246769"/>
          </a:xfrm>
          <a:prstGeom prst="rect">
            <a:avLst/>
          </a:prstGeom>
        </p:spPr>
        <p:txBody>
          <a:bodyPr wrap="square">
            <a:spAutoFit/>
          </a:bodyPr>
          <a:lstStyle/>
          <a:p>
            <a:pPr algn="just"/>
            <a:r>
              <a:rPr lang="en-US" sz="2800" dirty="0"/>
              <a:t>The client that creates a command is not the same client that executes it. This separation provides flexibility in the timing and sequencing of commands. Materializing commands as objects means they can be passed, staged, shared, loaded in a table, and otherwise instrumented or manipulated like any other object.</a:t>
            </a:r>
          </a:p>
        </p:txBody>
      </p:sp>
    </p:spTree>
    <p:extLst>
      <p:ext uri="{BB962C8B-B14F-4D97-AF65-F5344CB8AC3E}">
        <p14:creationId xmlns:p14="http://schemas.microsoft.com/office/powerpoint/2010/main" val="3641150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pic>
        <p:nvPicPr>
          <p:cNvPr id="3074" name="Picture 2" descr="Command sch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5070" y="1245942"/>
            <a:ext cx="8914800" cy="4979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487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212942" y="1193799"/>
            <a:ext cx="11515715" cy="4575625"/>
          </a:xfrm>
        </p:spPr>
        <p:txBody>
          <a:bodyPr>
            <a:normAutofit/>
          </a:bodyPr>
          <a:lstStyle/>
          <a:p>
            <a:pPr marL="0" indent="0" algn="just">
              <a:lnSpc>
                <a:spcPct val="150000"/>
              </a:lnSpc>
              <a:buNone/>
            </a:pPr>
            <a:r>
              <a:rPr lang="en-US" dirty="0"/>
              <a:t>The Command pattern allows requests to be encapsulated as objects, thereby allowing clients to be parametrized with different requests. The "check" at a diner is an example of a Command pattern. The waiter or waitress takes an order or command from a customer and encapsulates that order by writing it on the check. The order is then queued for a short order cook. Note that the pad of "checks" used by each waiter is not dependent on the menu, and therefore they can support commands to cook many different items.</a:t>
            </a:r>
            <a:endParaRPr lang="en-US" dirty="0"/>
          </a:p>
        </p:txBody>
      </p:sp>
    </p:spTree>
    <p:extLst>
      <p:ext uri="{BB962C8B-B14F-4D97-AF65-F5344CB8AC3E}">
        <p14:creationId xmlns:p14="http://schemas.microsoft.com/office/powerpoint/2010/main" val="3402751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SpaceTemplate.potx" id="{1DFD984F-CF35-4FD4-B109-42F16014EF75}" vid="{D0BF3553-D899-4979-8D82-D598906048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SimpleTemplatePowerPoint</Template>
  <TotalTime>1887</TotalTime>
  <Words>714</Words>
  <Application>Microsoft Office PowerPoint</Application>
  <PresentationFormat>Widescreen</PresentationFormat>
  <Paragraphs>45</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Design Patterns. Command</vt:lpstr>
      <vt:lpstr>Table of content</vt:lpstr>
      <vt:lpstr>Intent</vt:lpstr>
      <vt:lpstr>Problem</vt:lpstr>
      <vt:lpstr>Discussion</vt:lpstr>
      <vt:lpstr>Discussion</vt:lpstr>
      <vt:lpstr>Structure</vt:lpstr>
      <vt:lpstr>Structure</vt:lpstr>
      <vt:lpstr>Example</vt:lpstr>
      <vt:lpstr>Example</vt:lpstr>
      <vt:lpstr>Check list</vt:lpstr>
      <vt:lpstr>Rules of thumb</vt:lpstr>
      <vt:lpstr>Rules of thumb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Sergii Tischenko</dc:creator>
  <cp:lastModifiedBy>Sergii Tishchenko</cp:lastModifiedBy>
  <cp:revision>116</cp:revision>
  <dcterms:created xsi:type="dcterms:W3CDTF">2016-09-08T21:29:20Z</dcterms:created>
  <dcterms:modified xsi:type="dcterms:W3CDTF">2018-08-14T13:28:40Z</dcterms:modified>
</cp:coreProperties>
</file>