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0" r:id="rId4"/>
    <p:sldId id="261" r:id="rId5"/>
    <p:sldId id="262" r:id="rId6"/>
    <p:sldId id="263" r:id="rId7"/>
    <p:sldId id="271" r:id="rId8"/>
    <p:sldId id="264" r:id="rId9"/>
    <p:sldId id="272"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5878" autoAdjust="0"/>
  </p:normalViewPr>
  <p:slideViewPr>
    <p:cSldViewPr snapToGrid="0">
      <p:cViewPr varScale="1">
        <p:scale>
          <a:sx n="28" d="100"/>
          <a:sy n="28"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8</a:t>
            </a:fld>
            <a:endParaRPr lang="en-US"/>
          </a:p>
        </p:txBody>
      </p:sp>
    </p:spTree>
    <p:extLst>
      <p:ext uri="{BB962C8B-B14F-4D97-AF65-F5344CB8AC3E}">
        <p14:creationId xmlns:p14="http://schemas.microsoft.com/office/powerpoint/2010/main" val="373968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9</a:t>
            </a:fld>
            <a:endParaRPr lang="en-US"/>
          </a:p>
        </p:txBody>
      </p:sp>
    </p:spTree>
    <p:extLst>
      <p:ext uri="{BB962C8B-B14F-4D97-AF65-F5344CB8AC3E}">
        <p14:creationId xmlns:p14="http://schemas.microsoft.com/office/powerpoint/2010/main" val="81506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12</a:t>
            </a:fld>
            <a:endParaRPr lang="en-US"/>
          </a:p>
        </p:txBody>
      </p:sp>
    </p:spTree>
    <p:extLst>
      <p:ext uri="{BB962C8B-B14F-4D97-AF65-F5344CB8AC3E}">
        <p14:creationId xmlns:p14="http://schemas.microsoft.com/office/powerpoint/2010/main" val="1434762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Patterns. </a:t>
            </a:r>
            <a:r>
              <a:rPr lang="en-US" dirty="0" smtClean="0"/>
              <a:t>Decorator</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12942" y="1193799"/>
            <a:ext cx="11515715" cy="4575625"/>
          </a:xfrm>
        </p:spPr>
        <p:txBody>
          <a:bodyPr>
            <a:normAutofit/>
          </a:bodyPr>
          <a:lstStyle/>
          <a:p>
            <a:r>
              <a:rPr lang="en-US" dirty="0"/>
              <a:t>The Decorator attaches additional responsibilities to an object dynamically. The ornaments that are added to pine or fir trees are examples of Decorators. Lights, garland, candy canes, glass ornaments, etc., can be added to a tree to give it a festive look. The ornaments do not change the tree itself which is recognizable as a Christmas tree regardless of particular ornaments used. As an example of additional functionality, the addition of lights allows one to "light up" a Christmas tree.</a:t>
            </a:r>
          </a:p>
          <a:p>
            <a:r>
              <a:rPr lang="en-US" dirty="0"/>
              <a:t>Another example: assault gun is a deadly weapon on it's own. But you can apply certain "decorations" to make it more accurate, silent and devastating.</a:t>
            </a:r>
          </a:p>
        </p:txBody>
      </p:sp>
    </p:spTree>
    <p:extLst>
      <p:ext uri="{BB962C8B-B14F-4D97-AF65-F5344CB8AC3E}">
        <p14:creationId xmlns:p14="http://schemas.microsoft.com/office/powerpoint/2010/main" val="2730802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3" name="Picture 2" descr="Decorato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830" y="1200562"/>
            <a:ext cx="7174523" cy="565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487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smtClean="0"/>
              <a:t>list</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Ensure the context is: a single core (or non-optional) component, several optional embellishments or wrappers, and an interface that is common to all.</a:t>
            </a:r>
          </a:p>
          <a:p>
            <a:pPr marL="514350" indent="-514350">
              <a:buFont typeface="+mj-lt"/>
              <a:buAutoNum type="arabicPeriod"/>
            </a:pPr>
            <a:r>
              <a:rPr lang="en-US" dirty="0"/>
              <a:t>Create a "Lowest Common Denominator" interface that makes all classes interchangeable.</a:t>
            </a:r>
          </a:p>
          <a:p>
            <a:pPr marL="514350" indent="-514350">
              <a:buFont typeface="+mj-lt"/>
              <a:buAutoNum type="arabicPeriod"/>
            </a:pPr>
            <a:r>
              <a:rPr lang="en-US" dirty="0"/>
              <a:t>Create a second level base class (Decorator) to support the optional wrapper classes.</a:t>
            </a:r>
          </a:p>
          <a:p>
            <a:pPr marL="514350" indent="-514350">
              <a:buFont typeface="+mj-lt"/>
              <a:buAutoNum type="arabicPeriod"/>
            </a:pPr>
            <a:r>
              <a:rPr lang="en-US" dirty="0"/>
              <a:t>The Core class and Decorator class inherit from the LCD interface.</a:t>
            </a:r>
          </a:p>
          <a:p>
            <a:pPr marL="514350" indent="-514350">
              <a:buFont typeface="+mj-lt"/>
              <a:buAutoNum type="arabicPeriod"/>
            </a:pPr>
            <a:r>
              <a:rPr lang="en-US" dirty="0"/>
              <a:t>The Decorator class declares a composition relationship to the LCD interface, and this data member is initialized in its constructor.</a:t>
            </a:r>
          </a:p>
          <a:p>
            <a:pPr marL="514350" indent="-514350">
              <a:buFont typeface="+mj-lt"/>
              <a:buAutoNum type="arabicPeriod"/>
            </a:pPr>
            <a:r>
              <a:rPr lang="en-US" dirty="0"/>
              <a:t>The Decorator class delegates to the LCD object.</a:t>
            </a:r>
          </a:p>
          <a:p>
            <a:pPr marL="514350" indent="-514350">
              <a:buFont typeface="+mj-lt"/>
              <a:buAutoNum type="arabicPeriod"/>
            </a:pPr>
            <a:r>
              <a:rPr lang="en-US" dirty="0"/>
              <a:t>Define a Decorator derived class for each optional embellishment.</a:t>
            </a:r>
          </a:p>
          <a:p>
            <a:pPr marL="514350" indent="-514350">
              <a:buFont typeface="+mj-lt"/>
              <a:buAutoNum type="arabicPeriod"/>
            </a:pPr>
            <a:r>
              <a:rPr lang="en-US" dirty="0"/>
              <a:t>Decorator derived classes implement their wrapper functionality - and - delegate to the Decorator base class.</a:t>
            </a:r>
          </a:p>
          <a:p>
            <a:pPr marL="514350" indent="-514350">
              <a:buFont typeface="+mj-lt"/>
              <a:buAutoNum type="arabicPeriod"/>
            </a:pPr>
            <a:r>
              <a:rPr lang="en-US" dirty="0"/>
              <a:t>The client configures the type and ordering of Core and Decorator objects.</a:t>
            </a:r>
            <a:endParaRPr lang="en-US" dirty="0"/>
          </a:p>
        </p:txBody>
      </p:sp>
    </p:spTree>
    <p:extLst>
      <p:ext uri="{BB962C8B-B14F-4D97-AF65-F5344CB8AC3E}">
        <p14:creationId xmlns:p14="http://schemas.microsoft.com/office/powerpoint/2010/main" val="2957330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a:t>
            </a:r>
            <a:r>
              <a:rPr lang="en-US" dirty="0" smtClean="0"/>
              <a:t>thumb</a:t>
            </a:r>
            <a:endParaRPr lang="en-US" dirty="0"/>
          </a:p>
        </p:txBody>
      </p:sp>
      <p:sp>
        <p:nvSpPr>
          <p:cNvPr id="3" name="Content Placeholder 2"/>
          <p:cNvSpPr>
            <a:spLocks noGrp="1"/>
          </p:cNvSpPr>
          <p:nvPr>
            <p:ph idx="1"/>
          </p:nvPr>
        </p:nvSpPr>
        <p:spPr/>
        <p:txBody>
          <a:bodyPr>
            <a:normAutofit fontScale="92500" lnSpcReduction="20000"/>
          </a:bodyPr>
          <a:lstStyle/>
          <a:p>
            <a:r>
              <a:rPr lang="en-US" dirty="0"/>
              <a:t>Adapter provides a different interface to its subject. Proxy provides the same interface. Decorator provides an enhanced interface.</a:t>
            </a:r>
          </a:p>
          <a:p>
            <a:r>
              <a:rPr lang="en-US" dirty="0"/>
              <a:t>Adapter changes an object's interface, Decorator enhances an object's responsibilities. Decorator is thus more transparent to the client. As a consequence, Decorator supports recursive composition, which isn't possible with pure Adapters.</a:t>
            </a:r>
          </a:p>
          <a:p>
            <a:r>
              <a:rPr lang="en-US" dirty="0"/>
              <a:t>Composite and Decorator have similar structure diagrams, reflecting the fact that both rely on recursive composition to organize an open-ended number of objects.</a:t>
            </a:r>
          </a:p>
          <a:p>
            <a:r>
              <a:rPr lang="en-US" dirty="0"/>
              <a:t>A Decorator can be viewed as a degenerate Composite with only one component. However, a Decorator adds additional responsibilities - it isn't intended for object aggregation.</a:t>
            </a:r>
          </a:p>
          <a:p>
            <a:r>
              <a:rPr lang="en-US" dirty="0"/>
              <a:t>Decorator is designed to let you add responsibilities to objects without </a:t>
            </a:r>
            <a:r>
              <a:rPr lang="en-US" dirty="0" err="1"/>
              <a:t>subclassing</a:t>
            </a:r>
            <a:r>
              <a:rPr lang="en-US" dirty="0"/>
              <a:t>. Composite's focus is not on embellishment but on representation. These intents are distinct but complementary. Consequently, Composite and Decorator are often used in concert.</a:t>
            </a:r>
          </a:p>
        </p:txBody>
      </p:sp>
    </p:spTree>
    <p:extLst>
      <p:ext uri="{BB962C8B-B14F-4D97-AF65-F5344CB8AC3E}">
        <p14:creationId xmlns:p14="http://schemas.microsoft.com/office/powerpoint/2010/main" val="2673068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a:t>
            </a:r>
          </a:p>
        </p:txBody>
      </p:sp>
      <p:sp>
        <p:nvSpPr>
          <p:cNvPr id="3" name="Content Placeholder 2"/>
          <p:cNvSpPr>
            <a:spLocks noGrp="1"/>
          </p:cNvSpPr>
          <p:nvPr>
            <p:ph idx="1"/>
          </p:nvPr>
        </p:nvSpPr>
        <p:spPr>
          <a:xfrm>
            <a:off x="313426" y="1274079"/>
            <a:ext cx="11515715" cy="3930967"/>
          </a:xfrm>
        </p:spPr>
        <p:txBody>
          <a:bodyPr>
            <a:normAutofit/>
          </a:bodyPr>
          <a:lstStyle/>
          <a:p>
            <a:r>
              <a:rPr lang="en-US" dirty="0"/>
              <a:t>Composite could use Chain of Responsibility to let components access global properties through their parent. It could also use Decorator to override these properties on parts of the composition.</a:t>
            </a:r>
          </a:p>
          <a:p>
            <a:r>
              <a:rPr lang="en-US" dirty="0"/>
              <a:t>Decorator and Proxy have different purposes but similar structures. Both describe how to provide a level of indirection to another object, and the implementations keep a reference to the object to which they forward requests.</a:t>
            </a:r>
          </a:p>
          <a:p>
            <a:r>
              <a:rPr lang="en-US" dirty="0"/>
              <a:t>Decorator lets you change the skin of an object. </a:t>
            </a:r>
            <a:r>
              <a:rPr lang="en-US"/>
              <a:t>Strategy lets you change the guts.</a:t>
            </a:r>
          </a:p>
        </p:txBody>
      </p:sp>
    </p:spTree>
    <p:extLst>
      <p:ext uri="{BB962C8B-B14F-4D97-AF65-F5344CB8AC3E}">
        <p14:creationId xmlns:p14="http://schemas.microsoft.com/office/powerpoint/2010/main" val="2709141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Intent</a:t>
            </a:r>
          </a:p>
          <a:p>
            <a:pPr marL="514350" indent="-514350">
              <a:buFont typeface="+mj-lt"/>
              <a:buAutoNum type="arabicPeriod"/>
            </a:pPr>
            <a:r>
              <a:rPr lang="en-US" sz="3200" dirty="0"/>
              <a:t>Problem</a:t>
            </a:r>
            <a:endParaRPr lang="en-US" sz="3200" dirty="0" smtClean="0"/>
          </a:p>
          <a:p>
            <a:pPr marL="514350" indent="-514350">
              <a:buFont typeface="+mj-lt"/>
              <a:buAutoNum type="arabicPeriod"/>
            </a:pPr>
            <a:r>
              <a:rPr lang="en-US" sz="3200" dirty="0"/>
              <a:t>Discussion </a:t>
            </a:r>
            <a:endParaRPr lang="en-US" sz="3200" dirty="0" smtClean="0"/>
          </a:p>
          <a:p>
            <a:pPr marL="514350" indent="-514350">
              <a:buFont typeface="+mj-lt"/>
              <a:buAutoNum type="arabicPeriod"/>
            </a:pPr>
            <a:r>
              <a:rPr lang="en-US" sz="3200" dirty="0"/>
              <a:t>Structure</a:t>
            </a:r>
          </a:p>
          <a:p>
            <a:pPr marL="514350" indent="-514350">
              <a:buFont typeface="+mj-lt"/>
              <a:buAutoNum type="arabicPeriod"/>
            </a:pPr>
            <a:r>
              <a:rPr lang="en-US" sz="3200" dirty="0"/>
              <a:t>Example</a:t>
            </a:r>
          </a:p>
        </p:txBody>
      </p:sp>
    </p:spTree>
    <p:extLst>
      <p:ext uri="{BB962C8B-B14F-4D97-AF65-F5344CB8AC3E}">
        <p14:creationId xmlns:p14="http://schemas.microsoft.com/office/powerpoint/2010/main" val="718854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p:txBody>
          <a:bodyPr/>
          <a:lstStyle/>
          <a:p>
            <a:r>
              <a:rPr lang="en-US" dirty="0"/>
              <a:t>Attach additional responsibilities to an object dynamically. Decorators provide a flexible alternative to </a:t>
            </a:r>
            <a:r>
              <a:rPr lang="en-US" dirty="0" err="1"/>
              <a:t>subclassing</a:t>
            </a:r>
            <a:r>
              <a:rPr lang="en-US" dirty="0"/>
              <a:t> for extending functionality.</a:t>
            </a:r>
          </a:p>
          <a:p>
            <a:r>
              <a:rPr lang="en-US" dirty="0"/>
              <a:t>Client-specified embellishment of a core object by recursively wrapping it.</a:t>
            </a:r>
          </a:p>
          <a:p>
            <a:r>
              <a:rPr lang="en-US" dirty="0"/>
              <a:t>Wrapping a gift, putting it in a box, and wrapping the box.</a:t>
            </a:r>
          </a:p>
        </p:txBody>
      </p:sp>
    </p:spTree>
    <p:extLst>
      <p:ext uri="{BB962C8B-B14F-4D97-AF65-F5344CB8AC3E}">
        <p14:creationId xmlns:p14="http://schemas.microsoft.com/office/powerpoint/2010/main" val="322039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212942" y="1475153"/>
            <a:ext cx="11515715" cy="3966025"/>
          </a:xfrm>
        </p:spPr>
        <p:txBody>
          <a:bodyPr/>
          <a:lstStyle/>
          <a:p>
            <a:r>
              <a:rPr lang="en-US" dirty="0"/>
              <a:t>You want to add behavior or state to individual objects at run-time. Inheritance is not feasible because it is static and applies to an entire class.</a:t>
            </a:r>
            <a:endParaRPr lang="en-US" dirty="0"/>
          </a:p>
        </p:txBody>
      </p:sp>
    </p:spTree>
    <p:extLst>
      <p:ext uri="{BB962C8B-B14F-4D97-AF65-F5344CB8AC3E}">
        <p14:creationId xmlns:p14="http://schemas.microsoft.com/office/powerpoint/2010/main" val="408962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313427" y="1274079"/>
            <a:ext cx="3625528" cy="4247490"/>
          </a:xfrm>
        </p:spPr>
        <p:txBody>
          <a:bodyPr>
            <a:normAutofit/>
          </a:bodyPr>
          <a:lstStyle/>
          <a:p>
            <a:pPr marL="0" indent="0">
              <a:buNone/>
            </a:pPr>
            <a:r>
              <a:rPr lang="en-US" dirty="0"/>
              <a:t>Suppose you are working on a user interface toolkit and you wish to support adding borders and scroll bars to windows. You could define an inheritance hierarchy like </a:t>
            </a:r>
            <a:r>
              <a:rPr lang="en-US" dirty="0" smtClean="0"/>
              <a:t>this.</a:t>
            </a:r>
            <a:endParaRPr lang="en-US" dirty="0"/>
          </a:p>
        </p:txBody>
      </p:sp>
      <p:pic>
        <p:nvPicPr>
          <p:cNvPr id="1026" name="Picture 2" descr="Decorator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314" y="1274079"/>
            <a:ext cx="7222686" cy="529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44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313426" y="1274079"/>
            <a:ext cx="11515715" cy="1363613"/>
          </a:xfrm>
        </p:spPr>
        <p:txBody>
          <a:bodyPr/>
          <a:lstStyle/>
          <a:p>
            <a:pPr marL="0" indent="0">
              <a:buNone/>
            </a:pPr>
            <a:r>
              <a:rPr lang="en-US" dirty="0">
                <a:solidFill>
                  <a:srgbClr val="444444"/>
                </a:solidFill>
                <a:latin typeface="PT Sans"/>
              </a:rPr>
              <a:t>But the Decorator pattern suggests giving the client the ability to specify whatever combination of "features" is desired.</a:t>
            </a:r>
            <a:endParaRPr lang="en-US" dirty="0"/>
          </a:p>
        </p:txBody>
      </p:sp>
      <p:sp>
        <p:nvSpPr>
          <p:cNvPr id="4" name="Rectangle 1"/>
          <p:cNvSpPr>
            <a:spLocks noChangeArrowheads="1"/>
          </p:cNvSpPr>
          <p:nvPr/>
        </p:nvSpPr>
        <p:spPr bwMode="auto">
          <a:xfrm>
            <a:off x="1831286" y="2637692"/>
            <a:ext cx="7350368"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Widget*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aWidget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new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BorderDecorator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new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HorizontalScrollBarDecorator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new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VerticalScrollBarDecorator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new Window( </a:t>
            </a:r>
            <a:r>
              <a:rPr kumimoji="0" lang="en-US" alt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80</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24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aWidget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-&gt;draw();</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6460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370793" y="1216929"/>
            <a:ext cx="11515715" cy="1363613"/>
          </a:xfrm>
        </p:spPr>
        <p:txBody>
          <a:bodyPr/>
          <a:lstStyle/>
          <a:p>
            <a:pPr marL="0" indent="0">
              <a:buNone/>
            </a:pPr>
            <a:r>
              <a:rPr lang="en-US" dirty="0"/>
              <a:t>This flexibility can be achieved with the following design</a:t>
            </a:r>
            <a:endParaRPr lang="en-US" dirty="0"/>
          </a:p>
        </p:txBody>
      </p:sp>
      <p:pic>
        <p:nvPicPr>
          <p:cNvPr id="3074" name="Picture 2" descr="Decorator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025" y="1898735"/>
            <a:ext cx="7887021" cy="474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38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Rectangle 2"/>
          <p:cNvSpPr/>
          <p:nvPr/>
        </p:nvSpPr>
        <p:spPr>
          <a:xfrm>
            <a:off x="501162" y="1360967"/>
            <a:ext cx="11315700" cy="1815882"/>
          </a:xfrm>
          <a:prstGeom prst="rect">
            <a:avLst/>
          </a:prstGeom>
        </p:spPr>
        <p:txBody>
          <a:bodyPr wrap="square">
            <a:spAutoFit/>
          </a:bodyPr>
          <a:lstStyle/>
          <a:p>
            <a:pPr algn="just"/>
            <a:r>
              <a:rPr lang="en-US" sz="2800" dirty="0"/>
              <a:t>The client is always interested in </a:t>
            </a:r>
            <a:r>
              <a:rPr lang="en-US" sz="2800" i="1" dirty="0" err="1"/>
              <a:t>CoreFunctionality.doThis</a:t>
            </a:r>
            <a:r>
              <a:rPr lang="en-US" sz="2800" i="1" dirty="0"/>
              <a:t>(). </a:t>
            </a:r>
            <a:r>
              <a:rPr lang="en-US" sz="2800" dirty="0"/>
              <a:t>The client may, or may not, be interested </a:t>
            </a:r>
            <a:r>
              <a:rPr lang="en-US" sz="2800" i="1" dirty="0"/>
              <a:t>in </a:t>
            </a:r>
            <a:r>
              <a:rPr lang="en-US" sz="2800" i="1" dirty="0" err="1"/>
              <a:t>OptionalOne.doThis</a:t>
            </a:r>
            <a:r>
              <a:rPr lang="en-US" sz="2800" i="1" dirty="0"/>
              <a:t>() </a:t>
            </a:r>
            <a:r>
              <a:rPr lang="en-US" sz="2800" dirty="0"/>
              <a:t>and </a:t>
            </a:r>
            <a:r>
              <a:rPr lang="en-US" sz="2800" dirty="0" err="1"/>
              <a:t>OptionalTwo.doThis</a:t>
            </a:r>
            <a:r>
              <a:rPr lang="en-US" sz="2800" dirty="0"/>
              <a:t>(). Each of these classes always delegate to the Decorator base class, and that class always delegates to the contained "</a:t>
            </a:r>
            <a:r>
              <a:rPr lang="en-US" sz="2800" dirty="0" err="1"/>
              <a:t>wrappee</a:t>
            </a:r>
            <a:r>
              <a:rPr lang="en-US" sz="2800" dirty="0"/>
              <a:t>" object.</a:t>
            </a:r>
            <a:endParaRPr lang="en-US" sz="2800" dirty="0"/>
          </a:p>
        </p:txBody>
      </p:sp>
    </p:spTree>
    <p:extLst>
      <p:ext uri="{BB962C8B-B14F-4D97-AF65-F5344CB8AC3E}">
        <p14:creationId xmlns:p14="http://schemas.microsoft.com/office/powerpoint/2010/main" val="925624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pic>
        <p:nvPicPr>
          <p:cNvPr id="4098" name="Picture 2" descr="Decorator sch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706" y="1105264"/>
            <a:ext cx="8396252" cy="5752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710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1869</TotalTime>
  <Words>727</Words>
  <Application>Microsoft Office PowerPoint</Application>
  <PresentationFormat>Widescreen</PresentationFormat>
  <Paragraphs>50</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PT Sans</vt:lpstr>
      <vt:lpstr>Office Theme</vt:lpstr>
      <vt:lpstr>Design Patterns. Decorator</vt:lpstr>
      <vt:lpstr>Table of content</vt:lpstr>
      <vt:lpstr>Intent</vt:lpstr>
      <vt:lpstr>Problem</vt:lpstr>
      <vt:lpstr>Discussion</vt:lpstr>
      <vt:lpstr>Discussion</vt:lpstr>
      <vt:lpstr>Discussion</vt:lpstr>
      <vt:lpstr>Structure</vt:lpstr>
      <vt:lpstr>Structure</vt:lpstr>
      <vt:lpstr>Example</vt:lpstr>
      <vt:lpstr>Example</vt:lpstr>
      <vt:lpstr>Check list</vt:lpstr>
      <vt:lpstr>Rules of thumb</vt:lpstr>
      <vt:lpstr>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117</cp:revision>
  <dcterms:created xsi:type="dcterms:W3CDTF">2016-09-08T21:29:20Z</dcterms:created>
  <dcterms:modified xsi:type="dcterms:W3CDTF">2018-08-14T13:54:18Z</dcterms:modified>
</cp:coreProperties>
</file>