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60" r:id="rId3"/>
    <p:sldId id="261"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5878" autoAdjust="0"/>
  </p:normalViewPr>
  <p:slideViewPr>
    <p:cSldViewPr snapToGrid="0">
      <p:cViewPr varScale="1">
        <p:scale>
          <a:sx n="47" d="100"/>
          <a:sy n="47" d="100"/>
        </p:scale>
        <p:origin x="4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ourcemaking.com/design_patterns/bridge" TargetMode="External"/><Relationship Id="rId2" Type="http://schemas.openxmlformats.org/officeDocument/2006/relationships/hyperlink" Target="https://sourcemaking.com/design_patterns/adapter" TargetMode="External"/><Relationship Id="rId1" Type="http://schemas.openxmlformats.org/officeDocument/2006/relationships/slideLayout" Target="../slideLayouts/slideLayout2.xml"/><Relationship Id="rId5" Type="http://schemas.openxmlformats.org/officeDocument/2006/relationships/hyperlink" Target="https://sourcemaking.com/design_patterns/decorator" TargetMode="External"/><Relationship Id="rId4" Type="http://schemas.openxmlformats.org/officeDocument/2006/relationships/hyperlink" Target="https://sourcemaking.com/design_patterns/proxy"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sourcemaking.com/design_patterns/state" TargetMode="External"/><Relationship Id="rId3" Type="http://schemas.openxmlformats.org/officeDocument/2006/relationships/hyperlink" Target="https://sourcemaking.com/design_patterns/decorator" TargetMode="External"/><Relationship Id="rId7" Type="http://schemas.openxmlformats.org/officeDocument/2006/relationships/hyperlink" Target="https://sourcemaking.com/design_patterns/observer" TargetMode="External"/><Relationship Id="rId2" Type="http://schemas.openxmlformats.org/officeDocument/2006/relationships/hyperlink" Target="https://sourcemaking.com/design_patterns/composite"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chain_of_responsibility" TargetMode="External"/><Relationship Id="rId5" Type="http://schemas.openxmlformats.org/officeDocument/2006/relationships/hyperlink" Target="https://sourcemaking.com/design_patterns/visitor" TargetMode="External"/><Relationship Id="rId4" Type="http://schemas.openxmlformats.org/officeDocument/2006/relationships/hyperlink" Target="https://sourcemaking.com/design_patterns/iterator" TargetMode="External"/><Relationship Id="rId9" Type="http://schemas.openxmlformats.org/officeDocument/2006/relationships/hyperlink" Target="https://sourcemaking.com/design_patterns/mediato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ourcemaking.com/design_patterns/strategy" TargetMode="External"/><Relationship Id="rId2" Type="http://schemas.openxmlformats.org/officeDocument/2006/relationships/hyperlink" Target="https://sourcemaking.com/design_patterns/decorator" TargetMode="External"/><Relationship Id="rId1" Type="http://schemas.openxmlformats.org/officeDocument/2006/relationships/slideLayout" Target="../slideLayouts/slideLayout2.xml"/><Relationship Id="rId5" Type="http://schemas.openxmlformats.org/officeDocument/2006/relationships/hyperlink" Target="https://sourcemaking.com/design_patterns/proxy" TargetMode="External"/><Relationship Id="rId4" Type="http://schemas.openxmlformats.org/officeDocument/2006/relationships/hyperlink" Target="https://sourcemaking.com/design_patterns/composit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ourcemaking.com/design_patterns/adapter" TargetMode="External"/><Relationship Id="rId2" Type="http://schemas.openxmlformats.org/officeDocument/2006/relationships/hyperlink" Target="https://sourcemaking.com/design_patterns/facade" TargetMode="External"/><Relationship Id="rId1" Type="http://schemas.openxmlformats.org/officeDocument/2006/relationships/slideLayout" Target="../slideLayouts/slideLayout2.xml"/><Relationship Id="rId5" Type="http://schemas.openxmlformats.org/officeDocument/2006/relationships/hyperlink" Target="https://sourcemaking.com/design_patterns/mediator" TargetMode="External"/><Relationship Id="rId4" Type="http://schemas.openxmlformats.org/officeDocument/2006/relationships/hyperlink" Target="https://sourcemaking.com/design_patterns/singlet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ourcemaking.com/design_patterns/facade" TargetMode="External"/><Relationship Id="rId2" Type="http://schemas.openxmlformats.org/officeDocument/2006/relationships/hyperlink" Target="https://sourcemaking.com/design_patterns/abstract_factory"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state" TargetMode="External"/><Relationship Id="rId5" Type="http://schemas.openxmlformats.org/officeDocument/2006/relationships/hyperlink" Target="https://sourcemaking.com/design_patterns/composite" TargetMode="External"/><Relationship Id="rId4" Type="http://schemas.openxmlformats.org/officeDocument/2006/relationships/hyperlink" Target="https://sourcemaking.com/design_patterns/flyweigh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ourcemaking.com/design_patterns/command" TargetMode="External"/><Relationship Id="rId2" Type="http://schemas.openxmlformats.org/officeDocument/2006/relationships/hyperlink" Target="https://sourcemaking.com/design_patterns/chain_of_responsibility"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composite" TargetMode="External"/><Relationship Id="rId5" Type="http://schemas.openxmlformats.org/officeDocument/2006/relationships/hyperlink" Target="https://sourcemaking.com/design_patterns/observer" TargetMode="External"/><Relationship Id="rId4" Type="http://schemas.openxmlformats.org/officeDocument/2006/relationships/hyperlink" Target="https://sourcemaking.com/design_patterns/medi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sourcemaking.com/design_patterns/memento" TargetMode="External"/><Relationship Id="rId2" Type="http://schemas.openxmlformats.org/officeDocument/2006/relationships/hyperlink" Target="https://sourcemaking.com/design_patterns/command" TargetMode="External"/><Relationship Id="rId1" Type="http://schemas.openxmlformats.org/officeDocument/2006/relationships/slideLayout" Target="../slideLayouts/slideLayout2.xml"/><Relationship Id="rId5" Type="http://schemas.openxmlformats.org/officeDocument/2006/relationships/hyperlink" Target="https://sourcemaking.com/design_patterns/prototype" TargetMode="External"/><Relationship Id="rId4" Type="http://schemas.openxmlformats.org/officeDocument/2006/relationships/hyperlink" Target="https://sourcemaking.com/design_patterns/composite"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sourcemaking.com/design_patterns/factory_method" TargetMode="External"/><Relationship Id="rId3" Type="http://schemas.openxmlformats.org/officeDocument/2006/relationships/hyperlink" Target="https://sourcemaking.com/design_patterns/state" TargetMode="External"/><Relationship Id="rId7" Type="http://schemas.openxmlformats.org/officeDocument/2006/relationships/hyperlink" Target="https://sourcemaking.com/design_patterns/flyweight" TargetMode="External"/><Relationship Id="rId2" Type="http://schemas.openxmlformats.org/officeDocument/2006/relationships/hyperlink" Target="https://sourcemaking.com/design_patterns/interpreter"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visitor" TargetMode="External"/><Relationship Id="rId5" Type="http://schemas.openxmlformats.org/officeDocument/2006/relationships/hyperlink" Target="https://sourcemaking.com/design_patterns/iterator" TargetMode="External"/><Relationship Id="rId4" Type="http://schemas.openxmlformats.org/officeDocument/2006/relationships/hyperlink" Target="https://sourcemaking.com/design_patterns/composit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ourcemaking.com/design_patterns/observer" TargetMode="External"/><Relationship Id="rId2" Type="http://schemas.openxmlformats.org/officeDocument/2006/relationships/hyperlink" Target="https://sourcemaking.com/design_patterns/mediator" TargetMode="External"/><Relationship Id="rId1" Type="http://schemas.openxmlformats.org/officeDocument/2006/relationships/slideLayout" Target="../slideLayouts/slideLayout2.xml"/><Relationship Id="rId4" Type="http://schemas.openxmlformats.org/officeDocument/2006/relationships/hyperlink" Target="https://sourcemaking.com/design_patterns/facad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ourcemaking.com/design_patterns/iterator" TargetMode="External"/><Relationship Id="rId7" Type="http://schemas.openxmlformats.org/officeDocument/2006/relationships/hyperlink" Target="https://sourcemaking.com/design_patterns/singleton" TargetMode="External"/><Relationship Id="rId2" Type="http://schemas.openxmlformats.org/officeDocument/2006/relationships/hyperlink" Target="https://sourcemaking.com/design_patterns/memento"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flyweight" TargetMode="External"/><Relationship Id="rId5" Type="http://schemas.openxmlformats.org/officeDocument/2006/relationships/hyperlink" Target="https://sourcemaking.com/design_patterns/strategy" TargetMode="External"/><Relationship Id="rId4" Type="http://schemas.openxmlformats.org/officeDocument/2006/relationships/hyperlink" Target="https://sourcemaking.com/design_patterns/stat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ourcemaking.com/design_patterns/state" TargetMode="External"/><Relationship Id="rId7" Type="http://schemas.openxmlformats.org/officeDocument/2006/relationships/hyperlink" Target="https://sourcemaking.com/design_patterns/command" TargetMode="External"/><Relationship Id="rId2" Type="http://schemas.openxmlformats.org/officeDocument/2006/relationships/hyperlink" Target="https://sourcemaking.com/design_patterns/strategy"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visitor" TargetMode="External"/><Relationship Id="rId5" Type="http://schemas.openxmlformats.org/officeDocument/2006/relationships/hyperlink" Target="https://sourcemaking.com/design_patterns/template_method" TargetMode="External"/><Relationship Id="rId4" Type="http://schemas.openxmlformats.org/officeDocument/2006/relationships/hyperlink" Target="https://sourcemaking.com/design_patterns/flyweigh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cemaking.com/design_patterns/abstract_factory" TargetMode="External"/><Relationship Id="rId2" Type="http://schemas.openxmlformats.org/officeDocument/2006/relationships/hyperlink" Target="https://sourcemaking.com/design_patterns/prototype"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factory_method" TargetMode="External"/><Relationship Id="rId5" Type="http://schemas.openxmlformats.org/officeDocument/2006/relationships/hyperlink" Target="https://sourcemaking.com/design_patterns/singleton" TargetMode="External"/><Relationship Id="rId4" Type="http://schemas.openxmlformats.org/officeDocument/2006/relationships/hyperlink" Target="https://sourcemaking.com/design_patterns/builder"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sourcemaking.com/design_patterns/template_method" TargetMode="External"/><Relationship Id="rId3" Type="http://schemas.openxmlformats.org/officeDocument/2006/relationships/hyperlink" Target="https://sourcemaking.com/design_patterns/facade" TargetMode="External"/><Relationship Id="rId7" Type="http://schemas.openxmlformats.org/officeDocument/2006/relationships/hyperlink" Target="https://sourcemaking.com/design_patterns/factory_method" TargetMode="External"/><Relationship Id="rId2" Type="http://schemas.openxmlformats.org/officeDocument/2006/relationships/hyperlink" Target="https://sourcemaking.com/design_patterns/abstract_factory"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composite" TargetMode="External"/><Relationship Id="rId5" Type="http://schemas.openxmlformats.org/officeDocument/2006/relationships/hyperlink" Target="https://sourcemaking.com/design_patterns/strategy" TargetMode="External"/><Relationship Id="rId4" Type="http://schemas.openxmlformats.org/officeDocument/2006/relationships/hyperlink" Target="https://sourcemaking.com/design_patterns/builder" TargetMode="External"/><Relationship Id="rId9" Type="http://schemas.openxmlformats.org/officeDocument/2006/relationships/hyperlink" Target="https://sourcemaking.com/design_patterns/prototyp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ourcemaking.com/design_patterns/abstract_factory" TargetMode="External"/><Relationship Id="rId7" Type="http://schemas.openxmlformats.org/officeDocument/2006/relationships/hyperlink" Target="https://sourcemaking.com/design_patterns/decorator" TargetMode="External"/><Relationship Id="rId2" Type="http://schemas.openxmlformats.org/officeDocument/2006/relationships/hyperlink" Target="https://sourcemaking.com/design_patterns/factory_method"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composite" TargetMode="External"/><Relationship Id="rId5" Type="http://schemas.openxmlformats.org/officeDocument/2006/relationships/hyperlink" Target="https://sourcemaking.com/design_patterns/builder" TargetMode="External"/><Relationship Id="rId4" Type="http://schemas.openxmlformats.org/officeDocument/2006/relationships/hyperlink" Target="https://sourcemaking.com/design_patterns/prototyp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0800" y="2824479"/>
            <a:ext cx="9144000" cy="1417003"/>
          </a:xfrm>
        </p:spPr>
        <p:txBody>
          <a:bodyPr/>
          <a:lstStyle/>
          <a:p>
            <a:r>
              <a:rPr lang="en-US" dirty="0" smtClean="0"/>
              <a:t>Design Patterns</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a:t>
            </a:r>
          </a:p>
        </p:txBody>
      </p:sp>
      <p:sp>
        <p:nvSpPr>
          <p:cNvPr id="3" name="Content Placeholder 2"/>
          <p:cNvSpPr>
            <a:spLocks noGrp="1"/>
          </p:cNvSpPr>
          <p:nvPr>
            <p:ph idx="1"/>
          </p:nvPr>
        </p:nvSpPr>
        <p:spPr>
          <a:xfrm>
            <a:off x="370793" y="967184"/>
            <a:ext cx="11515715" cy="5257346"/>
          </a:xfrm>
        </p:spPr>
        <p:txBody>
          <a:bodyPr>
            <a:normAutofit fontScale="77500" lnSpcReduction="20000"/>
          </a:bodyPr>
          <a:lstStyle/>
          <a:p>
            <a:r>
              <a:rPr lang="en-US" sz="3300" b="1" dirty="0"/>
              <a:t>Adapter</a:t>
            </a:r>
            <a:r>
              <a:rPr lang="en-US" dirty="0"/>
              <a:t/>
            </a:r>
            <a:br>
              <a:rPr lang="en-US" dirty="0"/>
            </a:br>
            <a:r>
              <a:rPr lang="en-US" dirty="0" smtClean="0"/>
              <a:t>	Match </a:t>
            </a:r>
            <a:r>
              <a:rPr lang="en-US" dirty="0"/>
              <a:t>interfaces of different classes</a:t>
            </a:r>
          </a:p>
          <a:p>
            <a:r>
              <a:rPr lang="en-US" sz="3300" b="1" dirty="0"/>
              <a:t>Bridge</a:t>
            </a:r>
            <a:r>
              <a:rPr lang="en-US" dirty="0"/>
              <a:t/>
            </a:r>
            <a:br>
              <a:rPr lang="en-US" dirty="0"/>
            </a:br>
            <a:r>
              <a:rPr lang="en-US" dirty="0" smtClean="0"/>
              <a:t>	Separates </a:t>
            </a:r>
            <a:r>
              <a:rPr lang="en-US" dirty="0"/>
              <a:t>an object's interface from its implementation</a:t>
            </a:r>
          </a:p>
          <a:p>
            <a:r>
              <a:rPr lang="en-US" sz="3300" b="1" dirty="0"/>
              <a:t>Composite</a:t>
            </a:r>
            <a:r>
              <a:rPr lang="en-US" dirty="0"/>
              <a:t/>
            </a:r>
            <a:br>
              <a:rPr lang="en-US" dirty="0"/>
            </a:br>
            <a:r>
              <a:rPr lang="en-US" dirty="0" smtClean="0"/>
              <a:t>	A </a:t>
            </a:r>
            <a:r>
              <a:rPr lang="en-US" dirty="0"/>
              <a:t>tree structure of simple and composite objects</a:t>
            </a:r>
          </a:p>
          <a:p>
            <a:r>
              <a:rPr lang="en-US" sz="3300" b="1" dirty="0"/>
              <a:t>Decorator</a:t>
            </a:r>
            <a:r>
              <a:rPr lang="en-US" dirty="0"/>
              <a:t/>
            </a:r>
            <a:br>
              <a:rPr lang="en-US" dirty="0"/>
            </a:br>
            <a:r>
              <a:rPr lang="en-US" dirty="0" smtClean="0"/>
              <a:t>	Add </a:t>
            </a:r>
            <a:r>
              <a:rPr lang="en-US" dirty="0"/>
              <a:t>responsibilities to objects dynamically</a:t>
            </a:r>
          </a:p>
          <a:p>
            <a:r>
              <a:rPr lang="en-US" sz="3300" b="1" dirty="0"/>
              <a:t>Facade</a:t>
            </a:r>
            <a:r>
              <a:rPr lang="en-US" dirty="0"/>
              <a:t/>
            </a:r>
            <a:br>
              <a:rPr lang="en-US" dirty="0"/>
            </a:br>
            <a:r>
              <a:rPr lang="en-US" dirty="0" smtClean="0"/>
              <a:t>	A </a:t>
            </a:r>
            <a:r>
              <a:rPr lang="en-US" dirty="0"/>
              <a:t>single class that represents an entire </a:t>
            </a:r>
            <a:r>
              <a:rPr lang="en-US" dirty="0" smtClean="0"/>
              <a:t>subsystem</a:t>
            </a:r>
          </a:p>
          <a:p>
            <a:r>
              <a:rPr lang="en-US" sz="3300" b="1" dirty="0"/>
              <a:t>Flyweigh</a:t>
            </a:r>
            <a:r>
              <a:rPr lang="en-US" b="1" dirty="0"/>
              <a:t>t</a:t>
            </a:r>
            <a:r>
              <a:rPr lang="en-US" dirty="0"/>
              <a:t/>
            </a:r>
            <a:br>
              <a:rPr lang="en-US" dirty="0"/>
            </a:br>
            <a:r>
              <a:rPr lang="en-US" dirty="0" smtClean="0"/>
              <a:t>	A </a:t>
            </a:r>
            <a:r>
              <a:rPr lang="en-US" dirty="0"/>
              <a:t>fine-grained instance used for efficient </a:t>
            </a:r>
            <a:r>
              <a:rPr lang="en-US" dirty="0" smtClean="0"/>
              <a:t>sharing</a:t>
            </a:r>
          </a:p>
          <a:p>
            <a:r>
              <a:rPr lang="en-US" sz="3300" b="1" dirty="0"/>
              <a:t>Proxy</a:t>
            </a:r>
            <a:r>
              <a:rPr lang="en-US" dirty="0"/>
              <a:t/>
            </a:r>
            <a:br>
              <a:rPr lang="en-US" dirty="0"/>
            </a:br>
            <a:r>
              <a:rPr lang="en-US" dirty="0" smtClean="0"/>
              <a:t>	An </a:t>
            </a:r>
            <a:r>
              <a:rPr lang="en-US" dirty="0"/>
              <a:t>object representing another </a:t>
            </a:r>
            <a:r>
              <a:rPr lang="en-US" dirty="0" smtClean="0"/>
              <a:t>object</a:t>
            </a:r>
          </a:p>
          <a:p>
            <a:r>
              <a:rPr lang="en-US" sz="3300" b="1" dirty="0"/>
              <a:t>Private Class Data</a:t>
            </a:r>
            <a:r>
              <a:rPr lang="en-US" dirty="0"/>
              <a:t/>
            </a:r>
            <a:br>
              <a:rPr lang="en-US" dirty="0"/>
            </a:br>
            <a:r>
              <a:rPr lang="en-US" dirty="0" smtClean="0"/>
              <a:t>	Restricts </a:t>
            </a:r>
            <a:r>
              <a:rPr lang="en-US" dirty="0" err="1"/>
              <a:t>accessor</a:t>
            </a:r>
            <a:r>
              <a:rPr lang="en-US" dirty="0"/>
              <a:t>/</a:t>
            </a:r>
            <a:r>
              <a:rPr lang="en-US" dirty="0" err="1"/>
              <a:t>mutator</a:t>
            </a:r>
            <a:r>
              <a:rPr lang="en-US" dirty="0"/>
              <a:t> access</a:t>
            </a:r>
          </a:p>
        </p:txBody>
      </p:sp>
      <p:pic>
        <p:nvPicPr>
          <p:cNvPr id="2052" name="Picture 4" descr="https://sourcemaking.com/files/v2/content/patterns/Proxy-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214" y="4052668"/>
            <a:ext cx="4010025" cy="258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34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t>
            </a:r>
            <a:r>
              <a:rPr lang="en-US" dirty="0" smtClean="0"/>
              <a:t>patterns.</a:t>
            </a:r>
            <a:r>
              <a:rPr lang="en-US" b="1" dirty="0"/>
              <a:t>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pPr marL="514350" indent="-514350">
              <a:buFont typeface="+mj-lt"/>
              <a:buAutoNum type="arabicPeriod"/>
            </a:pPr>
            <a:r>
              <a:rPr lang="en-US" b="1" dirty="0">
                <a:hlinkClick r:id="rId2" tooltip="Adapts one interface for a class into one that a client expects."/>
              </a:rPr>
              <a:t>Adapter</a:t>
            </a:r>
            <a:r>
              <a:rPr lang="en-US" dirty="0"/>
              <a:t> makes things work after they're designed; </a:t>
            </a:r>
            <a:r>
              <a:rPr lang="en-US" b="1" dirty="0">
                <a:hlinkClick r:id="rId3" tooltip="Decouples an abstraction from its implementation so that the two can vary independently."/>
              </a:rPr>
              <a:t>Bridge</a:t>
            </a:r>
            <a:r>
              <a:rPr lang="en-US" dirty="0"/>
              <a:t> makes them work before they are</a:t>
            </a:r>
            <a:r>
              <a:rPr lang="en-US" dirty="0" smtClean="0"/>
              <a:t>.</a:t>
            </a:r>
            <a:endParaRPr lang="en-US" dirty="0"/>
          </a:p>
          <a:p>
            <a:pPr marL="514350" indent="-514350">
              <a:buFont typeface="+mj-lt"/>
              <a:buAutoNum type="arabicPeriod"/>
            </a:pPr>
            <a:r>
              <a:rPr lang="en-US" b="1" dirty="0">
                <a:hlinkClick r:id="rId3" tooltip="Decouples an abstraction from its implementation so that the two can vary independently."/>
              </a:rPr>
              <a:t>Bridge</a:t>
            </a:r>
            <a:r>
              <a:rPr lang="en-US" dirty="0"/>
              <a:t> is designed up-front to let the abstraction and the implementation vary independently. </a:t>
            </a:r>
            <a:r>
              <a:rPr lang="en-US" b="1" dirty="0">
                <a:hlinkClick r:id="rId2" tooltip="Adapts one interface for a class into one that a client expects."/>
              </a:rPr>
              <a:t>Adapter</a:t>
            </a:r>
            <a:r>
              <a:rPr lang="en-US" dirty="0"/>
              <a:t> is retrofitted to make unrelated classes work together</a:t>
            </a:r>
            <a:r>
              <a:rPr lang="en-US" dirty="0" smtClean="0"/>
              <a:t>.</a:t>
            </a:r>
            <a:endParaRPr lang="en-US" dirty="0"/>
          </a:p>
          <a:p>
            <a:pPr marL="514350" indent="-514350">
              <a:buFont typeface="+mj-lt"/>
              <a:buAutoNum type="arabicPeriod"/>
            </a:pPr>
            <a:r>
              <a:rPr lang="en-US" b="1" dirty="0">
                <a:hlinkClick r:id="rId2" tooltip="Adapts one interface for a class into one that a client expects."/>
              </a:rPr>
              <a:t>Adapter</a:t>
            </a:r>
            <a:r>
              <a:rPr lang="en-US" dirty="0"/>
              <a:t> provides a different interface to its subject. </a:t>
            </a:r>
            <a:r>
              <a:rPr lang="en-US" b="1" dirty="0">
                <a:hlinkClick r:id="rId4" tooltip="Class functioning as an interface to another thing."/>
              </a:rPr>
              <a:t>Proxy</a:t>
            </a:r>
            <a:r>
              <a:rPr lang="en-US" dirty="0"/>
              <a:t> provides the same interface. </a:t>
            </a:r>
            <a:r>
              <a:rPr lang="en-US" b="1" dirty="0">
                <a:hlinkClick r:id="rId5" tooltip="Allows new/additional behavior to be added to an existing method of an object dynamically."/>
              </a:rPr>
              <a:t>Decorator</a:t>
            </a:r>
            <a:r>
              <a:rPr lang="en-US" dirty="0"/>
              <a:t> provides an enhanced interface</a:t>
            </a:r>
            <a:r>
              <a:rPr lang="en-US" dirty="0" smtClean="0"/>
              <a:t>.</a:t>
            </a:r>
            <a:endParaRPr lang="en-US" dirty="0"/>
          </a:p>
          <a:p>
            <a:pPr marL="514350" indent="-514350">
              <a:buFont typeface="+mj-lt"/>
              <a:buAutoNum type="arabicPeriod"/>
            </a:pPr>
            <a:r>
              <a:rPr lang="en-US" b="1" dirty="0">
                <a:hlinkClick r:id="rId2" tooltip="Adapts one interface for a class into one that a client expects."/>
              </a:rPr>
              <a:t>Adapter</a:t>
            </a:r>
            <a:r>
              <a:rPr lang="en-US" dirty="0"/>
              <a:t> changes an object's interface, </a:t>
            </a:r>
            <a:r>
              <a:rPr lang="en-US" b="1" dirty="0">
                <a:hlinkClick r:id="rId5" tooltip="Allows new/additional behavior to be added to an existing method of an object dynamically."/>
              </a:rPr>
              <a:t>Decorator</a:t>
            </a:r>
            <a:r>
              <a:rPr lang="en-US" dirty="0"/>
              <a:t> enhances an object's responsibilities. </a:t>
            </a:r>
            <a:r>
              <a:rPr lang="en-US" b="1" dirty="0">
                <a:hlinkClick r:id="rId5" tooltip="Allows new/additional behavior to be added to an existing method of an object dynamically."/>
              </a:rPr>
              <a:t>Decorator</a:t>
            </a:r>
            <a:r>
              <a:rPr lang="en-US" dirty="0"/>
              <a:t> is thus more transparent to the client. As a consequence, </a:t>
            </a:r>
            <a:r>
              <a:rPr lang="en-US" b="1" dirty="0">
                <a:hlinkClick r:id="rId5" tooltip="Allows new/additional behavior to be added to an existing method of an object dynamically."/>
              </a:rPr>
              <a:t>Decorator</a:t>
            </a:r>
            <a:r>
              <a:rPr lang="en-US" dirty="0"/>
              <a:t> supports recursive composition, which isn't possible with pure </a:t>
            </a:r>
            <a:r>
              <a:rPr lang="en-US" b="1" dirty="0">
                <a:hlinkClick r:id="rId2" tooltip="Adapts one interface for a class into one that a client expects."/>
              </a:rPr>
              <a:t>Adapters</a:t>
            </a:r>
            <a:r>
              <a:rPr lang="en-US" dirty="0"/>
              <a:t>.</a:t>
            </a:r>
          </a:p>
        </p:txBody>
      </p:sp>
    </p:spTree>
    <p:extLst>
      <p:ext uri="{BB962C8B-B14F-4D97-AF65-F5344CB8AC3E}">
        <p14:creationId xmlns:p14="http://schemas.microsoft.com/office/powerpoint/2010/main" val="157842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t>
            </a:r>
            <a:r>
              <a:rPr lang="en-US" dirty="0" smtClean="0"/>
              <a:t>patterns.</a:t>
            </a:r>
            <a:r>
              <a:rPr lang="en-US" b="1" dirty="0"/>
              <a:t>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pPr marL="514350" indent="-514350">
              <a:buFont typeface="+mj-lt"/>
              <a:buAutoNum type="arabicPeriod" startAt="5"/>
            </a:pPr>
            <a:r>
              <a:rPr lang="en-US" b="1" dirty="0">
                <a:hlinkClick r:id="rId2" tooltip="Designed as a composition of one-or-more similar objects, all exhibiting similar functionality."/>
              </a:rPr>
              <a:t>Composite</a:t>
            </a:r>
            <a:r>
              <a:rPr lang="en-US" dirty="0"/>
              <a:t> and </a:t>
            </a:r>
            <a:r>
              <a:rPr lang="en-US" b="1" dirty="0">
                <a:hlinkClick r:id="rId3" tooltip="Allows new/additional behavior to be added to an existing method of an object dynamically."/>
              </a:rPr>
              <a:t>Decorator</a:t>
            </a:r>
            <a:r>
              <a:rPr lang="en-US" dirty="0"/>
              <a:t> have similar structure diagrams, reflecting the fact that both rely on recursive composition to organize an open-ended number of objects</a:t>
            </a:r>
            <a:r>
              <a:rPr lang="en-US" dirty="0" smtClean="0"/>
              <a:t>.</a:t>
            </a:r>
            <a:endParaRPr lang="en-US" dirty="0"/>
          </a:p>
          <a:p>
            <a:pPr marL="514350" indent="-514350">
              <a:buFont typeface="+mj-lt"/>
              <a:buAutoNum type="arabicPeriod" startAt="5"/>
            </a:pPr>
            <a:r>
              <a:rPr lang="en-US" b="1" dirty="0">
                <a:hlinkClick r:id="rId2" tooltip="Designed as a composition of one-or-more similar objects, all exhibiting similar functionality."/>
              </a:rPr>
              <a:t>Composite</a:t>
            </a:r>
            <a:r>
              <a:rPr lang="en-US" dirty="0"/>
              <a:t> can be traversed with </a:t>
            </a:r>
            <a:r>
              <a:rPr lang="en-US" b="1" dirty="0">
                <a:hlinkClick r:id="rId4" tooltip="Used to access the elements of an aggregate object sequentially without exposing its underlying representation."/>
              </a:rPr>
              <a:t>Iterator</a:t>
            </a:r>
            <a:r>
              <a:rPr lang="en-US" dirty="0"/>
              <a:t>. </a:t>
            </a:r>
            <a:r>
              <a:rPr lang="en-US" b="1" dirty="0">
                <a:hlinkClick r:id="rId5" tooltip="A way of separating an algorithm from an object structure."/>
              </a:rPr>
              <a:t>Visitor</a:t>
            </a:r>
            <a:r>
              <a:rPr lang="en-US" dirty="0"/>
              <a:t> can apply an operation over a </a:t>
            </a:r>
            <a:r>
              <a:rPr lang="en-US" b="1" dirty="0">
                <a:hlinkClick r:id="rId2" tooltip="Designed as a composition of one-or-more similar objects, all exhibiting similar functionality."/>
              </a:rPr>
              <a:t>Composite</a:t>
            </a:r>
            <a:r>
              <a:rPr lang="en-US" dirty="0"/>
              <a:t>. </a:t>
            </a:r>
            <a:r>
              <a:rPr lang="en-US" b="1" dirty="0">
                <a:hlinkClick r:id="rId2" tooltip="Designed as a composition of one-or-more similar objects, all exhibiting similar functionality."/>
              </a:rPr>
              <a:t>Composite</a:t>
            </a:r>
            <a:r>
              <a:rPr lang="en-US" dirty="0"/>
              <a:t> could use </a:t>
            </a:r>
            <a:r>
              <a:rPr lang="en-US" b="1" dirty="0">
                <a:hlinkClick r:id="rId6" tooltip="Source of command objects and a series of processing objects."/>
              </a:rPr>
              <a:t>Chain of responsibility</a:t>
            </a:r>
            <a:r>
              <a:rPr lang="en-US" dirty="0"/>
              <a:t> to let components access global properties through their parent. It could also use </a:t>
            </a:r>
            <a:r>
              <a:rPr lang="en-US" b="1" dirty="0">
                <a:hlinkClick r:id="rId3" tooltip="Allows new/additional behavior to be added to an existing method of an object dynamically."/>
              </a:rPr>
              <a:t>Decorator</a:t>
            </a:r>
            <a:r>
              <a:rPr lang="en-US" dirty="0"/>
              <a:t> to override these properties on parts of the composition. It could use </a:t>
            </a:r>
            <a:r>
              <a:rPr lang="en-US" b="1" dirty="0">
                <a:hlinkClick r:id="rId7" tooltip="Observes the state of an object in a program."/>
              </a:rPr>
              <a:t>Observer</a:t>
            </a:r>
            <a:r>
              <a:rPr lang="en-US" dirty="0"/>
              <a:t> to tie one object structure to another and </a:t>
            </a:r>
            <a:r>
              <a:rPr lang="en-US" b="1" dirty="0">
                <a:hlinkClick r:id="rId8" tooltip="Represent the state of an object."/>
              </a:rPr>
              <a:t>State</a:t>
            </a:r>
            <a:r>
              <a:rPr lang="en-US" dirty="0"/>
              <a:t> to let a component change its behavior as its state changes</a:t>
            </a:r>
            <a:r>
              <a:rPr lang="en-US" dirty="0" smtClean="0"/>
              <a:t>.</a:t>
            </a:r>
            <a:endParaRPr lang="en-US" dirty="0"/>
          </a:p>
          <a:p>
            <a:pPr marL="514350" indent="-514350">
              <a:buFont typeface="+mj-lt"/>
              <a:buAutoNum type="arabicPeriod" startAt="5"/>
            </a:pPr>
            <a:r>
              <a:rPr lang="en-US" b="1" dirty="0">
                <a:hlinkClick r:id="rId2" tooltip="Designed as a composition of one-or-more similar objects, all exhibiting similar functionality."/>
              </a:rPr>
              <a:t>Composite</a:t>
            </a:r>
            <a:r>
              <a:rPr lang="en-US" dirty="0"/>
              <a:t> can let you compose a </a:t>
            </a:r>
            <a:r>
              <a:rPr lang="en-US" b="1" dirty="0">
                <a:hlinkClick r:id="rId9" tooltip="Provides a unified interface to a set of interfaces in a subsystem."/>
              </a:rPr>
              <a:t>Mediator</a:t>
            </a:r>
            <a:r>
              <a:rPr lang="en-US" dirty="0"/>
              <a:t> out of smaller pieces through recursive composition</a:t>
            </a:r>
            <a:r>
              <a:rPr lang="en-US" dirty="0" smtClean="0"/>
              <a:t>.</a:t>
            </a:r>
            <a:endParaRPr lang="en-US" dirty="0"/>
          </a:p>
        </p:txBody>
      </p:sp>
    </p:spTree>
    <p:extLst>
      <p:ext uri="{BB962C8B-B14F-4D97-AF65-F5344CB8AC3E}">
        <p14:creationId xmlns:p14="http://schemas.microsoft.com/office/powerpoint/2010/main" val="343680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t>
            </a:r>
            <a:r>
              <a:rPr lang="en-US" dirty="0" smtClean="0"/>
              <a:t>patterns.</a:t>
            </a:r>
            <a:r>
              <a:rPr lang="en-US" b="1" dirty="0"/>
              <a:t>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pPr marL="514350" indent="-514350">
              <a:buFont typeface="+mj-lt"/>
              <a:buAutoNum type="arabicPeriod" startAt="8"/>
            </a:pPr>
            <a:r>
              <a:rPr lang="en-US" b="1" dirty="0">
                <a:hlinkClick r:id="rId2" tooltip="Allows new/additional behavior to be added to an existing method of an object dynamically."/>
              </a:rPr>
              <a:t>Decorator</a:t>
            </a:r>
            <a:r>
              <a:rPr lang="en-US" dirty="0"/>
              <a:t> lets you change the skin of an object. </a:t>
            </a:r>
            <a:r>
              <a:rPr lang="en-US" b="1" dirty="0">
                <a:hlinkClick r:id="rId3" tooltip="Algorithms can be selected on-the-fly at runtime."/>
              </a:rPr>
              <a:t>Strategy</a:t>
            </a:r>
            <a:r>
              <a:rPr lang="en-US" dirty="0"/>
              <a:t> lets you change the guts.</a:t>
            </a:r>
          </a:p>
          <a:p>
            <a:pPr marL="514350" indent="-514350">
              <a:buFont typeface="+mj-lt"/>
              <a:buAutoNum type="arabicPeriod" startAt="8"/>
            </a:pPr>
            <a:r>
              <a:rPr lang="en-US" b="1" dirty="0">
                <a:hlinkClick r:id="rId2" tooltip="Allows new/additional behavior to be added to an existing method of an object dynamically."/>
              </a:rPr>
              <a:t>Decorator</a:t>
            </a:r>
            <a:r>
              <a:rPr lang="en-US" dirty="0"/>
              <a:t> is designed to let you add responsibilities to objects without </a:t>
            </a:r>
            <a:r>
              <a:rPr lang="en-US" dirty="0" err="1"/>
              <a:t>subclassing</a:t>
            </a:r>
            <a:r>
              <a:rPr lang="en-US" dirty="0"/>
              <a:t>. </a:t>
            </a:r>
            <a:r>
              <a:rPr lang="en-US" dirty="0" smtClean="0"/>
              <a:t> </a:t>
            </a:r>
            <a:r>
              <a:rPr lang="en-US" b="1" dirty="0" smtClean="0">
                <a:hlinkClick r:id="rId4" tooltip="Designed as a composition of one-or-more similar objects, all exhibiting similar functionality."/>
              </a:rPr>
              <a:t>Composite</a:t>
            </a:r>
            <a:r>
              <a:rPr lang="en-US" dirty="0" smtClean="0"/>
              <a:t>'s </a:t>
            </a:r>
            <a:r>
              <a:rPr lang="en-US" dirty="0"/>
              <a:t>focus is not on embellishment but on representation. These intents are distinct but complementary. Consequently, </a:t>
            </a:r>
            <a:r>
              <a:rPr lang="en-US" b="1" dirty="0">
                <a:hlinkClick r:id="rId4" tooltip="Designed as a composition of one-or-more similar objects, all exhibiting similar functionality."/>
              </a:rPr>
              <a:t>Composite</a:t>
            </a:r>
            <a:r>
              <a:rPr lang="en-US" dirty="0"/>
              <a:t> and </a:t>
            </a:r>
            <a:r>
              <a:rPr lang="en-US" b="1" dirty="0">
                <a:hlinkClick r:id="rId2" tooltip="Allows new/additional behavior to be added to an existing method of an object dynamically."/>
              </a:rPr>
              <a:t>Decorator</a:t>
            </a:r>
            <a:r>
              <a:rPr lang="en-US" dirty="0"/>
              <a:t> are often used in concert.</a:t>
            </a:r>
          </a:p>
          <a:p>
            <a:pPr marL="514350" indent="-514350">
              <a:buFont typeface="+mj-lt"/>
              <a:buAutoNum type="arabicPeriod" startAt="8"/>
            </a:pPr>
            <a:r>
              <a:rPr lang="en-US" b="1" dirty="0">
                <a:hlinkClick r:id="rId2" tooltip="Allows new/additional behavior to be added to an existing method of an object dynamically."/>
              </a:rPr>
              <a:t>Decorator</a:t>
            </a:r>
            <a:r>
              <a:rPr lang="en-US" dirty="0"/>
              <a:t> and </a:t>
            </a:r>
            <a:r>
              <a:rPr lang="en-US" b="1" dirty="0">
                <a:hlinkClick r:id="rId5" tooltip="Class functioning as an interface to another thing."/>
              </a:rPr>
              <a:t>Proxy</a:t>
            </a:r>
            <a:r>
              <a:rPr lang="en-US" dirty="0"/>
              <a:t> have different purposes but similar structures. Both describe how to provide a level of indirection to another object, and the implementations keep a reference to the object to which they forward requests.</a:t>
            </a:r>
          </a:p>
        </p:txBody>
      </p:sp>
    </p:spTree>
    <p:extLst>
      <p:ext uri="{BB962C8B-B14F-4D97-AF65-F5344CB8AC3E}">
        <p14:creationId xmlns:p14="http://schemas.microsoft.com/office/powerpoint/2010/main" val="269621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t>
            </a:r>
            <a:r>
              <a:rPr lang="en-US" dirty="0" smtClean="0"/>
              <a:t>patterns.</a:t>
            </a:r>
            <a:r>
              <a:rPr lang="en-US" b="1" dirty="0"/>
              <a:t>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pPr marL="514350" indent="-514350">
              <a:buFont typeface="+mj-lt"/>
              <a:buAutoNum type="arabicPeriod" startAt="11"/>
            </a:pPr>
            <a:r>
              <a:rPr lang="en-US" b="1" dirty="0">
                <a:hlinkClick r:id="rId2" tooltip="Provides a simplified interface to a larger body of code."/>
              </a:rPr>
              <a:t>Facade</a:t>
            </a:r>
            <a:r>
              <a:rPr lang="en-US" dirty="0"/>
              <a:t> defines a new interface, whereas </a:t>
            </a:r>
            <a:r>
              <a:rPr lang="en-US" b="1" dirty="0">
                <a:hlinkClick r:id="rId3" tooltip="Adapts one interface for a class into one that a client expects."/>
              </a:rPr>
              <a:t>Adapter</a:t>
            </a:r>
            <a:r>
              <a:rPr lang="en-US" dirty="0"/>
              <a:t> reuses an old interface. Remember that </a:t>
            </a:r>
            <a:r>
              <a:rPr lang="en-US" b="1" dirty="0">
                <a:hlinkClick r:id="rId3" tooltip="Adapts one interface for a class into one that a client expects."/>
              </a:rPr>
              <a:t>Adapter</a:t>
            </a:r>
            <a:r>
              <a:rPr lang="en-US" dirty="0"/>
              <a:t> makes two existing interfaces work together as opposed to defining an entirely new one.</a:t>
            </a:r>
          </a:p>
          <a:p>
            <a:pPr marL="514350" indent="-514350">
              <a:buFont typeface="+mj-lt"/>
              <a:buAutoNum type="arabicPeriod" startAt="11"/>
            </a:pPr>
            <a:r>
              <a:rPr lang="en-US" b="1" dirty="0">
                <a:hlinkClick r:id="rId2" tooltip="Provides a simplified interface to a larger body of code."/>
              </a:rPr>
              <a:t>Facade</a:t>
            </a:r>
            <a:r>
              <a:rPr lang="en-US" dirty="0"/>
              <a:t> objects are often </a:t>
            </a:r>
            <a:r>
              <a:rPr lang="en-US" b="1" dirty="0">
                <a:hlinkClick r:id="rId4" tooltip="Restricts instantiation of a class to one object."/>
              </a:rPr>
              <a:t>Singleton</a:t>
            </a:r>
            <a:r>
              <a:rPr lang="en-US" dirty="0"/>
              <a:t> because only one </a:t>
            </a:r>
            <a:r>
              <a:rPr lang="en-US" b="1" dirty="0">
                <a:hlinkClick r:id="rId2" tooltip="Provides a simplified interface to a larger body of code."/>
              </a:rPr>
              <a:t>Facade</a:t>
            </a:r>
            <a:r>
              <a:rPr lang="en-US" dirty="0"/>
              <a:t> object is required.</a:t>
            </a:r>
          </a:p>
          <a:p>
            <a:pPr marL="514350" indent="-514350">
              <a:buFont typeface="+mj-lt"/>
              <a:buAutoNum type="arabicPeriod" startAt="11"/>
            </a:pPr>
            <a:r>
              <a:rPr lang="en-US" b="1" dirty="0">
                <a:hlinkClick r:id="rId5" tooltip="Provides a unified interface to a set of interfaces in a subsystem."/>
              </a:rPr>
              <a:t>Mediator</a:t>
            </a:r>
            <a:r>
              <a:rPr lang="en-US" dirty="0"/>
              <a:t> is similar to </a:t>
            </a:r>
            <a:r>
              <a:rPr lang="en-US" b="1" dirty="0">
                <a:hlinkClick r:id="rId2" tooltip="Provides a simplified interface to a larger body of code."/>
              </a:rPr>
              <a:t>Facade</a:t>
            </a:r>
            <a:r>
              <a:rPr lang="en-US" dirty="0"/>
              <a:t> in that it abstracts functionality of existing </a:t>
            </a:r>
            <a:r>
              <a:rPr lang="en-US" dirty="0" err="1"/>
              <a:t>classes.</a:t>
            </a:r>
            <a:r>
              <a:rPr lang="en-US" b="1" dirty="0" err="1">
                <a:hlinkClick r:id="rId5" tooltip="Provides a unified interface to a set of interfaces in a subsystem."/>
              </a:rPr>
              <a:t>Mediator</a:t>
            </a:r>
            <a:r>
              <a:rPr lang="en-US" dirty="0"/>
              <a:t> abstracts/centralizes arbitrary communication between colleague objects, it routinely "adds value", and it is known/referenced by the colleague objects. In contrast, </a:t>
            </a:r>
            <a:r>
              <a:rPr lang="en-US" b="1" dirty="0">
                <a:hlinkClick r:id="rId2" tooltip="Provides a simplified interface to a larger body of code."/>
              </a:rPr>
              <a:t>Facade</a:t>
            </a:r>
            <a:r>
              <a:rPr lang="en-US" dirty="0"/>
              <a:t> defines a simpler interface to a subsystem, it doesn't add new functionality, and it is not known by the subsystem classes.</a:t>
            </a:r>
          </a:p>
        </p:txBody>
      </p:sp>
    </p:spTree>
    <p:extLst>
      <p:ext uri="{BB962C8B-B14F-4D97-AF65-F5344CB8AC3E}">
        <p14:creationId xmlns:p14="http://schemas.microsoft.com/office/powerpoint/2010/main" val="200877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t>
            </a:r>
            <a:r>
              <a:rPr lang="en-US" dirty="0" smtClean="0"/>
              <a:t>patterns.</a:t>
            </a:r>
            <a:r>
              <a:rPr lang="en-US" b="1" dirty="0"/>
              <a:t>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pPr marL="514350" indent="-514350">
              <a:buFont typeface="+mj-lt"/>
              <a:buAutoNum type="arabicPeriod" startAt="14"/>
            </a:pPr>
            <a:r>
              <a:rPr lang="en-US" b="1" dirty="0">
                <a:hlinkClick r:id="rId2" tooltip="Provides a way to encapsulate a group of individual factories that have a common theme."/>
              </a:rPr>
              <a:t>Abstract Factory</a:t>
            </a:r>
            <a:r>
              <a:rPr lang="en-US" dirty="0"/>
              <a:t> can be used as an alternative to </a:t>
            </a:r>
            <a:r>
              <a:rPr lang="en-US" b="1" dirty="0">
                <a:hlinkClick r:id="rId3" tooltip="Provides a simplified interface to a larger body of code."/>
              </a:rPr>
              <a:t>Facade</a:t>
            </a:r>
            <a:r>
              <a:rPr lang="en-US" dirty="0"/>
              <a:t> to hide platform-specific classes.</a:t>
            </a:r>
          </a:p>
          <a:p>
            <a:pPr marL="514350" indent="-514350">
              <a:buFont typeface="+mj-lt"/>
              <a:buAutoNum type="arabicPeriod" startAt="14"/>
            </a:pPr>
            <a:r>
              <a:rPr lang="en-US" dirty="0"/>
              <a:t>Whereas </a:t>
            </a:r>
            <a:r>
              <a:rPr lang="en-US" b="1" dirty="0">
                <a:hlinkClick r:id="rId4" tooltip="When many objects must be manipulated and these cannot afford to have extraneous data, flyweight is appropriate."/>
              </a:rPr>
              <a:t>Flyweight</a:t>
            </a:r>
            <a:r>
              <a:rPr lang="en-US" dirty="0"/>
              <a:t> shows how to make lots of little objects, </a:t>
            </a:r>
            <a:r>
              <a:rPr lang="en-US" b="1" dirty="0">
                <a:hlinkClick r:id="rId3" tooltip="Provides a simplified interface to a larger body of code."/>
              </a:rPr>
              <a:t>Facade</a:t>
            </a:r>
            <a:r>
              <a:rPr lang="en-US" dirty="0"/>
              <a:t> shows how to make a single object represent an entire subsystem.</a:t>
            </a:r>
          </a:p>
          <a:p>
            <a:pPr marL="514350" indent="-514350">
              <a:buFont typeface="+mj-lt"/>
              <a:buAutoNum type="arabicPeriod" startAt="14"/>
            </a:pPr>
            <a:r>
              <a:rPr lang="en-US" b="1" dirty="0">
                <a:hlinkClick r:id="rId4" tooltip="When many objects must be manipulated and these cannot afford to have extraneous data, flyweight is appropriate."/>
              </a:rPr>
              <a:t>Flyweight</a:t>
            </a:r>
            <a:r>
              <a:rPr lang="en-US" dirty="0"/>
              <a:t> is often combined with </a:t>
            </a:r>
            <a:r>
              <a:rPr lang="en-US" b="1" dirty="0">
                <a:hlinkClick r:id="rId5" tooltip="Designed as a composition of one-or-more similar objects, all exhibiting similar functionality."/>
              </a:rPr>
              <a:t>Composite</a:t>
            </a:r>
            <a:r>
              <a:rPr lang="en-US" dirty="0"/>
              <a:t> to implement shared leaf nodes.</a:t>
            </a:r>
          </a:p>
          <a:p>
            <a:pPr marL="514350" indent="-514350">
              <a:buFont typeface="+mj-lt"/>
              <a:buAutoNum type="arabicPeriod" startAt="14"/>
            </a:pPr>
            <a:r>
              <a:rPr lang="en-US" b="1" dirty="0">
                <a:hlinkClick r:id="rId4" tooltip="When many objects must be manipulated and these cannot afford to have extraneous data, flyweight is appropriate."/>
              </a:rPr>
              <a:t>Flyweight</a:t>
            </a:r>
            <a:r>
              <a:rPr lang="en-US" dirty="0"/>
              <a:t> explains when and how </a:t>
            </a:r>
            <a:r>
              <a:rPr lang="en-US" b="1" dirty="0">
                <a:hlinkClick r:id="rId6" tooltip="Represent the state of an object."/>
              </a:rPr>
              <a:t>State</a:t>
            </a:r>
            <a:r>
              <a:rPr lang="en-US" dirty="0"/>
              <a:t> objects can be shared.</a:t>
            </a:r>
          </a:p>
        </p:txBody>
      </p:sp>
    </p:spTree>
    <p:extLst>
      <p:ext uri="{BB962C8B-B14F-4D97-AF65-F5344CB8AC3E}">
        <p14:creationId xmlns:p14="http://schemas.microsoft.com/office/powerpoint/2010/main" val="412784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pPr marL="274320" indent="0">
              <a:lnSpc>
                <a:spcPct val="150000"/>
              </a:lnSpc>
              <a:spcBef>
                <a:spcPts val="1200"/>
              </a:spcBef>
              <a:buNone/>
            </a:pPr>
            <a:r>
              <a:rPr lang="en-US" dirty="0"/>
              <a:t>In software engineering, behavioral design patterns are design patterns that identify common communication patterns between objects and realize these patterns. By doing so, these patterns increase flexibility in carrying out this communication.</a:t>
            </a:r>
            <a:endParaRPr lang="en-US" dirty="0"/>
          </a:p>
        </p:txBody>
      </p:sp>
      <p:pic>
        <p:nvPicPr>
          <p:cNvPr id="3074" name="Picture 2" descr="https://sourcemaking.com/files/v2/content/patterns/Interpreter-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0" y="2948022"/>
            <a:ext cx="4267199" cy="354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773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a:t>
            </a:r>
            <a:endParaRPr lang="en-US" dirty="0"/>
          </a:p>
        </p:txBody>
      </p:sp>
      <p:sp>
        <p:nvSpPr>
          <p:cNvPr id="3" name="Content Placeholder 2"/>
          <p:cNvSpPr>
            <a:spLocks noGrp="1"/>
          </p:cNvSpPr>
          <p:nvPr>
            <p:ph idx="1"/>
          </p:nvPr>
        </p:nvSpPr>
        <p:spPr>
          <a:xfrm>
            <a:off x="370793" y="967184"/>
            <a:ext cx="11515715" cy="5257346"/>
          </a:xfrm>
        </p:spPr>
        <p:txBody>
          <a:bodyPr>
            <a:normAutofit fontScale="92500" lnSpcReduction="20000"/>
          </a:bodyPr>
          <a:lstStyle/>
          <a:p>
            <a:pPr>
              <a:lnSpc>
                <a:spcPct val="110000"/>
              </a:lnSpc>
            </a:pPr>
            <a:r>
              <a:rPr lang="en-US" b="1" dirty="0" smtClean="0"/>
              <a:t>Chain </a:t>
            </a:r>
            <a:r>
              <a:rPr lang="en-US" b="1" dirty="0"/>
              <a:t>of responsibility</a:t>
            </a:r>
            <a:r>
              <a:rPr lang="en-US" dirty="0"/>
              <a:t/>
            </a:r>
            <a:br>
              <a:rPr lang="en-US" dirty="0"/>
            </a:br>
            <a:r>
              <a:rPr lang="en-US" dirty="0" smtClean="0"/>
              <a:t>	A </a:t>
            </a:r>
            <a:r>
              <a:rPr lang="en-US" dirty="0"/>
              <a:t>way of passing a request between a chain of objects</a:t>
            </a:r>
          </a:p>
          <a:p>
            <a:pPr>
              <a:lnSpc>
                <a:spcPct val="110000"/>
              </a:lnSpc>
            </a:pPr>
            <a:r>
              <a:rPr lang="en-US" b="1" dirty="0"/>
              <a:t>Command</a:t>
            </a:r>
            <a:r>
              <a:rPr lang="en-US" dirty="0"/>
              <a:t/>
            </a:r>
            <a:br>
              <a:rPr lang="en-US" dirty="0"/>
            </a:br>
            <a:r>
              <a:rPr lang="en-US" dirty="0" smtClean="0"/>
              <a:t>	Encapsulate </a:t>
            </a:r>
            <a:r>
              <a:rPr lang="en-US" dirty="0"/>
              <a:t>a command request as an object</a:t>
            </a:r>
          </a:p>
          <a:p>
            <a:pPr>
              <a:lnSpc>
                <a:spcPct val="110000"/>
              </a:lnSpc>
            </a:pPr>
            <a:r>
              <a:rPr lang="en-US" b="1" dirty="0"/>
              <a:t>Interpreter</a:t>
            </a:r>
            <a:r>
              <a:rPr lang="en-US" dirty="0"/>
              <a:t/>
            </a:r>
            <a:br>
              <a:rPr lang="en-US" dirty="0"/>
            </a:br>
            <a:r>
              <a:rPr lang="en-US" dirty="0" smtClean="0"/>
              <a:t>	A </a:t>
            </a:r>
            <a:r>
              <a:rPr lang="en-US" dirty="0"/>
              <a:t>way to include language elements in a program</a:t>
            </a:r>
          </a:p>
          <a:p>
            <a:pPr>
              <a:lnSpc>
                <a:spcPct val="110000"/>
              </a:lnSpc>
            </a:pPr>
            <a:r>
              <a:rPr lang="en-US" b="1" dirty="0"/>
              <a:t>Iterator</a:t>
            </a:r>
            <a:r>
              <a:rPr lang="en-US" dirty="0"/>
              <a:t/>
            </a:r>
            <a:br>
              <a:rPr lang="en-US" dirty="0"/>
            </a:br>
            <a:r>
              <a:rPr lang="en-US" dirty="0" smtClean="0"/>
              <a:t>	Sequentially </a:t>
            </a:r>
            <a:r>
              <a:rPr lang="en-US" dirty="0"/>
              <a:t>access the elements of a collection</a:t>
            </a:r>
          </a:p>
          <a:p>
            <a:pPr>
              <a:lnSpc>
                <a:spcPct val="110000"/>
              </a:lnSpc>
            </a:pPr>
            <a:r>
              <a:rPr lang="en-US" b="1" dirty="0"/>
              <a:t>Mediator</a:t>
            </a:r>
            <a:r>
              <a:rPr lang="en-US" dirty="0"/>
              <a:t/>
            </a:r>
            <a:br>
              <a:rPr lang="en-US" dirty="0"/>
            </a:br>
            <a:r>
              <a:rPr lang="en-US" dirty="0" smtClean="0"/>
              <a:t>	Defines </a:t>
            </a:r>
            <a:r>
              <a:rPr lang="en-US" dirty="0"/>
              <a:t>simplified communication between classes</a:t>
            </a:r>
          </a:p>
          <a:p>
            <a:pPr>
              <a:lnSpc>
                <a:spcPct val="110000"/>
              </a:lnSpc>
            </a:pPr>
            <a:r>
              <a:rPr lang="en-US" b="1" dirty="0"/>
              <a:t>Memento</a:t>
            </a:r>
            <a:r>
              <a:rPr lang="en-US" dirty="0"/>
              <a:t/>
            </a:r>
            <a:br>
              <a:rPr lang="en-US" dirty="0"/>
            </a:br>
            <a:r>
              <a:rPr lang="en-US" dirty="0" smtClean="0"/>
              <a:t>	Capture </a:t>
            </a:r>
            <a:r>
              <a:rPr lang="en-US" dirty="0"/>
              <a:t>and restore an object's internal state</a:t>
            </a:r>
          </a:p>
        </p:txBody>
      </p:sp>
    </p:spTree>
    <p:extLst>
      <p:ext uri="{BB962C8B-B14F-4D97-AF65-F5344CB8AC3E}">
        <p14:creationId xmlns:p14="http://schemas.microsoft.com/office/powerpoint/2010/main" val="147612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a:t>
            </a:r>
            <a:endParaRPr lang="en-US" dirty="0"/>
          </a:p>
        </p:txBody>
      </p:sp>
      <p:sp>
        <p:nvSpPr>
          <p:cNvPr id="3" name="Content Placeholder 2"/>
          <p:cNvSpPr>
            <a:spLocks noGrp="1"/>
          </p:cNvSpPr>
          <p:nvPr>
            <p:ph idx="1"/>
          </p:nvPr>
        </p:nvSpPr>
        <p:spPr>
          <a:xfrm>
            <a:off x="370793" y="967184"/>
            <a:ext cx="11515715" cy="5257346"/>
          </a:xfrm>
        </p:spPr>
        <p:txBody>
          <a:bodyPr>
            <a:normAutofit lnSpcReduction="10000"/>
          </a:bodyPr>
          <a:lstStyle/>
          <a:p>
            <a:r>
              <a:rPr lang="en-US" b="1" dirty="0"/>
              <a:t>Null Object</a:t>
            </a:r>
            <a:r>
              <a:rPr lang="en-US" dirty="0"/>
              <a:t/>
            </a:r>
            <a:br>
              <a:rPr lang="en-US" dirty="0"/>
            </a:br>
            <a:r>
              <a:rPr lang="en-US" dirty="0" smtClean="0"/>
              <a:t>	Designed </a:t>
            </a:r>
            <a:r>
              <a:rPr lang="en-US" dirty="0"/>
              <a:t>to act as a default value of an object</a:t>
            </a:r>
          </a:p>
          <a:p>
            <a:r>
              <a:rPr lang="en-US" b="1" dirty="0"/>
              <a:t>Observer</a:t>
            </a:r>
            <a:r>
              <a:rPr lang="en-US" dirty="0"/>
              <a:t/>
            </a:r>
            <a:br>
              <a:rPr lang="en-US" dirty="0"/>
            </a:br>
            <a:r>
              <a:rPr lang="en-US" dirty="0" smtClean="0"/>
              <a:t>	A </a:t>
            </a:r>
            <a:r>
              <a:rPr lang="en-US" dirty="0"/>
              <a:t>way of notifying change to a number of </a:t>
            </a:r>
            <a:r>
              <a:rPr lang="en-US" dirty="0" smtClean="0"/>
              <a:t>classes</a:t>
            </a:r>
          </a:p>
          <a:p>
            <a:r>
              <a:rPr lang="en-US" b="1" dirty="0"/>
              <a:t>State</a:t>
            </a:r>
            <a:r>
              <a:rPr lang="en-US" dirty="0"/>
              <a:t/>
            </a:r>
            <a:br>
              <a:rPr lang="en-US" dirty="0"/>
            </a:br>
            <a:r>
              <a:rPr lang="en-US" dirty="0" smtClean="0"/>
              <a:t>	Alter </a:t>
            </a:r>
            <a:r>
              <a:rPr lang="en-US" dirty="0"/>
              <a:t>an object's behavior when its state changes</a:t>
            </a:r>
          </a:p>
          <a:p>
            <a:r>
              <a:rPr lang="en-US" b="1" dirty="0"/>
              <a:t>Strategy</a:t>
            </a:r>
            <a:r>
              <a:rPr lang="en-US" dirty="0"/>
              <a:t/>
            </a:r>
            <a:br>
              <a:rPr lang="en-US" dirty="0"/>
            </a:br>
            <a:r>
              <a:rPr lang="en-US" dirty="0" smtClean="0"/>
              <a:t>	Encapsulates </a:t>
            </a:r>
            <a:r>
              <a:rPr lang="en-US" dirty="0"/>
              <a:t>an algorithm inside a class</a:t>
            </a:r>
          </a:p>
          <a:p>
            <a:r>
              <a:rPr lang="en-US" b="1" dirty="0"/>
              <a:t>Template method</a:t>
            </a:r>
            <a:r>
              <a:rPr lang="en-US" dirty="0"/>
              <a:t/>
            </a:r>
            <a:br>
              <a:rPr lang="en-US" dirty="0"/>
            </a:br>
            <a:r>
              <a:rPr lang="en-US" dirty="0" smtClean="0"/>
              <a:t>	Defer </a:t>
            </a:r>
            <a:r>
              <a:rPr lang="en-US" dirty="0"/>
              <a:t>the exact steps of an algorithm to a subclass</a:t>
            </a:r>
          </a:p>
          <a:p>
            <a:r>
              <a:rPr lang="en-US" b="1" dirty="0"/>
              <a:t>Visitor</a:t>
            </a:r>
            <a:r>
              <a:rPr lang="en-US" dirty="0"/>
              <a:t/>
            </a:r>
            <a:br>
              <a:rPr lang="en-US" dirty="0"/>
            </a:br>
            <a:r>
              <a:rPr lang="en-US" dirty="0" smtClean="0"/>
              <a:t>	Defines </a:t>
            </a:r>
            <a:r>
              <a:rPr lang="en-US" dirty="0"/>
              <a:t>a new operation to a class without </a:t>
            </a:r>
            <a:r>
              <a:rPr lang="en-US" dirty="0" smtClean="0"/>
              <a:t>change</a:t>
            </a:r>
            <a:endParaRPr lang="en-US" dirty="0"/>
          </a:p>
        </p:txBody>
      </p:sp>
    </p:spTree>
    <p:extLst>
      <p:ext uri="{BB962C8B-B14F-4D97-AF65-F5344CB8AC3E}">
        <p14:creationId xmlns:p14="http://schemas.microsoft.com/office/powerpoint/2010/main" val="171203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lnSpcReduction="10000"/>
          </a:bodyPr>
          <a:lstStyle/>
          <a:p>
            <a:r>
              <a:rPr lang="en-US" dirty="0"/>
              <a:t>Behavioral patterns are concerned with the assignment of responsibilities between objects, or, encapsulating behavior in an object and delegating requests to it.</a:t>
            </a:r>
          </a:p>
          <a:p>
            <a:r>
              <a:rPr lang="en-US" b="1" dirty="0">
                <a:hlinkClick r:id="rId2" tooltip="Source of command objects and a series of processing objects."/>
              </a:rPr>
              <a:t>Chain of responsibility</a:t>
            </a:r>
            <a:r>
              <a:rPr lang="en-US" dirty="0"/>
              <a:t>, </a:t>
            </a:r>
            <a:r>
              <a:rPr lang="en-US" b="1" dirty="0">
                <a:hlinkClick r:id="rId3" tooltip="Objects are used to represent actions."/>
              </a:rPr>
              <a:t>Command</a:t>
            </a:r>
            <a:r>
              <a:rPr lang="en-US" dirty="0"/>
              <a:t>, </a:t>
            </a:r>
            <a:r>
              <a:rPr lang="en-US" b="1" dirty="0">
                <a:hlinkClick r:id="rId4" tooltip="Provides a unified interface to a set of interfaces in a subsystem."/>
              </a:rPr>
              <a:t>Mediator</a:t>
            </a:r>
            <a:r>
              <a:rPr lang="en-US" dirty="0"/>
              <a:t>, and </a:t>
            </a:r>
            <a:r>
              <a:rPr lang="en-US" b="1" dirty="0">
                <a:hlinkClick r:id="rId5" tooltip="Observes the state of an object in a program."/>
              </a:rPr>
              <a:t>Observer</a:t>
            </a:r>
            <a:r>
              <a:rPr lang="en-US" dirty="0"/>
              <a:t>, address how you can decouple senders and receivers, but with different trade-offs. </a:t>
            </a:r>
            <a:r>
              <a:rPr lang="en-US" b="1" dirty="0">
                <a:hlinkClick r:id="rId2" tooltip="Source of command objects and a series of processing objects."/>
              </a:rPr>
              <a:t>Chain of responsibility</a:t>
            </a:r>
            <a:r>
              <a:rPr lang="en-US" dirty="0"/>
              <a:t> passes a sender request along a chain of potential </a:t>
            </a:r>
            <a:r>
              <a:rPr lang="en-US" dirty="0" err="1"/>
              <a:t>receivers.</a:t>
            </a:r>
            <a:r>
              <a:rPr lang="en-US" b="1" dirty="0" err="1">
                <a:hlinkClick r:id="rId3" tooltip="Objects are used to represent actions."/>
              </a:rPr>
              <a:t>Command</a:t>
            </a:r>
            <a:r>
              <a:rPr lang="en-US" dirty="0"/>
              <a:t> normally specifies a sender-receiver connection with a </a:t>
            </a:r>
            <a:r>
              <a:rPr lang="en-US" dirty="0" err="1"/>
              <a:t>subclass.</a:t>
            </a:r>
            <a:r>
              <a:rPr lang="en-US" b="1" dirty="0" err="1">
                <a:hlinkClick r:id="rId4" tooltip="Provides a unified interface to a set of interfaces in a subsystem."/>
              </a:rPr>
              <a:t>Mediator</a:t>
            </a:r>
            <a:r>
              <a:rPr lang="en-US" dirty="0"/>
              <a:t> has senders and receivers reference each other indirectly. </a:t>
            </a:r>
            <a:r>
              <a:rPr lang="en-US" b="1" dirty="0" err="1">
                <a:hlinkClick r:id="rId5" tooltip="Observes the state of an object in a program."/>
              </a:rPr>
              <a:t>Observer</a:t>
            </a:r>
            <a:r>
              <a:rPr lang="en-US" dirty="0" err="1"/>
              <a:t>defines</a:t>
            </a:r>
            <a:r>
              <a:rPr lang="en-US" dirty="0"/>
              <a:t> a very decoupled interface that allows for multiple receivers to be configured at run-time.</a:t>
            </a:r>
          </a:p>
          <a:p>
            <a:r>
              <a:rPr lang="en-US" b="1" dirty="0">
                <a:hlinkClick r:id="rId2" tooltip="Source of command objects and a series of processing objects."/>
              </a:rPr>
              <a:t>Chain of responsibility</a:t>
            </a:r>
            <a:r>
              <a:rPr lang="en-US" dirty="0"/>
              <a:t> can use </a:t>
            </a:r>
            <a:r>
              <a:rPr lang="en-US" b="1" dirty="0">
                <a:hlinkClick r:id="rId3" tooltip="Objects are used to represent actions."/>
              </a:rPr>
              <a:t>Command</a:t>
            </a:r>
            <a:r>
              <a:rPr lang="en-US" dirty="0"/>
              <a:t> to represent requests as objects.</a:t>
            </a:r>
          </a:p>
          <a:p>
            <a:r>
              <a:rPr lang="en-US" b="1" dirty="0">
                <a:hlinkClick r:id="rId2" tooltip="Source of command objects and a series of processing objects."/>
              </a:rPr>
              <a:t>Chain of responsibility</a:t>
            </a:r>
            <a:r>
              <a:rPr lang="en-US" dirty="0"/>
              <a:t> is often applied in conjunction with </a:t>
            </a:r>
            <a:r>
              <a:rPr lang="en-US" b="1" dirty="0">
                <a:hlinkClick r:id="rId6" tooltip="Designed as a composition of one-or-more similar objects, all exhibiting similar functionality."/>
              </a:rPr>
              <a:t>Composite</a:t>
            </a:r>
            <a:r>
              <a:rPr lang="en-US" dirty="0"/>
              <a:t>. There, a component's parent can act as its successor.</a:t>
            </a:r>
          </a:p>
        </p:txBody>
      </p:sp>
    </p:spTree>
    <p:extLst>
      <p:ext uri="{BB962C8B-B14F-4D97-AF65-F5344CB8AC3E}">
        <p14:creationId xmlns:p14="http://schemas.microsoft.com/office/powerpoint/2010/main" val="247867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884" y="2585403"/>
            <a:ext cx="10601498" cy="2387600"/>
          </a:xfrm>
        </p:spPr>
        <p:txBody>
          <a:bodyPr>
            <a:normAutofit fontScale="90000"/>
          </a:bodyPr>
          <a:lstStyle/>
          <a:p>
            <a:r>
              <a:rPr lang="en-US" dirty="0"/>
              <a:t>The good design saves a lot of time for a building and extending your applications</a:t>
            </a:r>
            <a:endParaRPr lang="ru-RU" dirty="0"/>
          </a:p>
        </p:txBody>
      </p:sp>
    </p:spTree>
    <p:extLst>
      <p:ext uri="{BB962C8B-B14F-4D97-AF65-F5344CB8AC3E}">
        <p14:creationId xmlns:p14="http://schemas.microsoft.com/office/powerpoint/2010/main" val="2951298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r>
              <a:rPr lang="en-US" b="1" dirty="0">
                <a:hlinkClick r:id="rId2" tooltip="Objects are used to represent actions."/>
              </a:rPr>
              <a:t>Command</a:t>
            </a:r>
            <a:r>
              <a:rPr lang="en-US" dirty="0"/>
              <a:t> and </a:t>
            </a:r>
            <a:r>
              <a:rPr lang="en-US" b="1" dirty="0">
                <a:hlinkClick r:id="rId3" tooltip="Provides the ability to restore an object to its previous state."/>
              </a:rPr>
              <a:t>Memento</a:t>
            </a:r>
            <a:r>
              <a:rPr lang="en-US" dirty="0"/>
              <a:t> act as magic tokens to be passed around and invoked at a later time. In </a:t>
            </a:r>
            <a:r>
              <a:rPr lang="en-US" b="1" dirty="0">
                <a:hlinkClick r:id="rId2" tooltip="Objects are used to represent actions."/>
              </a:rPr>
              <a:t>Command</a:t>
            </a:r>
            <a:r>
              <a:rPr lang="en-US" dirty="0"/>
              <a:t>, the token represents a request; in </a:t>
            </a:r>
            <a:r>
              <a:rPr lang="en-US" b="1" dirty="0">
                <a:hlinkClick r:id="rId3" tooltip="Provides the ability to restore an object to its previous state."/>
              </a:rPr>
              <a:t>Memento</a:t>
            </a:r>
            <a:r>
              <a:rPr lang="en-US" dirty="0"/>
              <a:t>, it represents the internal state of an object at a particular time. Polymorphism is important to </a:t>
            </a:r>
            <a:r>
              <a:rPr lang="en-US" b="1" dirty="0">
                <a:hlinkClick r:id="rId2" tooltip="Objects are used to represent actions."/>
              </a:rPr>
              <a:t>Command</a:t>
            </a:r>
            <a:r>
              <a:rPr lang="en-US" dirty="0"/>
              <a:t>, but not to </a:t>
            </a:r>
            <a:r>
              <a:rPr lang="en-US" b="1" dirty="0">
                <a:hlinkClick r:id="rId3" tooltip="Provides the ability to restore an object to its previous state."/>
              </a:rPr>
              <a:t>Memento</a:t>
            </a:r>
            <a:r>
              <a:rPr lang="en-US" dirty="0"/>
              <a:t> because its interface is so narrow that a memento can only be passed as a value.</a:t>
            </a:r>
          </a:p>
          <a:p>
            <a:r>
              <a:rPr lang="en-US" b="1" dirty="0">
                <a:hlinkClick r:id="rId2" tooltip="Objects are used to represent actions."/>
              </a:rPr>
              <a:t>Command</a:t>
            </a:r>
            <a:r>
              <a:rPr lang="en-US" dirty="0"/>
              <a:t> can use </a:t>
            </a:r>
            <a:r>
              <a:rPr lang="en-US" b="1" dirty="0">
                <a:hlinkClick r:id="rId3" tooltip="Provides the ability to restore an object to its previous state."/>
              </a:rPr>
              <a:t>Memento</a:t>
            </a:r>
            <a:r>
              <a:rPr lang="en-US" dirty="0"/>
              <a:t> to maintain the state required for an undo operation.</a:t>
            </a:r>
          </a:p>
          <a:p>
            <a:r>
              <a:rPr lang="en-US" dirty="0" err="1"/>
              <a:t>Macro</a:t>
            </a:r>
            <a:r>
              <a:rPr lang="en-US" b="1" dirty="0" err="1">
                <a:hlinkClick r:id="rId2" tooltip="Objects are used to represent actions."/>
              </a:rPr>
              <a:t>Command</a:t>
            </a:r>
            <a:r>
              <a:rPr lang="en-US" dirty="0" err="1"/>
              <a:t>s</a:t>
            </a:r>
            <a:r>
              <a:rPr lang="en-US" dirty="0"/>
              <a:t> can be implemented with </a:t>
            </a:r>
            <a:r>
              <a:rPr lang="en-US" b="1" dirty="0">
                <a:hlinkClick r:id="rId4" tooltip="Designed as a composition of one-or-more similar objects, all exhibiting similar functionality."/>
              </a:rPr>
              <a:t>Composite</a:t>
            </a:r>
            <a:r>
              <a:rPr lang="en-US" dirty="0"/>
              <a:t>.</a:t>
            </a:r>
          </a:p>
          <a:p>
            <a:r>
              <a:rPr lang="en-US" dirty="0"/>
              <a:t>A </a:t>
            </a:r>
            <a:r>
              <a:rPr lang="en-US" b="1" dirty="0">
                <a:hlinkClick r:id="rId2" tooltip="Objects are used to represent actions."/>
              </a:rPr>
              <a:t>Command</a:t>
            </a:r>
            <a:r>
              <a:rPr lang="en-US" dirty="0"/>
              <a:t> that must be copied before being placed on a history list acts as a </a:t>
            </a:r>
            <a:r>
              <a:rPr lang="en-US" b="1" dirty="0">
                <a:hlinkClick r:id="rId5" tooltip="Being cloned to produce new objects."/>
              </a:rPr>
              <a:t>Prototype</a:t>
            </a:r>
            <a:r>
              <a:rPr lang="en-US" dirty="0"/>
              <a:t>.</a:t>
            </a:r>
          </a:p>
        </p:txBody>
      </p:sp>
    </p:spTree>
    <p:extLst>
      <p:ext uri="{BB962C8B-B14F-4D97-AF65-F5344CB8AC3E}">
        <p14:creationId xmlns:p14="http://schemas.microsoft.com/office/powerpoint/2010/main" val="323679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r>
              <a:rPr lang="en-US" b="1" dirty="0">
                <a:hlinkClick r:id="rId2" tooltip="The basic idea is to implement a specialized computer language to rapidly solve a defined class of problems."/>
              </a:rPr>
              <a:t>Interpreter</a:t>
            </a:r>
            <a:r>
              <a:rPr lang="en-US" dirty="0"/>
              <a:t> can use </a:t>
            </a:r>
            <a:r>
              <a:rPr lang="en-US" b="1" dirty="0">
                <a:hlinkClick r:id="rId3" tooltip="Represent the state of an object."/>
              </a:rPr>
              <a:t>State</a:t>
            </a:r>
            <a:r>
              <a:rPr lang="en-US" dirty="0"/>
              <a:t> to define parsing contexts.</a:t>
            </a:r>
          </a:p>
          <a:p>
            <a:r>
              <a:rPr lang="en-US" dirty="0"/>
              <a:t>The abstract syntax tree of </a:t>
            </a:r>
            <a:r>
              <a:rPr lang="en-US" b="1" dirty="0">
                <a:hlinkClick r:id="rId2" tooltip="The basic idea is to implement a specialized computer language to rapidly solve a defined class of problems."/>
              </a:rPr>
              <a:t>Interpreter</a:t>
            </a:r>
            <a:r>
              <a:rPr lang="en-US" dirty="0"/>
              <a:t> is a </a:t>
            </a:r>
            <a:r>
              <a:rPr lang="en-US" b="1" dirty="0">
                <a:hlinkClick r:id="rId4" tooltip="Designed as a composition of one-or-more similar objects, all exhibiting similar functionality."/>
              </a:rPr>
              <a:t>Composite</a:t>
            </a:r>
            <a:r>
              <a:rPr lang="en-US" dirty="0"/>
              <a:t> (therefore </a:t>
            </a:r>
            <a:r>
              <a:rPr lang="en-US" b="1" dirty="0">
                <a:hlinkClick r:id="rId5" tooltip="Used to access the elements of an aggregate object sequentially without exposing its underlying representation."/>
              </a:rPr>
              <a:t>Iterator</a:t>
            </a:r>
            <a:r>
              <a:rPr lang="en-US" dirty="0"/>
              <a:t> and </a:t>
            </a:r>
            <a:r>
              <a:rPr lang="en-US" b="1" dirty="0">
                <a:hlinkClick r:id="rId6" tooltip="A way of separating an algorithm from an object structure."/>
              </a:rPr>
              <a:t>Visitor</a:t>
            </a:r>
            <a:r>
              <a:rPr lang="en-US" dirty="0"/>
              <a:t> are also applicable).</a:t>
            </a:r>
          </a:p>
          <a:p>
            <a:r>
              <a:rPr lang="en-US" dirty="0"/>
              <a:t>Terminal symbols within </a:t>
            </a:r>
            <a:r>
              <a:rPr lang="en-US" b="1" dirty="0">
                <a:hlinkClick r:id="rId2" tooltip="The basic idea is to implement a specialized computer language to rapidly solve a defined class of problems."/>
              </a:rPr>
              <a:t>Interpreter</a:t>
            </a:r>
            <a:r>
              <a:rPr lang="en-US" dirty="0"/>
              <a:t>'s abstract syntax tree can be shared with </a:t>
            </a:r>
            <a:r>
              <a:rPr lang="en-US" b="1" dirty="0">
                <a:hlinkClick r:id="rId7" tooltip="When many objects must be manipulated and these cannot afford to have extraneous data, flyweight is appropriate."/>
              </a:rPr>
              <a:t>Flyweight</a:t>
            </a:r>
            <a:r>
              <a:rPr lang="en-US" dirty="0"/>
              <a:t>.</a:t>
            </a:r>
          </a:p>
          <a:p>
            <a:r>
              <a:rPr lang="en-US" b="1" dirty="0">
                <a:hlinkClick r:id="rId5" tooltip="Used to access the elements of an aggregate object sequentially without exposing its underlying representation."/>
              </a:rPr>
              <a:t>Iterator</a:t>
            </a:r>
            <a:r>
              <a:rPr lang="en-US" dirty="0"/>
              <a:t> can traverse a </a:t>
            </a:r>
            <a:r>
              <a:rPr lang="en-US" b="1" dirty="0">
                <a:hlinkClick r:id="rId4" tooltip="Designed as a composition of one-or-more similar objects, all exhibiting similar functionality."/>
              </a:rPr>
              <a:t>Composite</a:t>
            </a:r>
            <a:r>
              <a:rPr lang="en-US" dirty="0"/>
              <a:t>. </a:t>
            </a:r>
            <a:r>
              <a:rPr lang="en-US" b="1" dirty="0">
                <a:hlinkClick r:id="rId6" tooltip="A way of separating an algorithm from an object structure."/>
              </a:rPr>
              <a:t>Visitor</a:t>
            </a:r>
            <a:r>
              <a:rPr lang="en-US" dirty="0"/>
              <a:t> can apply an operation over a </a:t>
            </a:r>
            <a:r>
              <a:rPr lang="en-US" b="1" dirty="0">
                <a:hlinkClick r:id="rId4" tooltip="Designed as a composition of one-or-more similar objects, all exhibiting similar functionality."/>
              </a:rPr>
              <a:t>Composite</a:t>
            </a:r>
            <a:r>
              <a:rPr lang="en-US" dirty="0"/>
              <a:t>.</a:t>
            </a:r>
          </a:p>
          <a:p>
            <a:r>
              <a:rPr lang="en-US" dirty="0"/>
              <a:t>Polymorphic </a:t>
            </a:r>
            <a:r>
              <a:rPr lang="en-US" b="1" dirty="0">
                <a:hlinkClick r:id="rId5" tooltip="Used to access the elements of an aggregate object sequentially without exposing its underlying representation."/>
              </a:rPr>
              <a:t>Iterator</a:t>
            </a:r>
            <a:r>
              <a:rPr lang="en-US" dirty="0"/>
              <a:t>s rely on </a:t>
            </a:r>
            <a:r>
              <a:rPr lang="en-US" b="1" dirty="0">
                <a:hlinkClick r:id="rId8" tooltip="Defines a separate method for creating the objects, which subclasses can then override to specify the derived type of product that will be created."/>
              </a:rPr>
              <a:t>Factory Method</a:t>
            </a:r>
            <a:r>
              <a:rPr lang="en-US" dirty="0"/>
              <a:t>s to instantiate the appropriate </a:t>
            </a:r>
            <a:r>
              <a:rPr lang="en-US" b="1" dirty="0">
                <a:hlinkClick r:id="rId5" tooltip="Used to access the elements of an aggregate object sequentially without exposing its underlying representation."/>
              </a:rPr>
              <a:t>Iterator</a:t>
            </a:r>
            <a:r>
              <a:rPr lang="en-US" dirty="0"/>
              <a:t> subclass.</a:t>
            </a:r>
          </a:p>
        </p:txBody>
      </p:sp>
    </p:spTree>
    <p:extLst>
      <p:ext uri="{BB962C8B-B14F-4D97-AF65-F5344CB8AC3E}">
        <p14:creationId xmlns:p14="http://schemas.microsoft.com/office/powerpoint/2010/main" val="151818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fontScale="92500" lnSpcReduction="10000"/>
          </a:bodyPr>
          <a:lstStyle/>
          <a:p>
            <a:r>
              <a:rPr lang="en-US" b="1" dirty="0">
                <a:hlinkClick r:id="rId2" tooltip="Provides a unified interface to a set of interfaces in a subsystem."/>
              </a:rPr>
              <a:t>Mediator</a:t>
            </a:r>
            <a:r>
              <a:rPr lang="en-US" dirty="0"/>
              <a:t> and </a:t>
            </a:r>
            <a:r>
              <a:rPr lang="en-US" b="1" dirty="0">
                <a:hlinkClick r:id="rId3" tooltip="Observes the state of an object in a program."/>
              </a:rPr>
              <a:t>Observer</a:t>
            </a:r>
            <a:r>
              <a:rPr lang="en-US" dirty="0"/>
              <a:t> are competing patterns. The difference between them is that </a:t>
            </a:r>
            <a:r>
              <a:rPr lang="en-US" b="1" dirty="0">
                <a:hlinkClick r:id="rId3" tooltip="Observes the state of an object in a program."/>
              </a:rPr>
              <a:t>Observer</a:t>
            </a:r>
            <a:r>
              <a:rPr lang="en-US" dirty="0"/>
              <a:t> distributes communication by introducing "observer" and "subject" objects, whereas a </a:t>
            </a:r>
            <a:r>
              <a:rPr lang="en-US" b="1" dirty="0">
                <a:hlinkClick r:id="rId2" tooltip="Provides a unified interface to a set of interfaces in a subsystem."/>
              </a:rPr>
              <a:t>Mediator</a:t>
            </a:r>
            <a:r>
              <a:rPr lang="en-US" dirty="0"/>
              <a:t> object encapsulates the communication between other objects. We've found it easier to make reusable </a:t>
            </a:r>
            <a:r>
              <a:rPr lang="en-US" b="1" dirty="0">
                <a:hlinkClick r:id="rId3" tooltip="Observes the state of an object in a program."/>
              </a:rPr>
              <a:t>Observer</a:t>
            </a:r>
            <a:r>
              <a:rPr lang="en-US" dirty="0"/>
              <a:t>s and Subjects than to make reusable </a:t>
            </a:r>
            <a:r>
              <a:rPr lang="en-US" b="1" dirty="0">
                <a:hlinkClick r:id="rId2" tooltip="Provides a unified interface to a set of interfaces in a subsystem."/>
              </a:rPr>
              <a:t>Mediator</a:t>
            </a:r>
            <a:r>
              <a:rPr lang="en-US" dirty="0"/>
              <a:t>s.</a:t>
            </a:r>
          </a:p>
          <a:p>
            <a:r>
              <a:rPr lang="en-US" dirty="0"/>
              <a:t>On the other hand, </a:t>
            </a:r>
            <a:r>
              <a:rPr lang="en-US" b="1" dirty="0">
                <a:hlinkClick r:id="rId2" tooltip="Provides a unified interface to a set of interfaces in a subsystem."/>
              </a:rPr>
              <a:t>Mediator</a:t>
            </a:r>
            <a:r>
              <a:rPr lang="en-US" dirty="0"/>
              <a:t> can leverage </a:t>
            </a:r>
            <a:r>
              <a:rPr lang="en-US" b="1" dirty="0">
                <a:hlinkClick r:id="rId3" tooltip="Observes the state of an object in a program."/>
              </a:rPr>
              <a:t>Observer</a:t>
            </a:r>
            <a:r>
              <a:rPr lang="en-US" dirty="0"/>
              <a:t> for dynamically registering colleagues and communicating with them.</a:t>
            </a:r>
          </a:p>
          <a:p>
            <a:r>
              <a:rPr lang="en-US" b="1" dirty="0">
                <a:hlinkClick r:id="rId2" tooltip="Provides a unified interface to a set of interfaces in a subsystem."/>
              </a:rPr>
              <a:t>Mediator</a:t>
            </a:r>
            <a:r>
              <a:rPr lang="en-US" dirty="0"/>
              <a:t> is similar to </a:t>
            </a:r>
            <a:r>
              <a:rPr lang="en-US" b="1" dirty="0">
                <a:hlinkClick r:id="rId4" tooltip="Provides a simplified interface to a larger body of code."/>
              </a:rPr>
              <a:t>Facade</a:t>
            </a:r>
            <a:r>
              <a:rPr lang="en-US" dirty="0"/>
              <a:t> in that it abstracts functionality of existing </a:t>
            </a:r>
            <a:r>
              <a:rPr lang="en-US" dirty="0" err="1"/>
              <a:t>classes.</a:t>
            </a:r>
            <a:r>
              <a:rPr lang="en-US" b="1" dirty="0" err="1">
                <a:hlinkClick r:id="rId2" tooltip="Provides a unified interface to a set of interfaces in a subsystem."/>
              </a:rPr>
              <a:t>Mediator</a:t>
            </a:r>
            <a:r>
              <a:rPr lang="en-US" dirty="0"/>
              <a:t> abstracts/centralizes arbitrary communication between colleague objects, it routinely "adds value", and it is known/referenced by the colleague objects (i.e. it defines a multidirectional protocol). In contrast, </a:t>
            </a:r>
            <a:r>
              <a:rPr lang="en-US" b="1" dirty="0">
                <a:hlinkClick r:id="rId4" tooltip="Provides a simplified interface to a larger body of code."/>
              </a:rPr>
              <a:t>Facade</a:t>
            </a:r>
            <a:r>
              <a:rPr lang="en-US" dirty="0"/>
              <a:t> defines a simpler interface to a subsystem, it doesn't add new functionality, and it is not known by the subsystem classes (i.e. it defines a unidirectional protocol where it makes requests of the subsystem classes but not vice versa).</a:t>
            </a:r>
          </a:p>
        </p:txBody>
      </p:sp>
    </p:spTree>
    <p:extLst>
      <p:ext uri="{BB962C8B-B14F-4D97-AF65-F5344CB8AC3E}">
        <p14:creationId xmlns:p14="http://schemas.microsoft.com/office/powerpoint/2010/main" val="269415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r>
              <a:rPr lang="en-US" b="1" dirty="0">
                <a:hlinkClick r:id="rId2" tooltip="Provides the ability to restore an object to its previous state."/>
              </a:rPr>
              <a:t>Memento</a:t>
            </a:r>
            <a:r>
              <a:rPr lang="en-US" dirty="0"/>
              <a:t> is often used in conjunction with </a:t>
            </a:r>
            <a:r>
              <a:rPr lang="en-US" b="1" dirty="0">
                <a:hlinkClick r:id="rId3" tooltip="Used to access the elements of an aggregate object sequentially without exposing its underlying representation."/>
              </a:rPr>
              <a:t>Iterator</a:t>
            </a:r>
            <a:r>
              <a:rPr lang="en-US" dirty="0"/>
              <a:t>. An </a:t>
            </a:r>
            <a:r>
              <a:rPr lang="en-US" b="1" dirty="0">
                <a:hlinkClick r:id="rId3" tooltip="Used to access the elements of an aggregate object sequentially without exposing its underlying representation."/>
              </a:rPr>
              <a:t>Iterator</a:t>
            </a:r>
            <a:r>
              <a:rPr lang="en-US" dirty="0"/>
              <a:t> can use a </a:t>
            </a:r>
            <a:r>
              <a:rPr lang="en-US" b="1" dirty="0">
                <a:hlinkClick r:id="rId2" tooltip="Provides the ability to restore an object to its previous state."/>
              </a:rPr>
              <a:t>Memento</a:t>
            </a:r>
            <a:r>
              <a:rPr lang="en-US" dirty="0"/>
              <a:t> to capture the state of an iteration. The </a:t>
            </a:r>
            <a:r>
              <a:rPr lang="en-US" b="1" dirty="0">
                <a:hlinkClick r:id="rId3" tooltip="Used to access the elements of an aggregate object sequentially without exposing its underlying representation."/>
              </a:rPr>
              <a:t>Iterator</a:t>
            </a:r>
            <a:r>
              <a:rPr lang="en-US" dirty="0"/>
              <a:t> stores the </a:t>
            </a:r>
            <a:r>
              <a:rPr lang="en-US" b="1" dirty="0" err="1">
                <a:hlinkClick r:id="rId2" tooltip="Provides the ability to restore an object to its previous state."/>
              </a:rPr>
              <a:t>Memento</a:t>
            </a:r>
            <a:r>
              <a:rPr lang="en-US" dirty="0" err="1"/>
              <a:t>internally</a:t>
            </a:r>
            <a:r>
              <a:rPr lang="en-US" dirty="0"/>
              <a:t>.</a:t>
            </a:r>
          </a:p>
          <a:p>
            <a:r>
              <a:rPr lang="en-US" b="1" dirty="0">
                <a:hlinkClick r:id="rId4" tooltip="Represent the state of an object."/>
              </a:rPr>
              <a:t>State</a:t>
            </a:r>
            <a:r>
              <a:rPr lang="en-US" dirty="0"/>
              <a:t> is like </a:t>
            </a:r>
            <a:r>
              <a:rPr lang="en-US" b="1" dirty="0">
                <a:hlinkClick r:id="rId5" tooltip="Algorithms can be selected on-the-fly at runtime."/>
              </a:rPr>
              <a:t>Strategy</a:t>
            </a:r>
            <a:r>
              <a:rPr lang="en-US" dirty="0"/>
              <a:t> except in its intent.</a:t>
            </a:r>
          </a:p>
          <a:p>
            <a:r>
              <a:rPr lang="en-US" b="1" dirty="0">
                <a:hlinkClick r:id="rId6" tooltip="When many objects must be manipulated and these cannot afford to have extraneous data, flyweight is appropriate."/>
              </a:rPr>
              <a:t>Flyweight</a:t>
            </a:r>
            <a:r>
              <a:rPr lang="en-US" dirty="0"/>
              <a:t> explains when and how </a:t>
            </a:r>
            <a:r>
              <a:rPr lang="en-US" b="1" dirty="0">
                <a:hlinkClick r:id="rId4" tooltip="Represent the state of an object."/>
              </a:rPr>
              <a:t>State</a:t>
            </a:r>
            <a:r>
              <a:rPr lang="en-US" dirty="0"/>
              <a:t> objects can be shared.</a:t>
            </a:r>
          </a:p>
          <a:p>
            <a:r>
              <a:rPr lang="en-US" b="1" dirty="0">
                <a:hlinkClick r:id="rId4" tooltip="Represent the state of an object."/>
              </a:rPr>
              <a:t>State</a:t>
            </a:r>
            <a:r>
              <a:rPr lang="en-US" dirty="0"/>
              <a:t> objects are often </a:t>
            </a:r>
            <a:r>
              <a:rPr lang="en-US" b="1" dirty="0">
                <a:hlinkClick r:id="rId7" tooltip="Restricts instantiation of a class to one object."/>
              </a:rPr>
              <a:t>Singleton</a:t>
            </a:r>
            <a:r>
              <a:rPr lang="en-US" dirty="0"/>
              <a:t>s.</a:t>
            </a:r>
          </a:p>
        </p:txBody>
      </p:sp>
    </p:spTree>
    <p:extLst>
      <p:ext uri="{BB962C8B-B14F-4D97-AF65-F5344CB8AC3E}">
        <p14:creationId xmlns:p14="http://schemas.microsoft.com/office/powerpoint/2010/main" val="668604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t>
            </a:r>
            <a:r>
              <a:rPr lang="en-US" dirty="0" smtClean="0"/>
              <a:t>patterns. </a:t>
            </a:r>
            <a:r>
              <a:rPr lang="en-US" dirty="0"/>
              <a:t>Rules of </a:t>
            </a:r>
            <a:r>
              <a:rPr lang="en-US" dirty="0" smtClean="0"/>
              <a:t>thumb</a:t>
            </a:r>
            <a:endParaRPr lang="en-US" dirty="0"/>
          </a:p>
        </p:txBody>
      </p:sp>
      <p:sp>
        <p:nvSpPr>
          <p:cNvPr id="3" name="Content Placeholder 2"/>
          <p:cNvSpPr>
            <a:spLocks noGrp="1"/>
          </p:cNvSpPr>
          <p:nvPr>
            <p:ph idx="1"/>
          </p:nvPr>
        </p:nvSpPr>
        <p:spPr>
          <a:xfrm>
            <a:off x="370793" y="967184"/>
            <a:ext cx="11515715" cy="5257346"/>
          </a:xfrm>
        </p:spPr>
        <p:txBody>
          <a:bodyPr>
            <a:normAutofit/>
          </a:bodyPr>
          <a:lstStyle/>
          <a:p>
            <a:r>
              <a:rPr lang="en-US" b="1" dirty="0">
                <a:hlinkClick r:id="rId2" tooltip="Algorithms can be selected on-the-fly at runtime."/>
              </a:rPr>
              <a:t>Strategy</a:t>
            </a:r>
            <a:r>
              <a:rPr lang="en-US" dirty="0"/>
              <a:t> has 2 different implementations, the first is similar to </a:t>
            </a:r>
            <a:r>
              <a:rPr lang="en-US" b="1" dirty="0">
                <a:hlinkClick r:id="rId3" tooltip="Represent the state of an object."/>
              </a:rPr>
              <a:t>State</a:t>
            </a:r>
            <a:r>
              <a:rPr lang="en-US" dirty="0"/>
              <a:t>. The difference is in binding times (</a:t>
            </a:r>
            <a:r>
              <a:rPr lang="en-US" b="1" dirty="0">
                <a:hlinkClick r:id="rId2" tooltip="Algorithms can be selected on-the-fly at runtime."/>
              </a:rPr>
              <a:t>Strategy</a:t>
            </a:r>
            <a:r>
              <a:rPr lang="en-US" dirty="0"/>
              <a:t> is a bind-once pattern, whereas </a:t>
            </a:r>
            <a:r>
              <a:rPr lang="en-US" b="1" dirty="0">
                <a:hlinkClick r:id="rId3" tooltip="Represent the state of an object."/>
              </a:rPr>
              <a:t>State</a:t>
            </a:r>
            <a:r>
              <a:rPr lang="en-US" dirty="0"/>
              <a:t> is more dynamic).</a:t>
            </a:r>
          </a:p>
          <a:p>
            <a:r>
              <a:rPr lang="en-US" b="1" dirty="0">
                <a:hlinkClick r:id="rId2" tooltip="Algorithms can be selected on-the-fly at runtime."/>
              </a:rPr>
              <a:t>Strategy</a:t>
            </a:r>
            <a:r>
              <a:rPr lang="en-US" dirty="0"/>
              <a:t> objects often make good </a:t>
            </a:r>
            <a:r>
              <a:rPr lang="en-US" b="1" dirty="0">
                <a:hlinkClick r:id="rId4" tooltip="When many objects must be manipulated and these cannot afford to have extraneous data, flyweight is appropriate."/>
              </a:rPr>
              <a:t>Flyweight</a:t>
            </a:r>
            <a:r>
              <a:rPr lang="en-US" dirty="0"/>
              <a:t>s.</a:t>
            </a:r>
          </a:p>
          <a:p>
            <a:r>
              <a:rPr lang="en-US" b="1" dirty="0">
                <a:hlinkClick r:id="rId2" tooltip="Algorithms can be selected on-the-fly at runtime."/>
              </a:rPr>
              <a:t>Strategy</a:t>
            </a:r>
            <a:r>
              <a:rPr lang="en-US" dirty="0"/>
              <a:t> is like </a:t>
            </a:r>
            <a:r>
              <a:rPr lang="en-US" b="1" dirty="0">
                <a:hlinkClick r:id="rId5" tooltip="A template method defines the skeleton of an algorithm."/>
              </a:rPr>
              <a:t>Template method</a:t>
            </a:r>
            <a:r>
              <a:rPr lang="en-US" dirty="0"/>
              <a:t> except in its granularity.</a:t>
            </a:r>
          </a:p>
          <a:p>
            <a:r>
              <a:rPr lang="en-US" b="1" dirty="0">
                <a:hlinkClick r:id="rId5" tooltip="A template method defines the skeleton of an algorithm."/>
              </a:rPr>
              <a:t>Template method</a:t>
            </a:r>
            <a:r>
              <a:rPr lang="en-US" dirty="0"/>
              <a:t> uses inheritance to vary part of an algorithm. </a:t>
            </a:r>
            <a:r>
              <a:rPr lang="en-US" b="1" dirty="0">
                <a:hlinkClick r:id="rId2" tooltip="Algorithms can be selected on-the-fly at runtime."/>
              </a:rPr>
              <a:t>Strategy</a:t>
            </a:r>
            <a:r>
              <a:rPr lang="en-US" dirty="0"/>
              <a:t> uses delegation to vary the entire algorithm.</a:t>
            </a:r>
          </a:p>
          <a:p>
            <a:r>
              <a:rPr lang="en-US" dirty="0"/>
              <a:t>The </a:t>
            </a:r>
            <a:r>
              <a:rPr lang="en-US" b="1" dirty="0">
                <a:hlinkClick r:id="rId6" tooltip="A way of separating an algorithm from an object structure."/>
              </a:rPr>
              <a:t>Visitor</a:t>
            </a:r>
            <a:r>
              <a:rPr lang="en-US" dirty="0"/>
              <a:t> pattern is like a more powerful </a:t>
            </a:r>
            <a:r>
              <a:rPr lang="en-US" b="1" dirty="0">
                <a:hlinkClick r:id="rId7" tooltip="Objects are used to represent actions."/>
              </a:rPr>
              <a:t>Command</a:t>
            </a:r>
            <a:r>
              <a:rPr lang="en-US" dirty="0"/>
              <a:t> pattern because the visitor may initiate whatever is appropriate for the kind of object it encounters.</a:t>
            </a:r>
          </a:p>
        </p:txBody>
      </p:sp>
    </p:spTree>
    <p:extLst>
      <p:ext uri="{BB962C8B-B14F-4D97-AF65-F5344CB8AC3E}">
        <p14:creationId xmlns:p14="http://schemas.microsoft.com/office/powerpoint/2010/main" val="174550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Creational patterns</a:t>
            </a:r>
          </a:p>
          <a:p>
            <a:pPr marL="514350" indent="-514350">
              <a:buFont typeface="+mj-lt"/>
              <a:buAutoNum type="arabicPeriod"/>
            </a:pPr>
            <a:r>
              <a:rPr lang="en-US" sz="3200" dirty="0"/>
              <a:t>Structural patterns</a:t>
            </a:r>
          </a:p>
          <a:p>
            <a:pPr marL="514350" indent="-514350">
              <a:buFont typeface="+mj-lt"/>
              <a:buAutoNum type="arabicPeriod"/>
            </a:pPr>
            <a:r>
              <a:rPr lang="en-US" sz="3200" dirty="0"/>
              <a:t>Behavioral </a:t>
            </a:r>
            <a:r>
              <a:rPr lang="en-US" sz="3200" dirty="0" smtClean="0"/>
              <a:t>patterns</a:t>
            </a:r>
            <a:endParaRPr lang="en-US" sz="3200" dirty="0"/>
          </a:p>
        </p:txBody>
      </p:sp>
    </p:spTree>
    <p:extLst>
      <p:ext uri="{BB962C8B-B14F-4D97-AF65-F5344CB8AC3E}">
        <p14:creationId xmlns:p14="http://schemas.microsoft.com/office/powerpoint/2010/main" val="84657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Creational </a:t>
            </a:r>
            <a:r>
              <a:rPr lang="en-US" b="1" dirty="0" smtClean="0"/>
              <a:t>patterns</a:t>
            </a:r>
            <a:endParaRPr lang="ru-RU" dirty="0"/>
          </a:p>
        </p:txBody>
      </p:sp>
      <p:sp>
        <p:nvSpPr>
          <p:cNvPr id="3" name="Content Placeholder 2"/>
          <p:cNvSpPr>
            <a:spLocks noGrp="1"/>
          </p:cNvSpPr>
          <p:nvPr>
            <p:ph idx="1"/>
          </p:nvPr>
        </p:nvSpPr>
        <p:spPr/>
        <p:txBody>
          <a:bodyPr>
            <a:normAutofit/>
          </a:bodyPr>
          <a:lstStyle/>
          <a:p>
            <a:pPr marL="274320" indent="0">
              <a:lnSpc>
                <a:spcPct val="150000"/>
              </a:lnSpc>
              <a:spcBef>
                <a:spcPts val="1200"/>
              </a:spcBef>
              <a:buNone/>
            </a:pPr>
            <a:r>
              <a:rPr lang="en-US" dirty="0" smtClean="0"/>
              <a:t>In </a:t>
            </a:r>
            <a:r>
              <a:rPr lang="en-US" dirty="0"/>
              <a:t>software engineering, creational design patterns are design patterns that deal with object creation mechanisms, trying to create objects in a manner suitable to the situation. The basic form of object creation could result in design problems or added complexity to the design. Creational design patterns solve this problem by somehow controlling this object creation.</a:t>
            </a:r>
          </a:p>
          <a:p>
            <a:pPr marL="0" indent="0">
              <a:buNone/>
            </a:pPr>
            <a:endParaRPr lang="en-US" dirty="0"/>
          </a:p>
        </p:txBody>
      </p:sp>
    </p:spTree>
    <p:extLst>
      <p:ext uri="{BB962C8B-B14F-4D97-AF65-F5344CB8AC3E}">
        <p14:creationId xmlns:p14="http://schemas.microsoft.com/office/powerpoint/2010/main" val="110081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a:t>
            </a:r>
            <a:r>
              <a:rPr lang="en-US" dirty="0" smtClean="0"/>
              <a:t>patterns</a:t>
            </a:r>
            <a:endParaRPr lang="ru-RU" dirty="0"/>
          </a:p>
        </p:txBody>
      </p:sp>
      <p:sp>
        <p:nvSpPr>
          <p:cNvPr id="3" name="Content Placeholder 2"/>
          <p:cNvSpPr>
            <a:spLocks noGrp="1"/>
          </p:cNvSpPr>
          <p:nvPr>
            <p:ph idx="1"/>
          </p:nvPr>
        </p:nvSpPr>
        <p:spPr/>
        <p:txBody>
          <a:bodyPr>
            <a:normAutofit lnSpcReduction="10000"/>
          </a:bodyPr>
          <a:lstStyle/>
          <a:p>
            <a:r>
              <a:rPr lang="en-US" b="1" dirty="0"/>
              <a:t>Abstract Factory</a:t>
            </a:r>
            <a:r>
              <a:rPr lang="en-US" dirty="0"/>
              <a:t/>
            </a:r>
            <a:br>
              <a:rPr lang="en-US" dirty="0"/>
            </a:br>
            <a:r>
              <a:rPr lang="en-US" dirty="0" smtClean="0"/>
              <a:t>	Creates </a:t>
            </a:r>
            <a:r>
              <a:rPr lang="en-US" dirty="0"/>
              <a:t>an instance of several families of classes</a:t>
            </a:r>
          </a:p>
          <a:p>
            <a:r>
              <a:rPr lang="en-US" b="1" dirty="0"/>
              <a:t>Builder</a:t>
            </a:r>
            <a:r>
              <a:rPr lang="en-US" dirty="0"/>
              <a:t/>
            </a:r>
            <a:br>
              <a:rPr lang="en-US" dirty="0"/>
            </a:br>
            <a:r>
              <a:rPr lang="en-US" dirty="0" smtClean="0"/>
              <a:t>	Separates </a:t>
            </a:r>
            <a:r>
              <a:rPr lang="en-US" dirty="0"/>
              <a:t>object construction from its representation</a:t>
            </a:r>
          </a:p>
          <a:p>
            <a:r>
              <a:rPr lang="en-US" b="1" dirty="0"/>
              <a:t>Factory Method</a:t>
            </a:r>
            <a:r>
              <a:rPr lang="en-US" dirty="0"/>
              <a:t/>
            </a:r>
            <a:br>
              <a:rPr lang="en-US" dirty="0"/>
            </a:br>
            <a:r>
              <a:rPr lang="en-US" dirty="0" smtClean="0"/>
              <a:t>	Creates </a:t>
            </a:r>
            <a:r>
              <a:rPr lang="en-US" dirty="0"/>
              <a:t>an instance of several derived classes</a:t>
            </a:r>
          </a:p>
          <a:p>
            <a:r>
              <a:rPr lang="en-US" b="1" dirty="0"/>
              <a:t>Object Pool</a:t>
            </a:r>
            <a:r>
              <a:rPr lang="en-US" dirty="0"/>
              <a:t/>
            </a:r>
            <a:br>
              <a:rPr lang="en-US" dirty="0"/>
            </a:br>
            <a:r>
              <a:rPr lang="en-US" dirty="0" smtClean="0"/>
              <a:t>	Avoid </a:t>
            </a:r>
            <a:r>
              <a:rPr lang="en-US" dirty="0"/>
              <a:t>expensive acquisition and release of resources by recycling </a:t>
            </a:r>
            <a:r>
              <a:rPr lang="en-US" dirty="0" smtClean="0"/>
              <a:t>	objects </a:t>
            </a:r>
            <a:r>
              <a:rPr lang="en-US" dirty="0"/>
              <a:t>that are no longer in use</a:t>
            </a:r>
          </a:p>
          <a:p>
            <a:r>
              <a:rPr lang="en-US" b="1" dirty="0"/>
              <a:t>Prototype</a:t>
            </a:r>
            <a:r>
              <a:rPr lang="en-US" dirty="0"/>
              <a:t/>
            </a:r>
            <a:br>
              <a:rPr lang="en-US" dirty="0"/>
            </a:br>
            <a:r>
              <a:rPr lang="en-US" dirty="0" smtClean="0"/>
              <a:t>	A </a:t>
            </a:r>
            <a:r>
              <a:rPr lang="en-US" dirty="0"/>
              <a:t>fully initialized instance to be copied or cloned</a:t>
            </a:r>
          </a:p>
          <a:p>
            <a:r>
              <a:rPr lang="en-US" b="1" dirty="0"/>
              <a:t>Singleton</a:t>
            </a:r>
            <a:r>
              <a:rPr lang="en-US" dirty="0"/>
              <a:t/>
            </a:r>
            <a:br>
              <a:rPr lang="en-US" dirty="0"/>
            </a:br>
            <a:r>
              <a:rPr lang="en-US" dirty="0" smtClean="0"/>
              <a:t>	A </a:t>
            </a:r>
            <a:r>
              <a:rPr lang="en-US" dirty="0"/>
              <a:t>class of which only a single instance can exist</a:t>
            </a:r>
          </a:p>
        </p:txBody>
      </p:sp>
    </p:spTree>
    <p:extLst>
      <p:ext uri="{BB962C8B-B14F-4D97-AF65-F5344CB8AC3E}">
        <p14:creationId xmlns:p14="http://schemas.microsoft.com/office/powerpoint/2010/main" val="270879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a:t>
            </a:r>
            <a:r>
              <a:rPr lang="en-US" dirty="0" smtClean="0"/>
              <a:t>patterns. </a:t>
            </a:r>
            <a:r>
              <a:rPr lang="en-US" dirty="0"/>
              <a:t>Rules of </a:t>
            </a:r>
            <a:r>
              <a:rPr lang="en-US" dirty="0" smtClean="0"/>
              <a:t>thumb</a:t>
            </a:r>
            <a:endParaRPr lang="ru-RU"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Sometimes creational patterns are competitors: there are cases when either </a:t>
            </a:r>
            <a:r>
              <a:rPr lang="en-US" b="1" dirty="0">
                <a:hlinkClick r:id="rId2" tooltip="Being cloned to produce new objects."/>
              </a:rPr>
              <a:t>Prototype</a:t>
            </a:r>
            <a:r>
              <a:rPr lang="en-US" dirty="0"/>
              <a:t> or </a:t>
            </a:r>
            <a:r>
              <a:rPr lang="en-US" b="1" dirty="0">
                <a:hlinkClick r:id="rId3" tooltip="Provides a way to encapsulate a group of individual factories that have a common theme."/>
              </a:rPr>
              <a:t>Abstract Factory</a:t>
            </a:r>
            <a:r>
              <a:rPr lang="en-US" dirty="0"/>
              <a:t> could be used profitably. At other times they are complementary: </a:t>
            </a:r>
            <a:r>
              <a:rPr lang="en-US" b="1" dirty="0">
                <a:hlinkClick r:id="rId3" tooltip="Provides a way to encapsulate a group of individual factories that have a common theme."/>
              </a:rPr>
              <a:t>Abstract Factory</a:t>
            </a:r>
            <a:r>
              <a:rPr lang="en-US" dirty="0"/>
              <a:t> might store a set of </a:t>
            </a:r>
            <a:r>
              <a:rPr lang="en-US" b="1" dirty="0">
                <a:hlinkClick r:id="rId2" tooltip="Being cloned to produce new objects."/>
              </a:rPr>
              <a:t>Prototypes</a:t>
            </a:r>
            <a:r>
              <a:rPr lang="en-US" dirty="0"/>
              <a:t> from which to clone and return product objects, </a:t>
            </a:r>
            <a:r>
              <a:rPr lang="en-US" b="1" dirty="0">
                <a:hlinkClick r:id="rId4" tooltip="Separate the construction of a complex object from its representation so that the same construction process can create different representations."/>
              </a:rPr>
              <a:t>Builder</a:t>
            </a:r>
            <a:r>
              <a:rPr lang="en-US" dirty="0"/>
              <a:t> can use one of the other patterns to implement which components get built. </a:t>
            </a:r>
            <a:r>
              <a:rPr lang="en-US" b="1" dirty="0">
                <a:hlinkClick r:id="rId3" tooltip="Provides a way to encapsulate a group of individual factories that have a common theme."/>
              </a:rPr>
              <a:t>Abstract Factory</a:t>
            </a:r>
            <a:r>
              <a:rPr lang="en-US" dirty="0"/>
              <a:t>, </a:t>
            </a:r>
            <a:r>
              <a:rPr lang="en-US" b="1" dirty="0">
                <a:hlinkClick r:id="rId4" tooltip="Separate the construction of a complex object from its representation so that the same construction process can create different representations."/>
              </a:rPr>
              <a:t>Builder</a:t>
            </a:r>
            <a:r>
              <a:rPr lang="en-US" dirty="0"/>
              <a:t>, and </a:t>
            </a:r>
            <a:r>
              <a:rPr lang="en-US" b="1" dirty="0" smtClean="0">
                <a:hlinkClick r:id="rId2" tooltip="Being cloned to produce new objects."/>
              </a:rPr>
              <a:t>Prototype</a:t>
            </a:r>
            <a:r>
              <a:rPr lang="en-US" b="1" dirty="0" smtClean="0"/>
              <a:t> </a:t>
            </a:r>
            <a:r>
              <a:rPr lang="en-US" dirty="0" smtClean="0"/>
              <a:t>can </a:t>
            </a:r>
            <a:r>
              <a:rPr lang="en-US" dirty="0"/>
              <a:t>use </a:t>
            </a:r>
            <a:r>
              <a:rPr lang="en-US" b="1" dirty="0">
                <a:hlinkClick r:id="rId5" tooltip="Restricts instantiation of a class to one object."/>
              </a:rPr>
              <a:t>Singleton</a:t>
            </a:r>
            <a:r>
              <a:rPr lang="en-US" dirty="0"/>
              <a:t> in their implementation.</a:t>
            </a:r>
          </a:p>
          <a:p>
            <a:pPr marL="514350" indent="-514350">
              <a:buFont typeface="+mj-lt"/>
              <a:buAutoNum type="arabicPeriod"/>
            </a:pPr>
            <a:r>
              <a:rPr lang="en-US" b="1" dirty="0">
                <a:hlinkClick r:id="rId3" tooltip="Provides a way to encapsulate a group of individual factories that have a common theme."/>
              </a:rPr>
              <a:t>Abstract Factory</a:t>
            </a:r>
            <a:r>
              <a:rPr lang="en-US" dirty="0"/>
              <a:t>, </a:t>
            </a:r>
            <a:r>
              <a:rPr lang="en-US" b="1" dirty="0">
                <a:hlinkClick r:id="rId4" tooltip="Separate the construction of a complex object from its representation so that the same construction process can create different representations."/>
              </a:rPr>
              <a:t>Builder</a:t>
            </a:r>
            <a:r>
              <a:rPr lang="en-US" dirty="0"/>
              <a:t>, and </a:t>
            </a:r>
            <a:r>
              <a:rPr lang="en-US" b="1" dirty="0">
                <a:hlinkClick r:id="rId2" tooltip="Being cloned to produce new objects."/>
              </a:rPr>
              <a:t>Prototype</a:t>
            </a:r>
            <a:r>
              <a:rPr lang="en-US" dirty="0"/>
              <a:t> define a factory object that's responsible for knowing and creating the class of product objects, and make it a parameter of the system. </a:t>
            </a:r>
            <a:r>
              <a:rPr lang="en-US" b="1" dirty="0">
                <a:hlinkClick r:id="rId3" tooltip="Provides a way to encapsulate a group of individual factories that have a common theme."/>
              </a:rPr>
              <a:t>Abstract Factory</a:t>
            </a:r>
            <a:r>
              <a:rPr lang="en-US" dirty="0"/>
              <a:t> has the factory object producing objects of several classes. </a:t>
            </a:r>
            <a:r>
              <a:rPr lang="en-US" b="1" dirty="0">
                <a:hlinkClick r:id="rId4" tooltip="Separate the construction of a complex object from its representation so that the same construction process can create different representations."/>
              </a:rPr>
              <a:t>Builder</a:t>
            </a:r>
            <a:r>
              <a:rPr lang="en-US" dirty="0"/>
              <a:t> has the factory object building a complex product incrementally using a correspondingly complex protocol. </a:t>
            </a:r>
            <a:r>
              <a:rPr lang="en-US" b="1" dirty="0">
                <a:hlinkClick r:id="rId2" tooltip="Being cloned to produce new objects."/>
              </a:rPr>
              <a:t>Prototype</a:t>
            </a:r>
            <a:r>
              <a:rPr lang="en-US" dirty="0"/>
              <a:t> has the factory object (aka prototype) building a product by copying a prototype object.</a:t>
            </a:r>
          </a:p>
          <a:p>
            <a:pPr marL="514350" indent="-514350">
              <a:buFont typeface="+mj-lt"/>
              <a:buAutoNum type="arabicPeriod"/>
            </a:pPr>
            <a:r>
              <a:rPr lang="en-US" b="1" dirty="0">
                <a:hlinkClick r:id="rId3" tooltip="Provides a way to encapsulate a group of individual factories that have a common theme."/>
              </a:rPr>
              <a:t>Abstract Factory</a:t>
            </a:r>
            <a:r>
              <a:rPr lang="en-US" dirty="0"/>
              <a:t> classes are often implemented with </a:t>
            </a:r>
            <a:r>
              <a:rPr lang="en-US" b="1" dirty="0">
                <a:hlinkClick r:id="rId6" tooltip="Defines a separate method for creating the objects, which subclasses can then override to specify the derived type of product that will be created."/>
              </a:rPr>
              <a:t>Factory Method</a:t>
            </a:r>
            <a:r>
              <a:rPr lang="en-US" dirty="0"/>
              <a:t>s, but they can also be implemented using </a:t>
            </a:r>
            <a:r>
              <a:rPr lang="en-US" b="1" dirty="0">
                <a:hlinkClick r:id="rId2" tooltip="Being cloned to produce new objects."/>
              </a:rPr>
              <a:t>Prototype</a:t>
            </a:r>
            <a:r>
              <a:rPr lang="en-US" dirty="0"/>
              <a:t>.</a:t>
            </a:r>
          </a:p>
        </p:txBody>
      </p:sp>
    </p:spTree>
    <p:extLst>
      <p:ext uri="{BB962C8B-B14F-4D97-AF65-F5344CB8AC3E}">
        <p14:creationId xmlns:p14="http://schemas.microsoft.com/office/powerpoint/2010/main" val="280607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a:t>
            </a:r>
            <a:r>
              <a:rPr lang="en-US" dirty="0" smtClean="0"/>
              <a:t>patterns. </a:t>
            </a:r>
            <a:r>
              <a:rPr lang="en-US" dirty="0"/>
              <a:t>Rules of </a:t>
            </a:r>
            <a:r>
              <a:rPr lang="en-US" dirty="0" smtClean="0"/>
              <a:t>thumb</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b="1" dirty="0">
                <a:hlinkClick r:id="rId2" tooltip="Provides a way to encapsulate a group of individual factories that have a common theme."/>
              </a:rPr>
              <a:t>Abstract Factory</a:t>
            </a:r>
            <a:r>
              <a:rPr lang="en-US" dirty="0"/>
              <a:t> can be used as an alternative to </a:t>
            </a:r>
            <a:r>
              <a:rPr lang="en-US" b="1" dirty="0">
                <a:hlinkClick r:id="rId3" tooltip="Provides a simplified interface to a larger body of code."/>
              </a:rPr>
              <a:t>Facade</a:t>
            </a:r>
            <a:r>
              <a:rPr lang="en-US" dirty="0"/>
              <a:t> to hide platform-specific classes.</a:t>
            </a:r>
          </a:p>
          <a:p>
            <a:pPr marL="514350" indent="-514350">
              <a:buFont typeface="+mj-lt"/>
              <a:buAutoNum type="arabicPeriod" startAt="4"/>
            </a:pPr>
            <a:r>
              <a:rPr lang="en-US" b="1" dirty="0">
                <a:hlinkClick r:id="rId4" tooltip="Separate the construction of a complex object from its representation so that the same construction process can create different representations."/>
              </a:rPr>
              <a:t>Builder</a:t>
            </a:r>
            <a:r>
              <a:rPr lang="en-US" dirty="0"/>
              <a:t> focuses on constructing a complex object step by step. </a:t>
            </a:r>
            <a:r>
              <a:rPr lang="en-US" b="1" dirty="0">
                <a:hlinkClick r:id="rId2" tooltip="Provides a way to encapsulate a group of individual factories that have a common theme."/>
              </a:rPr>
              <a:t>Abstract </a:t>
            </a:r>
            <a:r>
              <a:rPr lang="en-US" b="1" dirty="0" err="1">
                <a:hlinkClick r:id="rId2" tooltip="Provides a way to encapsulate a group of individual factories that have a common theme."/>
              </a:rPr>
              <a:t>Factory</a:t>
            </a:r>
            <a:r>
              <a:rPr lang="en-US" dirty="0" err="1"/>
              <a:t>emphasizes</a:t>
            </a:r>
            <a:r>
              <a:rPr lang="en-US" dirty="0"/>
              <a:t> a family of product objects (either simple or complex). </a:t>
            </a:r>
            <a:r>
              <a:rPr lang="en-US" b="1" dirty="0" err="1">
                <a:hlinkClick r:id="rId4" tooltip="Separate the construction of a complex object from its representation so that the same construction process can create different representations."/>
              </a:rPr>
              <a:t>Builder</a:t>
            </a:r>
            <a:r>
              <a:rPr lang="en-US" dirty="0" err="1"/>
              <a:t>returns</a:t>
            </a:r>
            <a:r>
              <a:rPr lang="en-US" dirty="0"/>
              <a:t> the product as a final step, but as far as the </a:t>
            </a:r>
            <a:r>
              <a:rPr lang="en-US" b="1" dirty="0">
                <a:hlinkClick r:id="rId2" tooltip="Provides a way to encapsulate a group of individual factories that have a common theme."/>
              </a:rPr>
              <a:t>Abstract Factory</a:t>
            </a:r>
            <a:r>
              <a:rPr lang="en-US" dirty="0"/>
              <a:t> is concerned, the product gets returned immediately.</a:t>
            </a:r>
          </a:p>
          <a:p>
            <a:pPr marL="514350" indent="-514350">
              <a:buFont typeface="+mj-lt"/>
              <a:buAutoNum type="arabicPeriod" startAt="4"/>
            </a:pPr>
            <a:r>
              <a:rPr lang="en-US" b="1" dirty="0">
                <a:hlinkClick r:id="rId4" tooltip="Separate the construction of a complex object from its representation so that the same construction process can create different representations."/>
              </a:rPr>
              <a:t>Builder</a:t>
            </a:r>
            <a:r>
              <a:rPr lang="en-US" dirty="0"/>
              <a:t> is to creation as </a:t>
            </a:r>
            <a:r>
              <a:rPr lang="en-US" b="1" dirty="0">
                <a:hlinkClick r:id="rId5" tooltip="Algorithms can be selected on-the-fly at runtime."/>
              </a:rPr>
              <a:t>Strategy</a:t>
            </a:r>
            <a:r>
              <a:rPr lang="en-US" dirty="0"/>
              <a:t> is to algorithm.</a:t>
            </a:r>
          </a:p>
          <a:p>
            <a:pPr marL="514350" indent="-514350">
              <a:buFont typeface="+mj-lt"/>
              <a:buAutoNum type="arabicPeriod" startAt="4"/>
            </a:pPr>
            <a:r>
              <a:rPr lang="en-US" b="1" dirty="0">
                <a:hlinkClick r:id="rId4" tooltip="Separate the construction of a complex object from its representation so that the same construction process can create different representations."/>
              </a:rPr>
              <a:t>Builder</a:t>
            </a:r>
            <a:r>
              <a:rPr lang="en-US" dirty="0"/>
              <a:t> often builds a </a:t>
            </a:r>
            <a:r>
              <a:rPr lang="en-US" b="1" dirty="0">
                <a:hlinkClick r:id="rId6" tooltip="Designed as a composition of one-or-more similar objects, all exhibiting similar functionality."/>
              </a:rPr>
              <a:t>Composite</a:t>
            </a:r>
            <a:r>
              <a:rPr lang="en-US" dirty="0"/>
              <a:t>.</a:t>
            </a:r>
          </a:p>
          <a:p>
            <a:pPr marL="514350" indent="-514350">
              <a:buFont typeface="+mj-lt"/>
              <a:buAutoNum type="arabicPeriod" startAt="4"/>
            </a:pPr>
            <a:r>
              <a:rPr lang="en-US" b="1" dirty="0">
                <a:hlinkClick r:id="rId7" tooltip="Defines a separate method for creating the objects, which subclasses can then override to specify the derived type of product that will be created."/>
              </a:rPr>
              <a:t>Factory Method</a:t>
            </a:r>
            <a:r>
              <a:rPr lang="en-US" dirty="0"/>
              <a:t>s are usually called within </a:t>
            </a:r>
            <a:r>
              <a:rPr lang="en-US" b="1" dirty="0">
                <a:hlinkClick r:id="rId8" tooltip="A template method defines the skeleton of an algorithm."/>
              </a:rPr>
              <a:t>Template method</a:t>
            </a:r>
            <a:r>
              <a:rPr lang="en-US" dirty="0"/>
              <a:t>s.</a:t>
            </a:r>
          </a:p>
          <a:p>
            <a:pPr marL="514350" indent="-514350">
              <a:buFont typeface="+mj-lt"/>
              <a:buAutoNum type="arabicPeriod" startAt="4"/>
            </a:pPr>
            <a:r>
              <a:rPr lang="en-US" b="1" dirty="0">
                <a:hlinkClick r:id="rId7" tooltip="Defines a separate method for creating the objects, which subclasses can then override to specify the derived type of product that will be created."/>
              </a:rPr>
              <a:t>Factory Method</a:t>
            </a:r>
            <a:r>
              <a:rPr lang="en-US" dirty="0"/>
              <a:t>: creation through inheritance. </a:t>
            </a:r>
            <a:r>
              <a:rPr lang="en-US" b="1" dirty="0">
                <a:hlinkClick r:id="rId9" tooltip="Being cloned to produce new objects."/>
              </a:rPr>
              <a:t>Prototype</a:t>
            </a:r>
            <a:r>
              <a:rPr lang="en-US" dirty="0"/>
              <a:t>: creation through delegation.</a:t>
            </a:r>
          </a:p>
        </p:txBody>
      </p:sp>
    </p:spTree>
    <p:extLst>
      <p:ext uri="{BB962C8B-B14F-4D97-AF65-F5344CB8AC3E}">
        <p14:creationId xmlns:p14="http://schemas.microsoft.com/office/powerpoint/2010/main" val="377704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a:t>
            </a:r>
            <a:r>
              <a:rPr lang="en-US" dirty="0" smtClean="0"/>
              <a:t>patterns. </a:t>
            </a:r>
            <a:r>
              <a:rPr lang="en-US" dirty="0"/>
              <a:t>Rules of </a:t>
            </a:r>
            <a:r>
              <a:rPr lang="en-US" dirty="0" smtClean="0"/>
              <a:t>thumb</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startAt="10"/>
            </a:pPr>
            <a:r>
              <a:rPr lang="en-US" dirty="0"/>
              <a:t>Often, designs start out using </a:t>
            </a:r>
            <a:r>
              <a:rPr lang="en-US" b="1" dirty="0">
                <a:hlinkClick r:id="rId2" tooltip="Defines a separate method for creating the objects, which subclasses can then override to specify the derived type of product that will be created."/>
              </a:rPr>
              <a:t>Factory Method</a:t>
            </a:r>
            <a:r>
              <a:rPr lang="en-US" dirty="0"/>
              <a:t> (less complicated, more customizable, subclasses proliferate) and evolve toward </a:t>
            </a:r>
            <a:r>
              <a:rPr lang="en-US" b="1" dirty="0">
                <a:hlinkClick r:id="rId3" tooltip="Provides a way to encapsulate a group of individual factories that have a common theme."/>
              </a:rPr>
              <a:t>Abstract Factory</a:t>
            </a:r>
            <a:r>
              <a:rPr lang="en-US" dirty="0"/>
              <a:t>, </a:t>
            </a:r>
            <a:r>
              <a:rPr lang="en-US" b="1" dirty="0">
                <a:hlinkClick r:id="rId4" tooltip="Being cloned to produce new objects."/>
              </a:rPr>
              <a:t>Prototype</a:t>
            </a:r>
            <a:r>
              <a:rPr lang="en-US" dirty="0"/>
              <a:t>, or </a:t>
            </a:r>
            <a:r>
              <a:rPr lang="en-US" b="1" dirty="0">
                <a:hlinkClick r:id="rId5" tooltip="Separate the construction of a complex object from its representation so that the same construction process can create different representations."/>
              </a:rPr>
              <a:t>Builder</a:t>
            </a:r>
            <a:r>
              <a:rPr lang="en-US" dirty="0"/>
              <a:t> (more flexible, more complex) as the designer discovers where more flexibility is needed.</a:t>
            </a:r>
          </a:p>
          <a:p>
            <a:pPr marL="514350" indent="-514350">
              <a:buFont typeface="+mj-lt"/>
              <a:buAutoNum type="arabicPeriod" startAt="10"/>
            </a:pPr>
            <a:r>
              <a:rPr lang="en-US" b="1" dirty="0">
                <a:hlinkClick r:id="rId4" tooltip="Being cloned to produce new objects."/>
              </a:rPr>
              <a:t>Prototype</a:t>
            </a:r>
            <a:r>
              <a:rPr lang="en-US" dirty="0"/>
              <a:t> doesn't require </a:t>
            </a:r>
            <a:r>
              <a:rPr lang="en-US" dirty="0" err="1"/>
              <a:t>subclassing</a:t>
            </a:r>
            <a:r>
              <a:rPr lang="en-US" dirty="0"/>
              <a:t>, but it does require an Initialize </a:t>
            </a:r>
            <a:r>
              <a:rPr lang="en-US" dirty="0" err="1"/>
              <a:t>operation.</a:t>
            </a:r>
            <a:r>
              <a:rPr lang="en-US" b="1" dirty="0" err="1">
                <a:hlinkClick r:id="rId2" tooltip="Defines a separate method for creating the objects, which subclasses can then override to specify the derived type of product that will be created."/>
              </a:rPr>
              <a:t>Factory</a:t>
            </a:r>
            <a:r>
              <a:rPr lang="en-US" b="1" dirty="0">
                <a:hlinkClick r:id="rId2" tooltip="Defines a separate method for creating the objects, which subclasses can then override to specify the derived type of product that will be created."/>
              </a:rPr>
              <a:t> Method</a:t>
            </a:r>
            <a:r>
              <a:rPr lang="en-US" dirty="0"/>
              <a:t> requires </a:t>
            </a:r>
            <a:r>
              <a:rPr lang="en-US" dirty="0" err="1"/>
              <a:t>subclassing</a:t>
            </a:r>
            <a:r>
              <a:rPr lang="en-US" dirty="0"/>
              <a:t>, but doesn't require Initialize.</a:t>
            </a:r>
          </a:p>
          <a:p>
            <a:pPr marL="514350" indent="-514350">
              <a:buFont typeface="+mj-lt"/>
              <a:buAutoNum type="arabicPeriod" startAt="10"/>
            </a:pPr>
            <a:r>
              <a:rPr lang="en-US" dirty="0"/>
              <a:t>Designs that make heavy use of the </a:t>
            </a:r>
            <a:r>
              <a:rPr lang="en-US" b="1" dirty="0">
                <a:hlinkClick r:id="rId6" tooltip="Designed as a composition of one-or-more similar objects, all exhibiting similar functionality."/>
              </a:rPr>
              <a:t>Composite</a:t>
            </a:r>
            <a:r>
              <a:rPr lang="en-US" dirty="0"/>
              <a:t> and </a:t>
            </a:r>
            <a:r>
              <a:rPr lang="en-US" b="1" dirty="0">
                <a:hlinkClick r:id="rId7" tooltip="Allows new/additional behavior to be added to an existing method of an object dynamically."/>
              </a:rPr>
              <a:t>Decorator</a:t>
            </a:r>
            <a:r>
              <a:rPr lang="en-US" dirty="0"/>
              <a:t> patterns often can benefit from </a:t>
            </a:r>
            <a:r>
              <a:rPr lang="en-US" b="1" dirty="0">
                <a:hlinkClick r:id="rId4" tooltip="Being cloned to produce new objects."/>
              </a:rPr>
              <a:t>Prototype</a:t>
            </a:r>
            <a:r>
              <a:rPr lang="en-US" dirty="0"/>
              <a:t> as well.</a:t>
            </a:r>
          </a:p>
        </p:txBody>
      </p:sp>
    </p:spTree>
    <p:extLst>
      <p:ext uri="{BB962C8B-B14F-4D97-AF65-F5344CB8AC3E}">
        <p14:creationId xmlns:p14="http://schemas.microsoft.com/office/powerpoint/2010/main" val="86664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a:t>
            </a:r>
          </a:p>
        </p:txBody>
      </p:sp>
      <p:sp>
        <p:nvSpPr>
          <p:cNvPr id="3" name="Content Placeholder 2"/>
          <p:cNvSpPr>
            <a:spLocks noGrp="1"/>
          </p:cNvSpPr>
          <p:nvPr>
            <p:ph idx="1"/>
          </p:nvPr>
        </p:nvSpPr>
        <p:spPr>
          <a:xfrm>
            <a:off x="370793" y="967184"/>
            <a:ext cx="11515715" cy="5257346"/>
          </a:xfrm>
        </p:spPr>
        <p:txBody>
          <a:bodyPr>
            <a:normAutofit/>
          </a:bodyPr>
          <a:lstStyle/>
          <a:p>
            <a:pPr marL="274320" indent="0">
              <a:lnSpc>
                <a:spcPct val="150000"/>
              </a:lnSpc>
              <a:spcBef>
                <a:spcPts val="1200"/>
              </a:spcBef>
              <a:buNone/>
            </a:pPr>
            <a:r>
              <a:rPr lang="en-US" dirty="0"/>
              <a:t>In Software Engineering, Structural Design Patterns are Design Patterns that ease the design by identifying a simple way to realize relationships between entities.</a:t>
            </a:r>
            <a:endParaRPr lang="en-US" dirty="0"/>
          </a:p>
        </p:txBody>
      </p:sp>
      <p:pic>
        <p:nvPicPr>
          <p:cNvPr id="1026" name="Picture 2" descr="https://sourcemaking.com/files/v2/content/patterns/Decorator-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196861"/>
            <a:ext cx="4815840" cy="430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650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1932</TotalTime>
  <Words>312</Words>
  <Application>Microsoft Office PowerPoint</Application>
  <PresentationFormat>Widescreen</PresentationFormat>
  <Paragraphs>110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Design Patterns</vt:lpstr>
      <vt:lpstr>The good design saves a lot of time for a building and extending your applications</vt:lpstr>
      <vt:lpstr>Table of content</vt:lpstr>
      <vt:lpstr>Creational patterns</vt:lpstr>
      <vt:lpstr>Creational patterns</vt:lpstr>
      <vt:lpstr>Creational patterns. Rules of thumb</vt:lpstr>
      <vt:lpstr>Creational patterns. Rules of thumb</vt:lpstr>
      <vt:lpstr>Creational patterns. Rules of thumb</vt:lpstr>
      <vt:lpstr>Structural patterns</vt:lpstr>
      <vt:lpstr>Structural patterns</vt:lpstr>
      <vt:lpstr>Structural patterns. Rules of thumb</vt:lpstr>
      <vt:lpstr>Structural patterns. Rules of thumb</vt:lpstr>
      <vt:lpstr>Structural patterns. Rules of thumb</vt:lpstr>
      <vt:lpstr>Structural patterns. Rules of thumb</vt:lpstr>
      <vt:lpstr>Structural patterns. Rules of thumb</vt:lpstr>
      <vt:lpstr>Behavioral patterns</vt:lpstr>
      <vt:lpstr>Behavioral patterns</vt:lpstr>
      <vt:lpstr>Behavioral patterns</vt:lpstr>
      <vt:lpstr>Behavioral patterns. Rules of thumb</vt:lpstr>
      <vt:lpstr>Behavioral patterns. Rules of thumb</vt:lpstr>
      <vt:lpstr>Behavioral patterns. Rules of thumb</vt:lpstr>
      <vt:lpstr>Behavioral patterns. Rules of thumb</vt:lpstr>
      <vt:lpstr>Behavioral patterns. Rules of thumb</vt:lpstr>
      <vt:lpstr>Behavioral patterns. 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126</cp:revision>
  <dcterms:created xsi:type="dcterms:W3CDTF">2016-09-08T21:29:20Z</dcterms:created>
  <dcterms:modified xsi:type="dcterms:W3CDTF">2018-08-09T10:16:02Z</dcterms:modified>
</cp:coreProperties>
</file>