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8" r:id="rId2"/>
    <p:sldId id="259" r:id="rId3"/>
    <p:sldId id="260" r:id="rId4"/>
    <p:sldId id="261" r:id="rId5"/>
    <p:sldId id="262" r:id="rId6"/>
    <p:sldId id="263" r:id="rId7"/>
    <p:sldId id="264" r:id="rId8"/>
    <p:sldId id="265" r:id="rId9"/>
    <p:sldId id="266" r:id="rId10"/>
    <p:sldId id="267" r:id="rId11"/>
    <p:sldId id="268" r:id="rId12"/>
    <p:sldId id="269" r:id="rId13"/>
    <p:sldId id="270" r:id="rId14"/>
    <p:sldId id="27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9D4BE"/>
    <a:srgbClr val="E7BEBF"/>
    <a:srgbClr val="F7E651"/>
    <a:srgbClr val="ED7C33"/>
    <a:srgbClr val="C8C9D0"/>
    <a:srgbClr val="A3A4A7"/>
    <a:srgbClr val="7595D6"/>
    <a:srgbClr val="87ADF7"/>
    <a:srgbClr val="9F2728"/>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21" autoAdjust="0"/>
    <p:restoredTop sz="65878" autoAdjust="0"/>
  </p:normalViewPr>
  <p:slideViewPr>
    <p:cSldViewPr snapToGrid="0">
      <p:cViewPr varScale="1">
        <p:scale>
          <a:sx n="36" d="100"/>
          <a:sy n="36" d="100"/>
        </p:scale>
        <p:origin x="51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576F63-835E-46F5-AEB3-90A06FD74112}" type="datetimeFigureOut">
              <a:rPr lang="en-US" smtClean="0"/>
              <a:t>8/9/2018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20B9DD-4E80-470F-B438-047D7BDD8590}" type="slidenum">
              <a:rPr lang="en-US" smtClean="0"/>
              <a:t>‹#›</a:t>
            </a:fld>
            <a:endParaRPr lang="en-US"/>
          </a:p>
        </p:txBody>
      </p:sp>
    </p:spTree>
    <p:extLst>
      <p:ext uri="{BB962C8B-B14F-4D97-AF65-F5344CB8AC3E}">
        <p14:creationId xmlns:p14="http://schemas.microsoft.com/office/powerpoint/2010/main" val="26640041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The Observer pattern captures the lion's share of the Model-View-Controller architecture that has been a part of the Smalltalk community for years.</a:t>
            </a:r>
          </a:p>
          <a:p>
            <a:endParaRPr lang="en-US" dirty="0"/>
          </a:p>
        </p:txBody>
      </p:sp>
      <p:sp>
        <p:nvSpPr>
          <p:cNvPr id="4" name="Slide Number Placeholder 3"/>
          <p:cNvSpPr>
            <a:spLocks noGrp="1"/>
          </p:cNvSpPr>
          <p:nvPr>
            <p:ph type="sldNum" sz="quarter" idx="10"/>
          </p:nvPr>
        </p:nvSpPr>
        <p:spPr/>
        <p:txBody>
          <a:bodyPr/>
          <a:lstStyle/>
          <a:p>
            <a:fld id="{F620B9DD-4E80-470F-B438-047D7BDD8590}" type="slidenum">
              <a:rPr lang="en-US" smtClean="0"/>
              <a:t>6</a:t>
            </a:fld>
            <a:endParaRPr lang="en-US"/>
          </a:p>
        </p:txBody>
      </p:sp>
    </p:spTree>
    <p:extLst>
      <p:ext uri="{BB962C8B-B14F-4D97-AF65-F5344CB8AC3E}">
        <p14:creationId xmlns:p14="http://schemas.microsoft.com/office/powerpoint/2010/main" val="1347272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620B9DD-4E80-470F-B438-047D7BDD8590}" type="slidenum">
              <a:rPr lang="en-US" smtClean="0"/>
              <a:t>7</a:t>
            </a:fld>
            <a:endParaRPr lang="en-US"/>
          </a:p>
        </p:txBody>
      </p:sp>
    </p:spTree>
    <p:extLst>
      <p:ext uri="{BB962C8B-B14F-4D97-AF65-F5344CB8AC3E}">
        <p14:creationId xmlns:p14="http://schemas.microsoft.com/office/powerpoint/2010/main" val="24538825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620B9DD-4E80-470F-B438-047D7BDD8590}" type="slidenum">
              <a:rPr lang="en-US" smtClean="0"/>
              <a:t>8</a:t>
            </a:fld>
            <a:endParaRPr lang="en-US"/>
          </a:p>
        </p:txBody>
      </p:sp>
    </p:spTree>
    <p:extLst>
      <p:ext uri="{BB962C8B-B14F-4D97-AF65-F5344CB8AC3E}">
        <p14:creationId xmlns:p14="http://schemas.microsoft.com/office/powerpoint/2010/main" val="133660052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alphaModFix amt="20000"/>
            <a:lum/>
          </a:blip>
          <a:srcRect/>
          <a:stretch>
            <a:fillRect t="-13000" b="-13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524000" y="1122363"/>
            <a:ext cx="9144000" cy="2387600"/>
          </a:xfrm>
        </p:spPr>
        <p:txBody>
          <a:bodyPr anchor="b"/>
          <a:lstStyle>
            <a:lvl1pPr algn="ctr">
              <a:defRPr sz="6000"/>
            </a:lvl1pPr>
          </a:lstStyle>
          <a:p>
            <a:r>
              <a:rPr lang="en-US" dirty="0"/>
              <a:t>lick to edit Master title style</a:t>
            </a:r>
            <a:r>
              <a:rPr lang="ru-RU" dirty="0"/>
              <a:t>  в</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grpSp>
        <p:nvGrpSpPr>
          <p:cNvPr id="8" name="Group 7"/>
          <p:cNvGrpSpPr/>
          <p:nvPr userDrawn="1"/>
        </p:nvGrpSpPr>
        <p:grpSpPr>
          <a:xfrm>
            <a:off x="0" y="-171606"/>
            <a:ext cx="12538455" cy="1506912"/>
            <a:chOff x="0" y="-171606"/>
            <a:chExt cx="12538455" cy="1506912"/>
          </a:xfrm>
        </p:grpSpPr>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406850" y="-171606"/>
              <a:ext cx="2131605" cy="1506912"/>
            </a:xfrm>
            <a:prstGeom prst="rect">
              <a:avLst/>
            </a:prstGeom>
          </p:spPr>
        </p:pic>
        <p:cxnSp>
          <p:nvCxnSpPr>
            <p:cNvPr id="10" name="Straight Arrow Connector 9"/>
            <p:cNvCxnSpPr/>
            <p:nvPr userDrawn="1"/>
          </p:nvCxnSpPr>
          <p:spPr>
            <a:xfrm>
              <a:off x="0" y="818050"/>
              <a:ext cx="10800000" cy="8893"/>
            </a:xfrm>
            <a:prstGeom prst="straightConnector1">
              <a:avLst/>
            </a:prstGeom>
            <a:ln w="31750">
              <a:solidFill>
                <a:srgbClr val="9F2728"/>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669054900"/>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1">
          <a:blip r:embed="rId2">
            <a:alphaModFix amt="20000"/>
            <a:lum/>
          </a:blip>
          <a:srcRect/>
          <a:stretch>
            <a:fillRect t="-13000" b="-13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2942" y="112544"/>
            <a:ext cx="10587057" cy="582274"/>
          </a:xfrm>
        </p:spPr>
        <p:txBody>
          <a:bodyPr>
            <a:noAutofit/>
          </a:bodyPr>
          <a:lstStyle>
            <a:lvl1pPr>
              <a:defRPr sz="4000"/>
            </a:lvl1pPr>
          </a:lstStyle>
          <a:p>
            <a:r>
              <a:rPr lang="en-US"/>
              <a:t>Click to edit Master title style</a:t>
            </a:r>
            <a:endParaRPr lang="en-US" dirty="0"/>
          </a:p>
        </p:txBody>
      </p:sp>
      <p:sp>
        <p:nvSpPr>
          <p:cNvPr id="3" name="Content Placeholder 2"/>
          <p:cNvSpPr>
            <a:spLocks noGrp="1"/>
          </p:cNvSpPr>
          <p:nvPr>
            <p:ph idx="1"/>
          </p:nvPr>
        </p:nvSpPr>
        <p:spPr>
          <a:xfrm>
            <a:off x="313426" y="1274079"/>
            <a:ext cx="11515715" cy="52573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 name="Group 3"/>
          <p:cNvGrpSpPr/>
          <p:nvPr userDrawn="1"/>
        </p:nvGrpSpPr>
        <p:grpSpPr>
          <a:xfrm>
            <a:off x="0" y="-171606"/>
            <a:ext cx="12538455" cy="1506912"/>
            <a:chOff x="0" y="-171606"/>
            <a:chExt cx="12538455" cy="1506912"/>
          </a:xfrm>
        </p:grpSpPr>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406850" y="-171606"/>
              <a:ext cx="2131605" cy="1506912"/>
            </a:xfrm>
            <a:prstGeom prst="rect">
              <a:avLst/>
            </a:prstGeom>
          </p:spPr>
        </p:pic>
        <p:cxnSp>
          <p:nvCxnSpPr>
            <p:cNvPr id="9" name="Straight Arrow Connector 8"/>
            <p:cNvCxnSpPr/>
            <p:nvPr userDrawn="1"/>
          </p:nvCxnSpPr>
          <p:spPr>
            <a:xfrm>
              <a:off x="0" y="818050"/>
              <a:ext cx="10800000" cy="8893"/>
            </a:xfrm>
            <a:prstGeom prst="straightConnector1">
              <a:avLst/>
            </a:prstGeom>
            <a:ln w="31750">
              <a:solidFill>
                <a:srgbClr val="9F2728"/>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9995679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bg>
      <p:bgPr>
        <a:blipFill dpi="0" rotWithShape="1">
          <a:blip r:embed="rId2">
            <a:alphaModFix amt="20000"/>
            <a:lum/>
          </a:blip>
          <a:srcRect/>
          <a:stretch>
            <a:fillRect t="-13000" b="-13000"/>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12" name="Group 11"/>
          <p:cNvGrpSpPr/>
          <p:nvPr userDrawn="1"/>
        </p:nvGrpSpPr>
        <p:grpSpPr>
          <a:xfrm>
            <a:off x="0" y="-171606"/>
            <a:ext cx="12538455" cy="1506912"/>
            <a:chOff x="0" y="-171606"/>
            <a:chExt cx="12538455" cy="1506912"/>
          </a:xfrm>
        </p:grpSpPr>
        <p:pic>
          <p:nvPicPr>
            <p:cNvPr id="13" name="Picture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406850" y="-171606"/>
              <a:ext cx="2131605" cy="1506912"/>
            </a:xfrm>
            <a:prstGeom prst="rect">
              <a:avLst/>
            </a:prstGeom>
          </p:spPr>
        </p:pic>
        <p:cxnSp>
          <p:nvCxnSpPr>
            <p:cNvPr id="14" name="Straight Arrow Connector 13"/>
            <p:cNvCxnSpPr/>
            <p:nvPr userDrawn="1"/>
          </p:nvCxnSpPr>
          <p:spPr>
            <a:xfrm>
              <a:off x="0" y="818050"/>
              <a:ext cx="10800000" cy="8893"/>
            </a:xfrm>
            <a:prstGeom prst="straightConnector1">
              <a:avLst/>
            </a:prstGeom>
            <a:ln w="31750">
              <a:solidFill>
                <a:srgbClr val="9F2728"/>
              </a:solidFill>
              <a:tailEnd type="triangle"/>
            </a:ln>
          </p:spPr>
          <p:style>
            <a:lnRef idx="1">
              <a:schemeClr val="accent1"/>
            </a:lnRef>
            <a:fillRef idx="0">
              <a:schemeClr val="accent1"/>
            </a:fillRef>
            <a:effectRef idx="0">
              <a:schemeClr val="accent1"/>
            </a:effectRef>
            <a:fontRef idx="minor">
              <a:schemeClr val="tx1"/>
            </a:fontRef>
          </p:style>
        </p:cxnSp>
      </p:grpSp>
      <p:sp>
        <p:nvSpPr>
          <p:cNvPr id="15" name="Title 1"/>
          <p:cNvSpPr>
            <a:spLocks noGrp="1"/>
          </p:cNvSpPr>
          <p:nvPr>
            <p:ph type="title"/>
          </p:nvPr>
        </p:nvSpPr>
        <p:spPr>
          <a:xfrm>
            <a:off x="212942" y="112544"/>
            <a:ext cx="10587057" cy="582274"/>
          </a:xfrm>
        </p:spPr>
        <p:txBody>
          <a:bodyPr>
            <a:noAutofit/>
          </a:bodyPr>
          <a:lstStyle>
            <a:lvl1pPr>
              <a:defRPr sz="4000"/>
            </a:lvl1pPr>
          </a:lstStyle>
          <a:p>
            <a:r>
              <a:rPr lang="en-US"/>
              <a:t>Click to edit Master title style</a:t>
            </a:r>
            <a:endParaRPr lang="en-US" dirty="0"/>
          </a:p>
        </p:txBody>
      </p:sp>
    </p:spTree>
    <p:extLst>
      <p:ext uri="{BB962C8B-B14F-4D97-AF65-F5344CB8AC3E}">
        <p14:creationId xmlns:p14="http://schemas.microsoft.com/office/powerpoint/2010/main" val="33272666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dpi="0" rotWithShape="1">
          <a:blip r:embed="rId2">
            <a:alphaModFix amt="20000"/>
            <a:lum/>
          </a:blip>
          <a:srcRect/>
          <a:stretch>
            <a:fillRect t="-13000" b="-13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9788" y="1124854"/>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1669603"/>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739578"/>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grpSp>
        <p:nvGrpSpPr>
          <p:cNvPr id="12" name="Group 11"/>
          <p:cNvGrpSpPr/>
          <p:nvPr userDrawn="1"/>
        </p:nvGrpSpPr>
        <p:grpSpPr>
          <a:xfrm>
            <a:off x="0" y="-171606"/>
            <a:ext cx="12538455" cy="1506912"/>
            <a:chOff x="0" y="-171606"/>
            <a:chExt cx="12538455" cy="1506912"/>
          </a:xfrm>
        </p:grpSpPr>
        <p:pic>
          <p:nvPicPr>
            <p:cNvPr id="13" name="Picture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406850" y="-171606"/>
              <a:ext cx="2131605" cy="1506912"/>
            </a:xfrm>
            <a:prstGeom prst="rect">
              <a:avLst/>
            </a:prstGeom>
          </p:spPr>
        </p:pic>
        <p:cxnSp>
          <p:nvCxnSpPr>
            <p:cNvPr id="14" name="Straight Arrow Connector 13"/>
            <p:cNvCxnSpPr/>
            <p:nvPr userDrawn="1"/>
          </p:nvCxnSpPr>
          <p:spPr>
            <a:xfrm>
              <a:off x="0" y="818050"/>
              <a:ext cx="10800000" cy="8893"/>
            </a:xfrm>
            <a:prstGeom prst="straightConnector1">
              <a:avLst/>
            </a:prstGeom>
            <a:ln w="31750">
              <a:solidFill>
                <a:srgbClr val="9F2728"/>
              </a:solidFill>
              <a:tailEnd type="triangle"/>
            </a:ln>
          </p:spPr>
          <p:style>
            <a:lnRef idx="1">
              <a:schemeClr val="accent1"/>
            </a:lnRef>
            <a:fillRef idx="0">
              <a:schemeClr val="accent1"/>
            </a:fillRef>
            <a:effectRef idx="0">
              <a:schemeClr val="accent1"/>
            </a:effectRef>
            <a:fontRef idx="minor">
              <a:schemeClr val="tx1"/>
            </a:fontRef>
          </p:style>
        </p:cxnSp>
      </p:grpSp>
      <p:sp>
        <p:nvSpPr>
          <p:cNvPr id="15" name="Title 1"/>
          <p:cNvSpPr txBox="1">
            <a:spLocks/>
          </p:cNvSpPr>
          <p:nvPr userDrawn="1"/>
        </p:nvSpPr>
        <p:spPr>
          <a:xfrm>
            <a:off x="212942" y="112544"/>
            <a:ext cx="10587057" cy="58227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kern="1200">
                <a:solidFill>
                  <a:schemeClr val="tx1"/>
                </a:solidFill>
                <a:latin typeface="+mj-lt"/>
                <a:ea typeface="+mj-ea"/>
                <a:cs typeface="+mj-cs"/>
              </a:defRPr>
            </a:lvl1pPr>
          </a:lstStyle>
          <a:p>
            <a:r>
              <a:rPr lang="en-US"/>
              <a:t>Click to edit Master title style</a:t>
            </a:r>
            <a:endParaRPr lang="en-US" dirty="0"/>
          </a:p>
        </p:txBody>
      </p:sp>
    </p:spTree>
    <p:extLst>
      <p:ext uri="{BB962C8B-B14F-4D97-AF65-F5344CB8AC3E}">
        <p14:creationId xmlns:p14="http://schemas.microsoft.com/office/powerpoint/2010/main" val="30936905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1">
          <a:blip r:embed="rId2">
            <a:alphaModFix amt="20000"/>
            <a:lum/>
          </a:blip>
          <a:srcRect/>
          <a:stretch>
            <a:fillRect t="-13000" b="-13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9788" y="113938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166960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73958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2" name="Title 1"/>
          <p:cNvSpPr txBox="1">
            <a:spLocks/>
          </p:cNvSpPr>
          <p:nvPr userDrawn="1"/>
        </p:nvSpPr>
        <p:spPr>
          <a:xfrm>
            <a:off x="212942" y="112544"/>
            <a:ext cx="10587057" cy="58227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kern="1200">
                <a:solidFill>
                  <a:schemeClr val="tx1"/>
                </a:solidFill>
                <a:latin typeface="+mj-lt"/>
                <a:ea typeface="+mj-ea"/>
                <a:cs typeface="+mj-cs"/>
              </a:defRPr>
            </a:lvl1pPr>
          </a:lstStyle>
          <a:p>
            <a:r>
              <a:rPr lang="en-US" dirty="0"/>
              <a:t>Click to edit Master title style</a:t>
            </a:r>
          </a:p>
        </p:txBody>
      </p:sp>
      <p:grpSp>
        <p:nvGrpSpPr>
          <p:cNvPr id="13" name="Group 12"/>
          <p:cNvGrpSpPr/>
          <p:nvPr userDrawn="1"/>
        </p:nvGrpSpPr>
        <p:grpSpPr>
          <a:xfrm>
            <a:off x="0" y="-171606"/>
            <a:ext cx="12538455" cy="1506912"/>
            <a:chOff x="0" y="-171606"/>
            <a:chExt cx="12538455" cy="1506912"/>
          </a:xfrm>
        </p:grpSpPr>
        <p:pic>
          <p:nvPicPr>
            <p:cNvPr id="14" name="Picture 1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406850" y="-171606"/>
              <a:ext cx="2131605" cy="1506912"/>
            </a:xfrm>
            <a:prstGeom prst="rect">
              <a:avLst/>
            </a:prstGeom>
          </p:spPr>
        </p:pic>
        <p:cxnSp>
          <p:nvCxnSpPr>
            <p:cNvPr id="15" name="Straight Arrow Connector 14"/>
            <p:cNvCxnSpPr/>
            <p:nvPr userDrawn="1"/>
          </p:nvCxnSpPr>
          <p:spPr>
            <a:xfrm>
              <a:off x="0" y="818050"/>
              <a:ext cx="10800000" cy="8893"/>
            </a:xfrm>
            <a:prstGeom prst="straightConnector1">
              <a:avLst/>
            </a:prstGeom>
            <a:ln w="31750">
              <a:solidFill>
                <a:srgbClr val="9F2728"/>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400570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Vertical Text">
    <p:bg>
      <p:bgPr>
        <a:blipFill dpi="0" rotWithShape="1">
          <a:blip r:embed="rId2">
            <a:alphaModFix amt="20000"/>
            <a:lum/>
          </a:blip>
          <a:srcRect/>
          <a:stretch>
            <a:fillRect t="-13000" b="-13000"/>
          </a:stretch>
        </a:blipFill>
        <a:effectLst/>
      </p:bgPr>
    </p:bg>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11" name="Group 10"/>
          <p:cNvGrpSpPr/>
          <p:nvPr userDrawn="1"/>
        </p:nvGrpSpPr>
        <p:grpSpPr>
          <a:xfrm>
            <a:off x="0" y="-171606"/>
            <a:ext cx="12538455" cy="1506912"/>
            <a:chOff x="0" y="-171606"/>
            <a:chExt cx="12538455" cy="1506912"/>
          </a:xfrm>
        </p:grpSpPr>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406850" y="-171606"/>
              <a:ext cx="2131605" cy="1506912"/>
            </a:xfrm>
            <a:prstGeom prst="rect">
              <a:avLst/>
            </a:prstGeom>
          </p:spPr>
        </p:pic>
        <p:cxnSp>
          <p:nvCxnSpPr>
            <p:cNvPr id="13" name="Straight Arrow Connector 12"/>
            <p:cNvCxnSpPr/>
            <p:nvPr userDrawn="1"/>
          </p:nvCxnSpPr>
          <p:spPr>
            <a:xfrm>
              <a:off x="0" y="818050"/>
              <a:ext cx="10800000" cy="8893"/>
            </a:xfrm>
            <a:prstGeom prst="straightConnector1">
              <a:avLst/>
            </a:prstGeom>
            <a:ln w="31750">
              <a:solidFill>
                <a:srgbClr val="9F2728"/>
              </a:solidFill>
              <a:tailEnd type="triangle"/>
            </a:ln>
          </p:spPr>
          <p:style>
            <a:lnRef idx="1">
              <a:schemeClr val="accent1"/>
            </a:lnRef>
            <a:fillRef idx="0">
              <a:schemeClr val="accent1"/>
            </a:fillRef>
            <a:effectRef idx="0">
              <a:schemeClr val="accent1"/>
            </a:effectRef>
            <a:fontRef idx="minor">
              <a:schemeClr val="tx1"/>
            </a:fontRef>
          </p:style>
        </p:cxnSp>
      </p:grpSp>
      <p:sp>
        <p:nvSpPr>
          <p:cNvPr id="14" name="Title 1"/>
          <p:cNvSpPr txBox="1">
            <a:spLocks/>
          </p:cNvSpPr>
          <p:nvPr userDrawn="1"/>
        </p:nvSpPr>
        <p:spPr>
          <a:xfrm>
            <a:off x="212942" y="112544"/>
            <a:ext cx="10587057" cy="58227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kern="1200">
                <a:solidFill>
                  <a:schemeClr val="tx1"/>
                </a:solidFill>
                <a:latin typeface="+mj-lt"/>
                <a:ea typeface="+mj-ea"/>
                <a:cs typeface="+mj-cs"/>
              </a:defRPr>
            </a:lvl1pPr>
          </a:lstStyle>
          <a:p>
            <a:r>
              <a:rPr lang="en-US" dirty="0"/>
              <a:t>Click to edit Master title style</a:t>
            </a:r>
          </a:p>
        </p:txBody>
      </p:sp>
    </p:spTree>
    <p:extLst>
      <p:ext uri="{BB962C8B-B14F-4D97-AF65-F5344CB8AC3E}">
        <p14:creationId xmlns:p14="http://schemas.microsoft.com/office/powerpoint/2010/main" val="3133728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ustom Layout">
    <p:bg>
      <p:bgPr>
        <a:gradFill flip="none" rotWithShape="1">
          <a:gsLst>
            <a:gs pos="10000">
              <a:srgbClr val="9F2728"/>
            </a:gs>
            <a:gs pos="100000">
              <a:schemeClr val="bg2">
                <a:shade val="96000"/>
                <a:satMod val="120000"/>
                <a:lumMod val="90000"/>
              </a:schemeClr>
            </a:gs>
          </a:gsLst>
          <a:lin ang="0" scaled="1"/>
          <a:tileRect/>
        </a:gradFill>
        <a:effectLst/>
      </p:bgPr>
    </p:bg>
    <p:spTree>
      <p:nvGrpSpPr>
        <p:cNvPr id="1" name=""/>
        <p:cNvGrpSpPr/>
        <p:nvPr/>
      </p:nvGrpSpPr>
      <p:grpSpPr>
        <a:xfrm>
          <a:off x="0" y="0"/>
          <a:ext cx="0" cy="0"/>
          <a:chOff x="0" y="0"/>
          <a:chExt cx="0" cy="0"/>
        </a:xfrm>
      </p:grpSpPr>
      <p:sp>
        <p:nvSpPr>
          <p:cNvPr id="8" name="Subtitle 2"/>
          <p:cNvSpPr>
            <a:spLocks noGrp="1"/>
          </p:cNvSpPr>
          <p:nvPr>
            <p:ph type="subTitle" idx="1"/>
          </p:nvPr>
        </p:nvSpPr>
        <p:spPr>
          <a:xfrm>
            <a:off x="838200" y="1869511"/>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cxnSp>
        <p:nvCxnSpPr>
          <p:cNvPr id="12" name="Straight Connector 11"/>
          <p:cNvCxnSpPr/>
          <p:nvPr userDrawn="1"/>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pic>
        <p:nvPicPr>
          <p:cNvPr id="17" name="Picture 1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46763" y="4599931"/>
            <a:ext cx="3808219" cy="2692174"/>
          </a:xfrm>
          <a:prstGeom prst="rect">
            <a:avLst/>
          </a:prstGeom>
        </p:spPr>
      </p:pic>
      <p:sp>
        <p:nvSpPr>
          <p:cNvPr id="11"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Tree>
    <p:extLst>
      <p:ext uri="{BB962C8B-B14F-4D97-AF65-F5344CB8AC3E}">
        <p14:creationId xmlns:p14="http://schemas.microsoft.com/office/powerpoint/2010/main" val="5309613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970815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6" r:id="rId4"/>
    <p:sldLayoutId id="2147483657" r:id="rId5"/>
    <p:sldLayoutId id="2147483658" r:id="rId6"/>
    <p:sldLayoutId id="2147483659" r:id="rId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Design Patterns. </a:t>
            </a:r>
            <a:r>
              <a:rPr lang="en-US" dirty="0" smtClean="0"/>
              <a:t>Factory</a:t>
            </a:r>
            <a:endParaRPr lang="ru-RU" dirty="0"/>
          </a:p>
        </p:txBody>
      </p:sp>
    </p:spTree>
    <p:extLst>
      <p:ext uri="{BB962C8B-B14F-4D97-AF65-F5344CB8AC3E}">
        <p14:creationId xmlns:p14="http://schemas.microsoft.com/office/powerpoint/2010/main" val="32140092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Example</a:t>
            </a:r>
            <a:endParaRPr lang="en-US" dirty="0"/>
          </a:p>
        </p:txBody>
      </p:sp>
      <p:pic>
        <p:nvPicPr>
          <p:cNvPr id="5122" name="Picture 2" descr="Example of Abstract Factor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5899" y="1005528"/>
            <a:ext cx="7691818" cy="58524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76482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Check </a:t>
            </a:r>
            <a:r>
              <a:rPr lang="en-US" b="1" dirty="0" smtClean="0"/>
              <a:t>list</a:t>
            </a:r>
            <a:endParaRPr lang="en-US" dirty="0"/>
          </a:p>
        </p:txBody>
      </p:sp>
      <p:sp>
        <p:nvSpPr>
          <p:cNvPr id="3" name="Content Placeholder 2"/>
          <p:cNvSpPr>
            <a:spLocks noGrp="1"/>
          </p:cNvSpPr>
          <p:nvPr>
            <p:ph idx="1"/>
          </p:nvPr>
        </p:nvSpPr>
        <p:spPr/>
        <p:txBody>
          <a:bodyPr/>
          <a:lstStyle/>
          <a:p>
            <a:r>
              <a:rPr lang="en-US" dirty="0"/>
              <a:t>Decide if "platform independence" and creation services are the current source of pain.</a:t>
            </a:r>
          </a:p>
          <a:p>
            <a:r>
              <a:rPr lang="en-US" dirty="0"/>
              <a:t>Map out a matrix of "platforms" versus "products".</a:t>
            </a:r>
          </a:p>
          <a:p>
            <a:r>
              <a:rPr lang="en-US" dirty="0"/>
              <a:t>Define a factory interface that consists of a factory method per product.</a:t>
            </a:r>
          </a:p>
          <a:p>
            <a:r>
              <a:rPr lang="en-US" dirty="0"/>
              <a:t>Define a factory derived class for each platform that encapsulates all references to the  new operator.</a:t>
            </a:r>
          </a:p>
          <a:p>
            <a:r>
              <a:rPr lang="en-US" dirty="0"/>
              <a:t>The client should retire all references to new, and use the factory methods to create the product objects.</a:t>
            </a:r>
            <a:endParaRPr lang="en-US" dirty="0"/>
          </a:p>
        </p:txBody>
      </p:sp>
    </p:spTree>
    <p:extLst>
      <p:ext uri="{BB962C8B-B14F-4D97-AF65-F5344CB8AC3E}">
        <p14:creationId xmlns:p14="http://schemas.microsoft.com/office/powerpoint/2010/main" val="8262991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Rules of </a:t>
            </a:r>
            <a:r>
              <a:rPr lang="en-US" b="1" dirty="0" smtClean="0"/>
              <a:t>thumb</a:t>
            </a:r>
            <a:endParaRPr lang="en-US" dirty="0"/>
          </a:p>
        </p:txBody>
      </p:sp>
      <p:sp>
        <p:nvSpPr>
          <p:cNvPr id="3" name="Content Placeholder 2"/>
          <p:cNvSpPr>
            <a:spLocks noGrp="1"/>
          </p:cNvSpPr>
          <p:nvPr>
            <p:ph idx="1"/>
          </p:nvPr>
        </p:nvSpPr>
        <p:spPr/>
        <p:txBody>
          <a:bodyPr>
            <a:normAutofit/>
          </a:bodyPr>
          <a:lstStyle/>
          <a:p>
            <a:r>
              <a:rPr lang="en-US" dirty="0"/>
              <a:t>Sometimes creational patterns are competitors: there are cases when either Prototype or Abstract Factory could be used profitably. At other times they are complementary: Abstract Factory might store a set of Prototypes from which to clone and return product objects, Builder can use one of the other patterns to implement which components get built. Abstract Factory, Builder, and Prototype can use Singleton in their implementation.</a:t>
            </a:r>
          </a:p>
          <a:p>
            <a:r>
              <a:rPr lang="en-US" dirty="0"/>
              <a:t>Abstract Factory, Builder, and Prototype define a factory object that's responsible for knowing and creating the class of product objects, and make it a parameter of the system. Abstract Factory has the factory object producing objects of several classes. Builder has the factory object building a complex product incrementally using a correspondingly complex protocol. Prototype has the factory object (aka prototype) building a product by copying a prototype object.</a:t>
            </a:r>
          </a:p>
          <a:p>
            <a:pPr marL="0" indent="0">
              <a:buNone/>
            </a:pPr>
            <a:endParaRPr lang="en-US" dirty="0"/>
          </a:p>
        </p:txBody>
      </p:sp>
    </p:spTree>
    <p:extLst>
      <p:ext uri="{BB962C8B-B14F-4D97-AF65-F5344CB8AC3E}">
        <p14:creationId xmlns:p14="http://schemas.microsoft.com/office/powerpoint/2010/main" val="40979684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Rules of </a:t>
            </a:r>
            <a:r>
              <a:rPr lang="en-US" b="1" dirty="0" smtClean="0"/>
              <a:t>thumb</a:t>
            </a:r>
            <a:endParaRPr lang="en-US" dirty="0"/>
          </a:p>
        </p:txBody>
      </p:sp>
      <p:sp>
        <p:nvSpPr>
          <p:cNvPr id="3" name="Content Placeholder 2"/>
          <p:cNvSpPr>
            <a:spLocks noGrp="1"/>
          </p:cNvSpPr>
          <p:nvPr>
            <p:ph idx="1"/>
          </p:nvPr>
        </p:nvSpPr>
        <p:spPr/>
        <p:txBody>
          <a:bodyPr>
            <a:normAutofit/>
          </a:bodyPr>
          <a:lstStyle/>
          <a:p>
            <a:r>
              <a:rPr lang="en-US" dirty="0"/>
              <a:t>Abstract Factory classes are often implemented with Factory Methods, but they can also be implemented using Prototype.</a:t>
            </a:r>
          </a:p>
          <a:p>
            <a:r>
              <a:rPr lang="en-US" dirty="0"/>
              <a:t>Abstract Factory can be used as an alternative to Facade to hide platform-specific classes.</a:t>
            </a:r>
          </a:p>
          <a:p>
            <a:r>
              <a:rPr lang="en-US" dirty="0"/>
              <a:t>Builder focuses on constructing a complex object step by step. Abstract Factory emphasizes a family of product objects (either simple or complex). Builder returns the product as a final step, but as far as the Abstract Factory is concerned, the product gets returned immediately.</a:t>
            </a:r>
            <a:endParaRPr lang="en-US" dirty="0"/>
          </a:p>
        </p:txBody>
      </p:sp>
    </p:spTree>
    <p:extLst>
      <p:ext uri="{BB962C8B-B14F-4D97-AF65-F5344CB8AC3E}">
        <p14:creationId xmlns:p14="http://schemas.microsoft.com/office/powerpoint/2010/main" val="42413088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Rules of </a:t>
            </a:r>
            <a:r>
              <a:rPr lang="en-US" b="1" dirty="0" smtClean="0"/>
              <a:t>thumb</a:t>
            </a:r>
            <a:endParaRPr lang="en-US" dirty="0"/>
          </a:p>
        </p:txBody>
      </p:sp>
      <p:sp>
        <p:nvSpPr>
          <p:cNvPr id="3" name="Content Placeholder 2"/>
          <p:cNvSpPr>
            <a:spLocks noGrp="1"/>
          </p:cNvSpPr>
          <p:nvPr>
            <p:ph idx="1"/>
          </p:nvPr>
        </p:nvSpPr>
        <p:spPr/>
        <p:txBody>
          <a:bodyPr>
            <a:normAutofit/>
          </a:bodyPr>
          <a:lstStyle/>
          <a:p>
            <a:r>
              <a:rPr lang="en-US"/>
              <a:t>Often, designs start out using Factory Method (less complicated, more customizable, subclasses proliferate) and evolve toward Abstract Factory, Prototype, or Builder (more flexible, more complex) as the designer discovers where more flexibility is needed.</a:t>
            </a:r>
            <a:endParaRPr lang="en-US" dirty="0"/>
          </a:p>
        </p:txBody>
      </p:sp>
    </p:spTree>
    <p:extLst>
      <p:ext uri="{BB962C8B-B14F-4D97-AF65-F5344CB8AC3E}">
        <p14:creationId xmlns:p14="http://schemas.microsoft.com/office/powerpoint/2010/main" val="23644372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of content</a:t>
            </a:r>
            <a:endParaRPr lang="ru-RU" dirty="0"/>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sz="3200" dirty="0"/>
              <a:t>Intent</a:t>
            </a:r>
          </a:p>
          <a:p>
            <a:pPr marL="514350" indent="-514350">
              <a:buFont typeface="+mj-lt"/>
              <a:buAutoNum type="arabicPeriod"/>
            </a:pPr>
            <a:r>
              <a:rPr lang="en-US" sz="3200" dirty="0"/>
              <a:t>Problem</a:t>
            </a:r>
            <a:endParaRPr lang="en-US" sz="3200" dirty="0" smtClean="0"/>
          </a:p>
          <a:p>
            <a:pPr marL="514350" indent="-514350">
              <a:buFont typeface="+mj-lt"/>
              <a:buAutoNum type="arabicPeriod"/>
            </a:pPr>
            <a:r>
              <a:rPr lang="en-US" sz="3200" dirty="0" smtClean="0"/>
              <a:t>Discussion</a:t>
            </a:r>
            <a:endParaRPr lang="en-US" sz="3200" dirty="0"/>
          </a:p>
          <a:p>
            <a:pPr marL="514350" indent="-514350">
              <a:buFont typeface="+mj-lt"/>
              <a:buAutoNum type="arabicPeriod"/>
            </a:pPr>
            <a:r>
              <a:rPr lang="en-US" sz="3200" dirty="0" smtClean="0"/>
              <a:t>Structure</a:t>
            </a:r>
          </a:p>
          <a:p>
            <a:pPr marL="514350" indent="-514350">
              <a:buFont typeface="+mj-lt"/>
              <a:buAutoNum type="arabicPeriod"/>
            </a:pPr>
            <a:r>
              <a:rPr lang="en-US" sz="3200" dirty="0"/>
              <a:t>Example</a:t>
            </a:r>
            <a:endParaRPr lang="en-US" sz="3200" dirty="0" smtClean="0"/>
          </a:p>
          <a:p>
            <a:pPr marL="514350" indent="-514350">
              <a:buFont typeface="+mj-lt"/>
              <a:buAutoNum type="arabicPeriod"/>
            </a:pPr>
            <a:endParaRPr lang="en-US" dirty="0"/>
          </a:p>
        </p:txBody>
      </p:sp>
    </p:spTree>
    <p:extLst>
      <p:ext uri="{BB962C8B-B14F-4D97-AF65-F5344CB8AC3E}">
        <p14:creationId xmlns:p14="http://schemas.microsoft.com/office/powerpoint/2010/main" val="11008172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Intent</a:t>
            </a:r>
            <a:endParaRPr lang="en-US" dirty="0"/>
          </a:p>
        </p:txBody>
      </p:sp>
      <p:sp>
        <p:nvSpPr>
          <p:cNvPr id="3" name="Content Placeholder 2"/>
          <p:cNvSpPr>
            <a:spLocks noGrp="1"/>
          </p:cNvSpPr>
          <p:nvPr>
            <p:ph idx="1"/>
          </p:nvPr>
        </p:nvSpPr>
        <p:spPr/>
        <p:txBody>
          <a:bodyPr/>
          <a:lstStyle/>
          <a:p>
            <a:pPr>
              <a:lnSpc>
                <a:spcPct val="150000"/>
              </a:lnSpc>
            </a:pPr>
            <a:r>
              <a:rPr lang="en-US" dirty="0"/>
              <a:t>Provide an interface for creating families of related or dependent objects without specifying their concrete classes.</a:t>
            </a:r>
          </a:p>
          <a:p>
            <a:pPr>
              <a:lnSpc>
                <a:spcPct val="150000"/>
              </a:lnSpc>
            </a:pPr>
            <a:r>
              <a:rPr lang="en-US" dirty="0"/>
              <a:t>A hierarchy that encapsulates: many possible "platforms", and the construction of a suite of "products".</a:t>
            </a:r>
          </a:p>
          <a:p>
            <a:pPr>
              <a:lnSpc>
                <a:spcPct val="150000"/>
              </a:lnSpc>
            </a:pPr>
            <a:r>
              <a:rPr lang="en-US" dirty="0"/>
              <a:t>The new operator considered harmful.</a:t>
            </a:r>
            <a:endParaRPr lang="en-US" dirty="0"/>
          </a:p>
        </p:txBody>
      </p:sp>
    </p:spTree>
    <p:extLst>
      <p:ext uri="{BB962C8B-B14F-4D97-AF65-F5344CB8AC3E}">
        <p14:creationId xmlns:p14="http://schemas.microsoft.com/office/powerpoint/2010/main" val="22159213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Problem</a:t>
            </a:r>
            <a:endParaRPr lang="en-US" dirty="0"/>
          </a:p>
        </p:txBody>
      </p:sp>
      <p:sp>
        <p:nvSpPr>
          <p:cNvPr id="3" name="Content Placeholder 2"/>
          <p:cNvSpPr>
            <a:spLocks noGrp="1"/>
          </p:cNvSpPr>
          <p:nvPr>
            <p:ph idx="1"/>
          </p:nvPr>
        </p:nvSpPr>
        <p:spPr>
          <a:xfrm>
            <a:off x="212942" y="1251472"/>
            <a:ext cx="11515715" cy="4580705"/>
          </a:xfrm>
        </p:spPr>
        <p:txBody>
          <a:bodyPr/>
          <a:lstStyle/>
          <a:p>
            <a:pPr marL="0" indent="0" algn="just">
              <a:lnSpc>
                <a:spcPct val="150000"/>
              </a:lnSpc>
              <a:buNone/>
            </a:pPr>
            <a:r>
              <a:rPr lang="en-US" dirty="0"/>
              <a:t>If an application is to be portable, it needs to encapsulate platform dependencies. These "platforms" might include: windowing system, operating system, database, etc. Too often, this encapsulation is not engineered in advance, and lots of #</a:t>
            </a:r>
            <a:r>
              <a:rPr lang="en-US" dirty="0" err="1"/>
              <a:t>ifdef</a:t>
            </a:r>
            <a:r>
              <a:rPr lang="en-US" dirty="0"/>
              <a:t> case statements with options for all currently supported platforms begin to procreate like rabbits throughout the code.</a:t>
            </a:r>
            <a:endParaRPr lang="en-US" dirty="0"/>
          </a:p>
        </p:txBody>
      </p:sp>
    </p:spTree>
    <p:extLst>
      <p:ext uri="{BB962C8B-B14F-4D97-AF65-F5344CB8AC3E}">
        <p14:creationId xmlns:p14="http://schemas.microsoft.com/office/powerpoint/2010/main" val="39265538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Discussion</a:t>
            </a:r>
            <a:endParaRPr lang="en-US" dirty="0"/>
          </a:p>
        </p:txBody>
      </p:sp>
      <p:sp>
        <p:nvSpPr>
          <p:cNvPr id="3" name="Content Placeholder 2"/>
          <p:cNvSpPr>
            <a:spLocks noGrp="1"/>
          </p:cNvSpPr>
          <p:nvPr>
            <p:ph idx="1"/>
          </p:nvPr>
        </p:nvSpPr>
        <p:spPr/>
        <p:txBody>
          <a:bodyPr>
            <a:normAutofit fontScale="92500"/>
          </a:bodyPr>
          <a:lstStyle/>
          <a:p>
            <a:pPr marL="0" indent="0">
              <a:buNone/>
            </a:pPr>
            <a:r>
              <a:rPr lang="en-US" dirty="0"/>
              <a:t>Provide a level of indirection that abstracts the creation of families of related or dependent objects without directly specifying their concrete classes. The "factory" object has the responsibility for providing creation services for the entire platform family. Clients never create platform objects directly, they ask the factory to do that for them.</a:t>
            </a:r>
          </a:p>
          <a:p>
            <a:pPr marL="0" indent="0">
              <a:buNone/>
            </a:pPr>
            <a:endParaRPr lang="en-US" dirty="0"/>
          </a:p>
          <a:p>
            <a:pPr marL="0" indent="0">
              <a:buNone/>
            </a:pPr>
            <a:r>
              <a:rPr lang="en-US" dirty="0"/>
              <a:t>This mechanism makes exchanging product families easy because the specific class of the factory object appears only once in the application - where it is instantiated. The application can wholesale replace the entire family of products simply by instantiating a different concrete instance of the abstract factory.</a:t>
            </a:r>
          </a:p>
          <a:p>
            <a:pPr marL="0" indent="0">
              <a:buNone/>
            </a:pPr>
            <a:endParaRPr lang="en-US" dirty="0"/>
          </a:p>
          <a:p>
            <a:pPr marL="0" indent="0">
              <a:buNone/>
            </a:pPr>
            <a:r>
              <a:rPr lang="en-US" dirty="0"/>
              <a:t>Because the service provided by the factory object is so pervasive, it is routinely implemented as a Singleton.</a:t>
            </a:r>
            <a:endParaRPr lang="en-US" dirty="0"/>
          </a:p>
        </p:txBody>
      </p:sp>
    </p:spTree>
    <p:extLst>
      <p:ext uri="{BB962C8B-B14F-4D97-AF65-F5344CB8AC3E}">
        <p14:creationId xmlns:p14="http://schemas.microsoft.com/office/powerpoint/2010/main" val="10069090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Discussion</a:t>
            </a:r>
            <a:endParaRPr lang="en-US" dirty="0"/>
          </a:p>
        </p:txBody>
      </p:sp>
      <p:sp>
        <p:nvSpPr>
          <p:cNvPr id="3" name="Content Placeholder 2"/>
          <p:cNvSpPr>
            <a:spLocks noGrp="1"/>
          </p:cNvSpPr>
          <p:nvPr>
            <p:ph idx="1"/>
          </p:nvPr>
        </p:nvSpPr>
        <p:spPr>
          <a:xfrm>
            <a:off x="313426" y="914400"/>
            <a:ext cx="11515715" cy="4867835"/>
          </a:xfrm>
        </p:spPr>
        <p:txBody>
          <a:bodyPr>
            <a:normAutofit/>
          </a:bodyPr>
          <a:lstStyle/>
          <a:p>
            <a:pPr marL="0" indent="0" algn="just">
              <a:lnSpc>
                <a:spcPct val="100000"/>
              </a:lnSpc>
              <a:buNone/>
            </a:pPr>
            <a:r>
              <a:rPr lang="en-US" dirty="0"/>
              <a:t>The protocol described above specifies a "pull" interaction model. Instead of the Subject "pushing" what has changed to all Observers, each Observer is responsible for "pulling" its particular "window of interest" from the Subject. The "push" model compromises reuse, while the "pull" model is less efficient</a:t>
            </a:r>
            <a:r>
              <a:rPr lang="en-US" dirty="0" smtClean="0"/>
              <a:t>.</a:t>
            </a:r>
          </a:p>
          <a:p>
            <a:pPr marL="0" indent="0" algn="just">
              <a:lnSpc>
                <a:spcPct val="100000"/>
              </a:lnSpc>
              <a:buNone/>
            </a:pPr>
            <a:endParaRPr lang="en-US" dirty="0"/>
          </a:p>
          <a:p>
            <a:pPr marL="0" indent="0" algn="just">
              <a:lnSpc>
                <a:spcPct val="100000"/>
              </a:lnSpc>
              <a:buNone/>
            </a:pPr>
            <a:r>
              <a:rPr lang="en-US" dirty="0"/>
              <a:t>Issues that are discussed, but left to the discretion of the designer, include: implementing event compression (only sending a single change broadcast after a series of consecutive changes has occurred), having a single Observer monitoring multiple Subjects, and ensuring that a Subject notify its Observers when it is about to go away.</a:t>
            </a:r>
          </a:p>
          <a:p>
            <a:pPr marL="0" indent="0">
              <a:buNone/>
            </a:pPr>
            <a:endParaRPr lang="en-US" dirty="0"/>
          </a:p>
        </p:txBody>
      </p:sp>
    </p:spTree>
    <p:extLst>
      <p:ext uri="{BB962C8B-B14F-4D97-AF65-F5344CB8AC3E}">
        <p14:creationId xmlns:p14="http://schemas.microsoft.com/office/powerpoint/2010/main" val="35472867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Structure</a:t>
            </a:r>
            <a:endParaRPr lang="en-US" dirty="0"/>
          </a:p>
        </p:txBody>
      </p:sp>
      <p:sp>
        <p:nvSpPr>
          <p:cNvPr id="4" name="Rectangle 3"/>
          <p:cNvSpPr/>
          <p:nvPr/>
        </p:nvSpPr>
        <p:spPr>
          <a:xfrm>
            <a:off x="681318" y="2317847"/>
            <a:ext cx="11071412" cy="1815882"/>
          </a:xfrm>
          <a:prstGeom prst="rect">
            <a:avLst/>
          </a:prstGeom>
        </p:spPr>
        <p:txBody>
          <a:bodyPr wrap="square">
            <a:spAutoFit/>
          </a:bodyPr>
          <a:lstStyle/>
          <a:p>
            <a:r>
              <a:rPr lang="en-US" sz="2800" dirty="0"/>
              <a:t>The Abstract Factory defines a Factory Method per product. Each Factory Method encapsulates the new operator and the concrete, platform-specific, product classes. Each "platform" is then modeled with a Factory derived class.</a:t>
            </a:r>
          </a:p>
        </p:txBody>
      </p:sp>
    </p:spTree>
    <p:extLst>
      <p:ext uri="{BB962C8B-B14F-4D97-AF65-F5344CB8AC3E}">
        <p14:creationId xmlns:p14="http://schemas.microsoft.com/office/powerpoint/2010/main" val="11249801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Structure</a:t>
            </a:r>
            <a:endParaRPr lang="en-US" dirty="0"/>
          </a:p>
        </p:txBody>
      </p:sp>
      <p:pic>
        <p:nvPicPr>
          <p:cNvPr id="4098" name="Picture 2" descr="Scheme of Abstract Factor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0611" y="884048"/>
            <a:ext cx="7691717" cy="56785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44889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Example</a:t>
            </a:r>
            <a:endParaRPr lang="en-US" dirty="0"/>
          </a:p>
        </p:txBody>
      </p:sp>
      <p:sp>
        <p:nvSpPr>
          <p:cNvPr id="3" name="Content Placeholder 2"/>
          <p:cNvSpPr>
            <a:spLocks noGrp="1"/>
          </p:cNvSpPr>
          <p:nvPr>
            <p:ph idx="1"/>
          </p:nvPr>
        </p:nvSpPr>
        <p:spPr>
          <a:xfrm>
            <a:off x="313426" y="1274079"/>
            <a:ext cx="11515715" cy="5583921"/>
          </a:xfrm>
        </p:spPr>
        <p:txBody>
          <a:bodyPr>
            <a:noAutofit/>
          </a:bodyPr>
          <a:lstStyle/>
          <a:p>
            <a:pPr marL="0" indent="0">
              <a:lnSpc>
                <a:spcPct val="100000"/>
              </a:lnSpc>
              <a:buNone/>
            </a:pPr>
            <a:r>
              <a:rPr lang="en-US" dirty="0"/>
              <a:t>The purpose of the Abstract Factory is to provide an interface for creating families of related objects, without specifying concrete classes. This pattern is found in the sheet metal stamping equipment used in the manufacture of Japanese automobiles. The stamping equipment is an Abstract Factory which creates auto body parts. The same machinery is used to stamp right hand doors, left hand doors, right front fenders, left front fenders, hoods, etc. for different models of cars. Through the use of rollers to change the stamping dies, the concrete classes produced by the machinery can be changed within three minutes.</a:t>
            </a:r>
            <a:endParaRPr lang="en-US" dirty="0"/>
          </a:p>
        </p:txBody>
      </p:sp>
    </p:spTree>
    <p:extLst>
      <p:ext uri="{BB962C8B-B14F-4D97-AF65-F5344CB8AC3E}">
        <p14:creationId xmlns:p14="http://schemas.microsoft.com/office/powerpoint/2010/main" val="39080972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deSpaceTemplate.potx" id="{1DFD984F-CF35-4FD4-B109-42F16014EF75}" vid="{D0BF3553-D899-4979-8D82-D5989060483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SimpleTemplatePowerPoint</Template>
  <TotalTime>1975</TotalTime>
  <Words>924</Words>
  <Application>Microsoft Office PowerPoint</Application>
  <PresentationFormat>Widescreen</PresentationFormat>
  <Paragraphs>48</Paragraphs>
  <Slides>14</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Design Patterns. Factory</vt:lpstr>
      <vt:lpstr>Table of content</vt:lpstr>
      <vt:lpstr>Intent</vt:lpstr>
      <vt:lpstr>Problem</vt:lpstr>
      <vt:lpstr>Discussion</vt:lpstr>
      <vt:lpstr>Discussion</vt:lpstr>
      <vt:lpstr>Structure</vt:lpstr>
      <vt:lpstr>Structure</vt:lpstr>
      <vt:lpstr>Example</vt:lpstr>
      <vt:lpstr>Example</vt:lpstr>
      <vt:lpstr>Check list</vt:lpstr>
      <vt:lpstr>Rules of thumb</vt:lpstr>
      <vt:lpstr>Rules of thumb</vt:lpstr>
      <vt:lpstr>Rules of thumb</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Sergii Tischenko</dc:creator>
  <cp:lastModifiedBy>Sergii Tishchenko</cp:lastModifiedBy>
  <cp:revision>130</cp:revision>
  <dcterms:created xsi:type="dcterms:W3CDTF">2016-09-08T21:29:20Z</dcterms:created>
  <dcterms:modified xsi:type="dcterms:W3CDTF">2018-08-09T12:55:33Z</dcterms:modified>
</cp:coreProperties>
</file>