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5878" autoAdjust="0"/>
  </p:normalViewPr>
  <p:slideViewPr>
    <p:cSldViewPr snapToGrid="0">
      <p:cViewPr varScale="1">
        <p:scale>
          <a:sx n="47" d="100"/>
          <a:sy n="47" d="100"/>
        </p:scale>
        <p:origin x="36"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8/8/2018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7</a:t>
            </a:fld>
            <a:endParaRPr lang="en-US"/>
          </a:p>
        </p:txBody>
      </p:sp>
    </p:spTree>
    <p:extLst>
      <p:ext uri="{BB962C8B-B14F-4D97-AF65-F5344CB8AC3E}">
        <p14:creationId xmlns:p14="http://schemas.microsoft.com/office/powerpoint/2010/main" val="2453882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8</a:t>
            </a:fld>
            <a:endParaRPr lang="en-US"/>
          </a:p>
        </p:txBody>
      </p:sp>
    </p:spTree>
    <p:extLst>
      <p:ext uri="{BB962C8B-B14F-4D97-AF65-F5344CB8AC3E}">
        <p14:creationId xmlns:p14="http://schemas.microsoft.com/office/powerpoint/2010/main" val="1336600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Patterns. Observer</a:t>
            </a:r>
            <a:endParaRPr lang="ru-RU" dirty="0"/>
          </a:p>
        </p:txBody>
      </p:sp>
    </p:spTree>
    <p:extLst>
      <p:ext uri="{BB962C8B-B14F-4D97-AF65-F5344CB8AC3E}">
        <p14:creationId xmlns:p14="http://schemas.microsoft.com/office/powerpoint/2010/main" val="3214009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pic>
        <p:nvPicPr>
          <p:cNvPr id="2050" name="Picture 2" descr="Observe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821" y="1100455"/>
            <a:ext cx="6533298" cy="5322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64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a:t>
            </a:r>
            <a:r>
              <a:rPr lang="en-US" b="1" dirty="0" smtClean="0"/>
              <a:t>list</a:t>
            </a:r>
            <a:endParaRPr lang="en-US" dirty="0"/>
          </a:p>
        </p:txBody>
      </p:sp>
      <p:sp>
        <p:nvSpPr>
          <p:cNvPr id="3" name="Content Placeholder 2"/>
          <p:cNvSpPr>
            <a:spLocks noGrp="1"/>
          </p:cNvSpPr>
          <p:nvPr>
            <p:ph idx="1"/>
          </p:nvPr>
        </p:nvSpPr>
        <p:spPr/>
        <p:txBody>
          <a:bodyPr/>
          <a:lstStyle/>
          <a:p>
            <a:pPr marL="514350" indent="-514350" algn="just">
              <a:buFont typeface="+mj-lt"/>
              <a:buAutoNum type="arabicPeriod"/>
            </a:pPr>
            <a:r>
              <a:rPr lang="en-US" dirty="0"/>
              <a:t>Differentiate between the core (or independent) functionality and the optional (or dependent) functionality.</a:t>
            </a:r>
          </a:p>
          <a:p>
            <a:pPr marL="514350" indent="-514350" algn="just">
              <a:buFont typeface="+mj-lt"/>
              <a:buAutoNum type="arabicPeriod"/>
            </a:pPr>
            <a:r>
              <a:rPr lang="en-US" dirty="0"/>
              <a:t>Model the independent functionality with a "subject" abstraction.</a:t>
            </a:r>
          </a:p>
          <a:p>
            <a:pPr marL="514350" indent="-514350" algn="just">
              <a:buFont typeface="+mj-lt"/>
              <a:buAutoNum type="arabicPeriod"/>
            </a:pPr>
            <a:r>
              <a:rPr lang="en-US" dirty="0"/>
              <a:t>Model the dependent functionality with an "observer" hierarchy.</a:t>
            </a:r>
          </a:p>
          <a:p>
            <a:pPr marL="514350" indent="-514350" algn="just">
              <a:buFont typeface="+mj-lt"/>
              <a:buAutoNum type="arabicPeriod"/>
            </a:pPr>
            <a:r>
              <a:rPr lang="en-US" dirty="0"/>
              <a:t>The Subject is coupled only to the Observer base class.</a:t>
            </a:r>
          </a:p>
          <a:p>
            <a:pPr marL="514350" indent="-514350" algn="just">
              <a:buFont typeface="+mj-lt"/>
              <a:buAutoNum type="arabicPeriod"/>
            </a:pPr>
            <a:r>
              <a:rPr lang="en-US" dirty="0"/>
              <a:t>The client configures the number and type of Observers.</a:t>
            </a:r>
          </a:p>
          <a:p>
            <a:pPr marL="514350" indent="-514350" algn="just">
              <a:buFont typeface="+mj-lt"/>
              <a:buAutoNum type="arabicPeriod"/>
            </a:pPr>
            <a:r>
              <a:rPr lang="en-US" dirty="0"/>
              <a:t>Observers register themselves with the Subject.</a:t>
            </a:r>
          </a:p>
          <a:p>
            <a:pPr marL="514350" indent="-514350" algn="just">
              <a:buFont typeface="+mj-lt"/>
              <a:buAutoNum type="arabicPeriod"/>
            </a:pPr>
            <a:r>
              <a:rPr lang="en-US" dirty="0"/>
              <a:t>The Subject broadcasts events to all registered Observers.</a:t>
            </a:r>
          </a:p>
          <a:p>
            <a:pPr marL="514350" indent="-514350" algn="just">
              <a:buFont typeface="+mj-lt"/>
              <a:buAutoNum type="arabicPeriod"/>
            </a:pPr>
            <a:r>
              <a:rPr lang="en-US" dirty="0"/>
              <a:t>The Subject may "push" information at the Observers, or, the Observers may "pull" the information they need from the Subject.</a:t>
            </a:r>
          </a:p>
          <a:p>
            <a:endParaRPr lang="en-US" dirty="0"/>
          </a:p>
        </p:txBody>
      </p:sp>
    </p:spTree>
    <p:extLst>
      <p:ext uri="{BB962C8B-B14F-4D97-AF65-F5344CB8AC3E}">
        <p14:creationId xmlns:p14="http://schemas.microsoft.com/office/powerpoint/2010/main" val="82629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lnSpcReduction="10000"/>
          </a:bodyPr>
          <a:lstStyle/>
          <a:p>
            <a:r>
              <a:rPr lang="en-US" dirty="0"/>
              <a:t>Chain of Responsibility, Command, Mediator, and Observer, address how you can decouple senders and receivers, but with different trade-offs. Chain of Responsibility passes a sender request along a chain of potential receivers. Command normally specifies a sender-receiver connection with a subclass. Mediator has senders and receivers reference each other indirectly. Observer defines a very decoupled interface that allows for multiple receivers to be configured at run-time.</a:t>
            </a:r>
          </a:p>
          <a:p>
            <a:r>
              <a:rPr lang="en-US" dirty="0"/>
              <a:t>Mediator and Observer are competing patterns. The difference between them is that Observer distributes communication by introducing "observer" and "subject" objects, whereas a Mediator object encapsulates the communication between other objects. We've found it easier to make reusable Observers and Subjects than to make reusable Mediators.</a:t>
            </a:r>
          </a:p>
          <a:p>
            <a:r>
              <a:rPr lang="en-US"/>
              <a:t>On the other hand, Mediator can leverage Observer for dynamically registering colleagues and communicating with them</a:t>
            </a:r>
            <a:r>
              <a:rPr lang="en-US" smtClean="0"/>
              <a:t>.</a:t>
            </a:r>
            <a:endParaRPr lang="en-US"/>
          </a:p>
        </p:txBody>
      </p:sp>
    </p:spTree>
    <p:extLst>
      <p:ext uri="{BB962C8B-B14F-4D97-AF65-F5344CB8AC3E}">
        <p14:creationId xmlns:p14="http://schemas.microsoft.com/office/powerpoint/2010/main" val="409796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ru-RU"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Intent</a:t>
            </a:r>
            <a:endParaRPr lang="en-US" sz="3200" dirty="0"/>
          </a:p>
          <a:p>
            <a:pPr marL="514350" indent="-514350">
              <a:buFont typeface="+mj-lt"/>
              <a:buAutoNum type="arabicPeriod"/>
            </a:pPr>
            <a:r>
              <a:rPr lang="en-US" sz="3200" dirty="0"/>
              <a:t>Problem</a:t>
            </a:r>
            <a:endParaRPr lang="en-US" sz="3200" dirty="0" smtClean="0"/>
          </a:p>
          <a:p>
            <a:pPr marL="514350" indent="-514350">
              <a:buFont typeface="+mj-lt"/>
              <a:buAutoNum type="arabicPeriod"/>
            </a:pPr>
            <a:r>
              <a:rPr lang="en-US" sz="3200" dirty="0" smtClean="0"/>
              <a:t>Discussion</a:t>
            </a:r>
            <a:endParaRPr lang="en-US" sz="3200" dirty="0"/>
          </a:p>
          <a:p>
            <a:pPr marL="514350" indent="-514350">
              <a:buFont typeface="+mj-lt"/>
              <a:buAutoNum type="arabicPeriod"/>
            </a:pPr>
            <a:r>
              <a:rPr lang="en-US" sz="3200" dirty="0" smtClean="0"/>
              <a:t>Structure</a:t>
            </a:r>
          </a:p>
          <a:p>
            <a:pPr marL="514350" indent="-514350">
              <a:buFont typeface="+mj-lt"/>
              <a:buAutoNum type="arabicPeriod"/>
            </a:pPr>
            <a:r>
              <a:rPr lang="en-US" sz="3200" dirty="0"/>
              <a:t>Example</a:t>
            </a:r>
            <a:endParaRPr lang="en-US" sz="3200"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100817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Intent</a:t>
            </a:r>
            <a:endParaRPr lang="en-US" dirty="0"/>
          </a:p>
        </p:txBody>
      </p:sp>
      <p:sp>
        <p:nvSpPr>
          <p:cNvPr id="3" name="Content Placeholder 2"/>
          <p:cNvSpPr>
            <a:spLocks noGrp="1"/>
          </p:cNvSpPr>
          <p:nvPr>
            <p:ph idx="1"/>
          </p:nvPr>
        </p:nvSpPr>
        <p:spPr/>
        <p:txBody>
          <a:bodyPr/>
          <a:lstStyle/>
          <a:p>
            <a:pPr>
              <a:lnSpc>
                <a:spcPct val="150000"/>
              </a:lnSpc>
            </a:pPr>
            <a:r>
              <a:rPr lang="en-US" dirty="0"/>
              <a:t>Define a one-to-many dependency between objects so that when one object changes state, all its dependents are notified and updated automatically.</a:t>
            </a:r>
          </a:p>
          <a:p>
            <a:pPr>
              <a:lnSpc>
                <a:spcPct val="150000"/>
              </a:lnSpc>
            </a:pPr>
            <a:r>
              <a:rPr lang="en-US" dirty="0"/>
              <a:t>Encapsulate the core (or common or engine) components in a Subject abstraction, and the variable (or optional or user interface) components in an Observer hierarchy.</a:t>
            </a:r>
          </a:p>
          <a:p>
            <a:pPr>
              <a:lnSpc>
                <a:spcPct val="150000"/>
              </a:lnSpc>
            </a:pPr>
            <a:r>
              <a:rPr lang="en-US" dirty="0"/>
              <a:t>The "View" part of Model-View-Controller.</a:t>
            </a:r>
          </a:p>
          <a:p>
            <a:endParaRPr lang="en-US" dirty="0"/>
          </a:p>
        </p:txBody>
      </p:sp>
    </p:spTree>
    <p:extLst>
      <p:ext uri="{BB962C8B-B14F-4D97-AF65-F5344CB8AC3E}">
        <p14:creationId xmlns:p14="http://schemas.microsoft.com/office/powerpoint/2010/main" val="221592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endParaRPr lang="en-US" dirty="0"/>
          </a:p>
        </p:txBody>
      </p:sp>
      <p:sp>
        <p:nvSpPr>
          <p:cNvPr id="3" name="Content Placeholder 2"/>
          <p:cNvSpPr>
            <a:spLocks noGrp="1"/>
          </p:cNvSpPr>
          <p:nvPr>
            <p:ph idx="1"/>
          </p:nvPr>
        </p:nvSpPr>
        <p:spPr>
          <a:xfrm>
            <a:off x="313426" y="1950719"/>
            <a:ext cx="11515715" cy="4580705"/>
          </a:xfrm>
        </p:spPr>
        <p:txBody>
          <a:bodyPr/>
          <a:lstStyle/>
          <a:p>
            <a:pPr marL="0" indent="0">
              <a:lnSpc>
                <a:spcPct val="150000"/>
              </a:lnSpc>
              <a:buNone/>
            </a:pPr>
            <a:r>
              <a:rPr lang="en-US" dirty="0"/>
              <a:t>A large monolithic design does not scale well as new graphing or monitoring requirements are levied.</a:t>
            </a:r>
          </a:p>
        </p:txBody>
      </p:sp>
    </p:spTree>
    <p:extLst>
      <p:ext uri="{BB962C8B-B14F-4D97-AF65-F5344CB8AC3E}">
        <p14:creationId xmlns:p14="http://schemas.microsoft.com/office/powerpoint/2010/main" val="392655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US" dirty="0"/>
              <a:t>Define an object that is the "keeper" of the data model and/or business logic (the Subject). Delegate all "view" functionality to decoupled and distinct Observer objects. Observers register themselves with the Subject as they are created. Whenever the Subject changes, it broadcasts to all registered Observers that it has changed, and each Observer queries the Subject for that subset of the Subject's state that it is responsible for monitoring.</a:t>
            </a:r>
          </a:p>
          <a:p>
            <a:pPr marL="0" indent="0">
              <a:lnSpc>
                <a:spcPct val="150000"/>
              </a:lnSpc>
              <a:buNone/>
            </a:pPr>
            <a:r>
              <a:rPr lang="en-US" dirty="0"/>
              <a:t>This allows the number and "type" of "view" objects to be configured dynamically, instead of being statically specified at compile-time.</a:t>
            </a:r>
          </a:p>
          <a:p>
            <a:pPr marL="0" indent="0">
              <a:buNone/>
            </a:pPr>
            <a:endParaRPr lang="en-US" dirty="0"/>
          </a:p>
        </p:txBody>
      </p:sp>
    </p:spTree>
    <p:extLst>
      <p:ext uri="{BB962C8B-B14F-4D97-AF65-F5344CB8AC3E}">
        <p14:creationId xmlns:p14="http://schemas.microsoft.com/office/powerpoint/2010/main" val="100690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dirty="0"/>
          </a:p>
        </p:txBody>
      </p:sp>
      <p:sp>
        <p:nvSpPr>
          <p:cNvPr id="3" name="Content Placeholder 2"/>
          <p:cNvSpPr>
            <a:spLocks noGrp="1"/>
          </p:cNvSpPr>
          <p:nvPr>
            <p:ph idx="1"/>
          </p:nvPr>
        </p:nvSpPr>
        <p:spPr/>
        <p:txBody>
          <a:bodyPr/>
          <a:lstStyle/>
          <a:p>
            <a:pPr marL="0" indent="0" algn="just">
              <a:lnSpc>
                <a:spcPct val="100000"/>
              </a:lnSpc>
              <a:buNone/>
            </a:pPr>
            <a:r>
              <a:rPr lang="en-US" dirty="0"/>
              <a:t>The protocol described above specifies a "pull" interaction model. Instead of the Subject "pushing" what has changed to all Observers, each Observer is responsible for "pulling" its particular "window of interest" from the Subject. The "push" model compromises reuse, while the "pull" model is less efficient.</a:t>
            </a:r>
          </a:p>
          <a:p>
            <a:pPr marL="0" indent="0" algn="just">
              <a:lnSpc>
                <a:spcPct val="100000"/>
              </a:lnSpc>
              <a:buNone/>
            </a:pPr>
            <a:r>
              <a:rPr lang="en-US" dirty="0"/>
              <a:t>Issues that are discussed, but left to the discretion of the designer, include: implementing event compression (only sending a single change broadcast after a series of consecutive changes has occurred), having a single Observer monitoring multiple Subjects, and ensuring that a Subject notify its Observers when it is about to go away.</a:t>
            </a:r>
          </a:p>
          <a:p>
            <a:pPr marL="0" indent="0" algn="just">
              <a:lnSpc>
                <a:spcPct val="100000"/>
              </a:lnSpc>
              <a:buNone/>
            </a:pPr>
            <a:r>
              <a:rPr lang="en-US" dirty="0"/>
              <a:t>The Observer pattern captures the lion's share of the Model-View-Controller architecture that has been a part of the Smalltalk community for years.</a:t>
            </a:r>
          </a:p>
          <a:p>
            <a:endParaRPr lang="en-US" dirty="0"/>
          </a:p>
        </p:txBody>
      </p:sp>
    </p:spTree>
    <p:extLst>
      <p:ext uri="{BB962C8B-B14F-4D97-AF65-F5344CB8AC3E}">
        <p14:creationId xmlns:p14="http://schemas.microsoft.com/office/powerpoint/2010/main" val="354728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pic>
        <p:nvPicPr>
          <p:cNvPr id="1026" name="Picture 2" descr="Observer sch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741" y="1254573"/>
            <a:ext cx="9845458" cy="560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8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sp>
        <p:nvSpPr>
          <p:cNvPr id="5" name="Content Placeholder 2"/>
          <p:cNvSpPr>
            <a:spLocks noGrp="1"/>
          </p:cNvSpPr>
          <p:nvPr>
            <p:ph idx="1"/>
          </p:nvPr>
        </p:nvSpPr>
        <p:spPr>
          <a:xfrm>
            <a:off x="313426" y="1274079"/>
            <a:ext cx="11515715" cy="3277601"/>
          </a:xfrm>
        </p:spPr>
        <p:txBody>
          <a:bodyPr>
            <a:normAutofit/>
          </a:bodyPr>
          <a:lstStyle/>
          <a:p>
            <a:pPr marL="0" indent="0">
              <a:lnSpc>
                <a:spcPct val="150000"/>
              </a:lnSpc>
              <a:buNone/>
            </a:pPr>
            <a:r>
              <a:rPr lang="en-US" dirty="0"/>
              <a:t>Subject represents the core (or independent or common or engine) abstraction. Observer represents the variable (or dependent or optional or user interface) abstraction. The Subject prompts the Observer objects to do their thing. Each Observer can call back to the Subject as needed.</a:t>
            </a:r>
          </a:p>
        </p:txBody>
      </p:sp>
    </p:spTree>
    <p:extLst>
      <p:ext uri="{BB962C8B-B14F-4D97-AF65-F5344CB8AC3E}">
        <p14:creationId xmlns:p14="http://schemas.microsoft.com/office/powerpoint/2010/main" val="386448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a:xfrm>
            <a:off x="313426" y="1274079"/>
            <a:ext cx="11515715" cy="3663681"/>
          </a:xfrm>
        </p:spPr>
        <p:txBody>
          <a:bodyPr>
            <a:normAutofit fontScale="92500"/>
          </a:bodyPr>
          <a:lstStyle/>
          <a:p>
            <a:pPr marL="0" indent="0">
              <a:lnSpc>
                <a:spcPct val="150000"/>
              </a:lnSpc>
              <a:buNone/>
            </a:pPr>
            <a:r>
              <a:rPr lang="en-US" dirty="0"/>
              <a:t>The Observer defines a one-to-many relationship so that when one object changes state, the others are notified and updated automatically. Some auctions demonstrate this pattern. Each bidder possesses a numbered paddle that is used to indicate a bid. The auctioneer starts the bidding, and "observes" when a paddle is raised to accept the bid. The acceptance of the bid changes the bid price which is broadcast to all of the bidders in the form of a new bid.</a:t>
            </a:r>
          </a:p>
        </p:txBody>
      </p:sp>
    </p:spTree>
    <p:extLst>
      <p:ext uri="{BB962C8B-B14F-4D97-AF65-F5344CB8AC3E}">
        <p14:creationId xmlns:p14="http://schemas.microsoft.com/office/powerpoint/2010/main" val="390809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1967</TotalTime>
  <Words>747</Words>
  <Application>Microsoft Office PowerPoint</Application>
  <PresentationFormat>Widescreen</PresentationFormat>
  <Paragraphs>41</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Design Patterns. Observer</vt:lpstr>
      <vt:lpstr>Table of content</vt:lpstr>
      <vt:lpstr>Intent</vt:lpstr>
      <vt:lpstr>Problem</vt:lpstr>
      <vt:lpstr>Discussion</vt:lpstr>
      <vt:lpstr>Discussion</vt:lpstr>
      <vt:lpstr>Structure</vt:lpstr>
      <vt:lpstr>Structure</vt:lpstr>
      <vt:lpstr>Example</vt:lpstr>
      <vt:lpstr>Example</vt:lpstr>
      <vt:lpstr>Check list</vt:lpstr>
      <vt:lpstr>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126</cp:revision>
  <dcterms:created xsi:type="dcterms:W3CDTF">2016-09-08T21:29:20Z</dcterms:created>
  <dcterms:modified xsi:type="dcterms:W3CDTF">2018-08-08T13:24:27Z</dcterms:modified>
</cp:coreProperties>
</file>