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7281" autoAdjust="0"/>
  </p:normalViewPr>
  <p:slideViewPr>
    <p:cSldViewPr snapToGrid="0">
      <p:cViewPr varScale="1">
        <p:scale>
          <a:sx n="38" d="100"/>
          <a:sy n="38" d="100"/>
        </p:scale>
        <p:origin x="4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Factory knows how to find the correct Prototype, and each Product knows how to spawn new instances of itself.</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25079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a:t>
            </a:r>
            <a:r>
              <a:rPr lang="en-US" dirty="0" smtClean="0"/>
              <a:t>Prototype</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a:t>
            </a:r>
            <a:r>
              <a:rPr lang="en-US" dirty="0" smtClean="0"/>
              <a:t>thumb</a:t>
            </a:r>
            <a:endParaRPr lang="en-US" dirty="0"/>
          </a:p>
        </p:txBody>
      </p:sp>
      <p:sp>
        <p:nvSpPr>
          <p:cNvPr id="3" name="Content Placeholder 2"/>
          <p:cNvSpPr>
            <a:spLocks noGrp="1"/>
          </p:cNvSpPr>
          <p:nvPr>
            <p:ph idx="1"/>
          </p:nvPr>
        </p:nvSpPr>
        <p:spPr/>
        <p:txBody>
          <a:bodyPr>
            <a:normAutofit lnSpcReduction="10000"/>
          </a:bodyPr>
          <a:lstStyle/>
          <a:p>
            <a:r>
              <a:rPr lang="en-US" dirty="0"/>
              <a:t>Sometimes creational patterns are competitors: there are cases when either Prototype or Abstract Factory could be used properly. At other times they are complementary: Abstract Factory might store a set of Prototypes from which to clone and return product objects. Abstract Factory, Builder, and Prototype can use Singleton in their implementations.</a:t>
            </a:r>
          </a:p>
          <a:p>
            <a:r>
              <a:rPr lang="en-US" dirty="0"/>
              <a:t>Abstract Factory classes are often implemented with Factory Methods, but they can be implemented using Prototype.</a:t>
            </a:r>
          </a:p>
          <a:p>
            <a:r>
              <a:rPr lang="en-US" dirty="0"/>
              <a:t>Factory Method: creation through inheritance. Prototype: creation through delegation.</a:t>
            </a:r>
          </a:p>
          <a:p>
            <a:r>
              <a:rPr lang="en-US" dirty="0"/>
              <a:t>Often, designs start out using Factory Method (less complicated, more customizable, subclasses proliferate) and evolve toward Abstract Factory, Prototype, or Builder (more flexible, more complex) as the designer discovers where more flexibility is needed.</a:t>
            </a:r>
          </a:p>
        </p:txBody>
      </p:sp>
    </p:spTree>
    <p:extLst>
      <p:ext uri="{BB962C8B-B14F-4D97-AF65-F5344CB8AC3E}">
        <p14:creationId xmlns:p14="http://schemas.microsoft.com/office/powerpoint/2010/main" val="3360830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p:txBody>
          <a:bodyPr>
            <a:normAutofit fontScale="92500"/>
          </a:bodyPr>
          <a:lstStyle/>
          <a:p>
            <a:r>
              <a:rPr lang="en-US" dirty="0"/>
              <a:t>Prototype doesn't require </a:t>
            </a:r>
            <a:r>
              <a:rPr lang="en-US" dirty="0" err="1"/>
              <a:t>subclassing</a:t>
            </a:r>
            <a:r>
              <a:rPr lang="en-US" dirty="0"/>
              <a:t>, but it does require an "initialize" operation. Factory Method requires </a:t>
            </a:r>
            <a:r>
              <a:rPr lang="en-US" dirty="0" err="1"/>
              <a:t>subclassing</a:t>
            </a:r>
            <a:r>
              <a:rPr lang="en-US" dirty="0"/>
              <a:t>, but doesn't require Initialize.</a:t>
            </a:r>
          </a:p>
          <a:p>
            <a:r>
              <a:rPr lang="en-US" dirty="0"/>
              <a:t>Designs that make heavy use of the Composite and Decorator patterns often can benefit from Prototype as well.</a:t>
            </a:r>
          </a:p>
          <a:p>
            <a:r>
              <a:rPr lang="en-US" dirty="0"/>
              <a:t>Prototype co-opts one instance of a class for use as a breeder of all future instances.</a:t>
            </a:r>
          </a:p>
          <a:p>
            <a:r>
              <a:rPr lang="en-US" dirty="0"/>
              <a:t>Prototypes are useful when object initialization is expensive, and you anticipate few variations on the initialization parameters. In this context, Prototype can avoid expensive "creation from scratch", and support cheap cloning of a pre-initialized prototype.</a:t>
            </a:r>
          </a:p>
          <a:p>
            <a:r>
              <a:rPr lang="en-US" dirty="0"/>
              <a:t>Prototype is unique among the other creational patterns in that it doesn't require a class – only an object. Object-oriented languages like Self and Omega that do away with classes completely rely on prototypes for creating new objects.</a:t>
            </a:r>
          </a:p>
        </p:txBody>
      </p:sp>
    </p:spTree>
    <p:extLst>
      <p:ext uri="{BB962C8B-B14F-4D97-AF65-F5344CB8AC3E}">
        <p14:creationId xmlns:p14="http://schemas.microsoft.com/office/powerpoint/2010/main" val="3938698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408797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r>
              <a:rPr lang="en-US" dirty="0"/>
              <a:t>Specify the kinds of objects to create using a prototypical instance, and create new objects by copying this prototype.</a:t>
            </a:r>
          </a:p>
          <a:p>
            <a:r>
              <a:rPr lang="en-US" dirty="0"/>
              <a:t>Co-opt one instance of a class for use as a breeder of all future instances.</a:t>
            </a:r>
          </a:p>
          <a:p>
            <a:r>
              <a:rPr lang="en-US" dirty="0"/>
              <a:t>The new operator considered harmful.</a:t>
            </a:r>
          </a:p>
        </p:txBody>
      </p:sp>
    </p:spTree>
    <p:extLst>
      <p:ext uri="{BB962C8B-B14F-4D97-AF65-F5344CB8AC3E}">
        <p14:creationId xmlns:p14="http://schemas.microsoft.com/office/powerpoint/2010/main" val="3382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313426" y="2565399"/>
            <a:ext cx="11515715" cy="3966025"/>
          </a:xfrm>
        </p:spPr>
        <p:txBody>
          <a:bodyPr/>
          <a:lstStyle/>
          <a:p>
            <a:r>
              <a:rPr lang="en-US" dirty="0"/>
              <a:t>Application "hard wires" the class of object to create in each "new" expression</a:t>
            </a:r>
            <a:r>
              <a:rPr lang="en-US" dirty="0" smtClean="0"/>
              <a:t>.</a:t>
            </a:r>
            <a:endParaRPr lang="en-US" dirty="0"/>
          </a:p>
        </p:txBody>
      </p:sp>
    </p:spTree>
    <p:extLst>
      <p:ext uri="{BB962C8B-B14F-4D97-AF65-F5344CB8AC3E}">
        <p14:creationId xmlns:p14="http://schemas.microsoft.com/office/powerpoint/2010/main" val="293836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Declare an abstract base class that specifies a pure virtual "clone" method, and, maintains a dictionary of all "</a:t>
            </a:r>
            <a:r>
              <a:rPr lang="en-US" dirty="0" err="1"/>
              <a:t>cloneable</a:t>
            </a:r>
            <a:r>
              <a:rPr lang="en-US" dirty="0"/>
              <a:t>" concrete derived classes. Any class that needs a "polymorphic constructor" capability: derives itself from the abstract base class, registers its prototypical instance, and implements the clone() operation.</a:t>
            </a:r>
          </a:p>
          <a:p>
            <a:endParaRPr lang="en-US" dirty="0"/>
          </a:p>
          <a:p>
            <a:r>
              <a:rPr lang="en-US" dirty="0"/>
              <a:t>The client then, instead of writing code that invokes the "new" operator on a hard-wired class name, calls a "clone" operation on the abstract base class, supplying a string or enumerated data type that designates the particular concrete derived class desired.</a:t>
            </a:r>
          </a:p>
        </p:txBody>
      </p:sp>
    </p:spTree>
    <p:extLst>
      <p:ext uri="{BB962C8B-B14F-4D97-AF65-F5344CB8AC3E}">
        <p14:creationId xmlns:p14="http://schemas.microsoft.com/office/powerpoint/2010/main" val="245152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3074" name="Picture 2" descr="Scheme of Proto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065212"/>
            <a:ext cx="9780824" cy="553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01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12942" y="1193799"/>
            <a:ext cx="11515715" cy="4575625"/>
          </a:xfrm>
        </p:spPr>
        <p:txBody>
          <a:bodyPr>
            <a:normAutofit fontScale="92500"/>
          </a:bodyPr>
          <a:lstStyle/>
          <a:p>
            <a:pPr marL="0" indent="0" algn="just">
              <a:lnSpc>
                <a:spcPct val="150000"/>
              </a:lnSpc>
              <a:buNone/>
            </a:pPr>
            <a:r>
              <a:rPr lang="en-US" dirty="0"/>
              <a:t>The Prototype pattern specifies the kind of objects to create using a prototypical instance. Prototypes of new products are often built prior to full production, but in this example, the prototype is passive and does not participate in copying itself. The mitotic division of a cell - resulting in two identical cells - is an example of a prototype that plays an active role in copying itself and thus, demonstrates the Prototype pattern. When a cell splits, two cells of identical genotype result. In other words, the cell clones itself.</a:t>
            </a:r>
            <a:endParaRPr lang="en-US" dirty="0"/>
          </a:p>
        </p:txBody>
      </p:sp>
    </p:spTree>
    <p:extLst>
      <p:ext uri="{BB962C8B-B14F-4D97-AF65-F5344CB8AC3E}">
        <p14:creationId xmlns:p14="http://schemas.microsoft.com/office/powerpoint/2010/main" val="361152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098" name="Picture 2" descr="Example of Proto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169" y="1293812"/>
            <a:ext cx="9217829" cy="548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886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list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Add a clone() method to the existing "product" hierarchy.</a:t>
            </a:r>
          </a:p>
          <a:p>
            <a:pPr marL="514350" indent="-514350">
              <a:buFont typeface="+mj-lt"/>
              <a:buAutoNum type="arabicPeriod"/>
            </a:pPr>
            <a:r>
              <a:rPr lang="en-US" dirty="0"/>
              <a:t>Design a "registry" that maintains a cache of prototypical objects. The registry could be encapsulated in a new Factory class, or in the base class of the "product" hierarchy.</a:t>
            </a:r>
          </a:p>
          <a:p>
            <a:pPr marL="514350" indent="-514350">
              <a:buFont typeface="+mj-lt"/>
              <a:buAutoNum type="arabicPeriod"/>
            </a:pPr>
            <a:r>
              <a:rPr lang="en-US" dirty="0"/>
              <a:t>Design a factory method that: may (or may not) accept arguments, finds the correct prototype object, calls  clone() on that object, and returns the result.</a:t>
            </a:r>
          </a:p>
          <a:p>
            <a:pPr marL="514350" indent="-514350">
              <a:buFont typeface="+mj-lt"/>
              <a:buAutoNum type="arabicPeriod"/>
            </a:pPr>
            <a:r>
              <a:rPr lang="en-US" dirty="0"/>
              <a:t>The client replaces all references to the new operator with calls to the factory method.</a:t>
            </a:r>
          </a:p>
        </p:txBody>
      </p:sp>
    </p:spTree>
    <p:extLst>
      <p:ext uri="{BB962C8B-B14F-4D97-AF65-F5344CB8AC3E}">
        <p14:creationId xmlns:p14="http://schemas.microsoft.com/office/powerpoint/2010/main" val="2941395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1935</TotalTime>
  <Words>693</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Design Patterns. Prototype</vt:lpstr>
      <vt:lpstr>Table of content</vt:lpstr>
      <vt:lpstr>Intent</vt:lpstr>
      <vt:lpstr>Problem</vt:lpstr>
      <vt:lpstr>Discussion</vt:lpstr>
      <vt:lpstr>Structure</vt:lpstr>
      <vt:lpstr>Example</vt:lpstr>
      <vt:lpstr>Example</vt:lpstr>
      <vt:lpstr>Check list</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117</cp:revision>
  <dcterms:created xsi:type="dcterms:W3CDTF">2016-09-08T21:29:20Z</dcterms:created>
  <dcterms:modified xsi:type="dcterms:W3CDTF">2018-08-13T17:12:01Z</dcterms:modified>
</cp:coreProperties>
</file>