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47" d="100"/>
          <a:sy n="47" d="100"/>
        </p:scale>
        <p:origin x="3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table-driven approach to designing finite state machines does a good job of specifying state transitions, but it is difficult to add actions to accompany the state transitions. The pattern-based approach uses code (instead of data structures) to specify state transitions, but it does a good job of accommodating state transition actions.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6418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920" y="1792923"/>
            <a:ext cx="9144000" cy="2387600"/>
          </a:xfrm>
        </p:spPr>
        <p:txBody>
          <a:bodyPr/>
          <a:lstStyle/>
          <a:p>
            <a:r>
              <a:rPr lang="en-US" dirty="0" smtClean="0"/>
              <a:t>Design Patterns. State</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2050" name="Picture 2" descr="Stat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50" y="1326832"/>
            <a:ext cx="8278110" cy="525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a:t>Identify an existing class, or create a new class, that will serve as the "state machine" from the client's perspective. That class is the "wrapper" class.</a:t>
            </a:r>
          </a:p>
          <a:p>
            <a:pPr marL="514350" indent="-514350" algn="just">
              <a:buFont typeface="+mj-lt"/>
              <a:buAutoNum type="arabicPeriod"/>
            </a:pPr>
            <a:r>
              <a:rPr lang="en-US" dirty="0"/>
              <a:t>Create a State base class that replicates the methods of the state machine interface. Each method takes one additional parameter: an instance of the wrapper class. The State base class specifies any useful "default" behavior.</a:t>
            </a:r>
          </a:p>
          <a:p>
            <a:pPr marL="514350" indent="-514350" algn="just">
              <a:buFont typeface="+mj-lt"/>
              <a:buAutoNum type="arabicPeriod"/>
            </a:pPr>
            <a:r>
              <a:rPr lang="en-US" dirty="0"/>
              <a:t>Create a State derived class for each domain state. These derived classes only override the methods they need to override.</a:t>
            </a:r>
          </a:p>
          <a:p>
            <a:pPr marL="514350" indent="-514350" algn="just">
              <a:buFont typeface="+mj-lt"/>
              <a:buAutoNum type="arabicPeriod"/>
            </a:pPr>
            <a:r>
              <a:rPr lang="en-US" dirty="0"/>
              <a:t>The wrapper class maintains a "current" State object.</a:t>
            </a:r>
          </a:p>
          <a:p>
            <a:pPr marL="514350" indent="-514350" algn="just">
              <a:buFont typeface="+mj-lt"/>
              <a:buAutoNum type="arabicPeriod"/>
            </a:pPr>
            <a:r>
              <a:rPr lang="en-US" dirty="0"/>
              <a:t>All client requests to the wrapper class are simply delegated to the current State object, and the wrapper object's this pointer is passed.</a:t>
            </a:r>
          </a:p>
          <a:p>
            <a:pPr marL="514350" indent="-514350" algn="just">
              <a:buFont typeface="+mj-lt"/>
              <a:buAutoNum type="arabicPeriod"/>
            </a:pPr>
            <a:r>
              <a:rPr lang="en-US" dirty="0"/>
              <a:t>The State methods change the "current" state in the wrapper object as appropriate.</a:t>
            </a:r>
          </a:p>
        </p:txBody>
      </p:sp>
    </p:spTree>
    <p:extLst>
      <p:ext uri="{BB962C8B-B14F-4D97-AF65-F5344CB8AC3E}">
        <p14:creationId xmlns:p14="http://schemas.microsoft.com/office/powerpoint/2010/main" val="42080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pPr marL="514350" indent="-514350" algn="just">
              <a:lnSpc>
                <a:spcPct val="150000"/>
              </a:lnSpc>
              <a:buFont typeface="+mj-lt"/>
              <a:buAutoNum type="arabicPeriod"/>
            </a:pPr>
            <a:r>
              <a:rPr lang="en-US" dirty="0"/>
              <a:t>State objects are often Singletons.</a:t>
            </a:r>
          </a:p>
          <a:p>
            <a:pPr marL="514350" indent="-514350" algn="just">
              <a:lnSpc>
                <a:spcPct val="150000"/>
              </a:lnSpc>
              <a:buFont typeface="+mj-lt"/>
              <a:buAutoNum type="arabicPeriod"/>
            </a:pPr>
            <a:r>
              <a:rPr lang="en-US" dirty="0"/>
              <a:t>Flyweight explains when and how State objects can be shared.</a:t>
            </a:r>
          </a:p>
          <a:p>
            <a:pPr marL="514350" indent="-514350" algn="just">
              <a:lnSpc>
                <a:spcPct val="150000"/>
              </a:lnSpc>
              <a:buFont typeface="+mj-lt"/>
              <a:buAutoNum type="arabicPeriod"/>
            </a:pPr>
            <a:r>
              <a:rPr lang="en-US" dirty="0"/>
              <a:t>Interpreter can use State to define parsing contexts.</a:t>
            </a:r>
          </a:p>
          <a:p>
            <a:pPr marL="514350" indent="-514350" algn="just">
              <a:lnSpc>
                <a:spcPct val="150000"/>
              </a:lnSpc>
              <a:buFont typeface="+mj-lt"/>
              <a:buAutoNum type="arabicPeriod"/>
            </a:pPr>
            <a:r>
              <a:rPr lang="en-US" dirty="0"/>
              <a:t>Strategy has 2 different implementations, the first is similar to State. The difference is in binding times (Strategy is a bind-once pattern, whereas State is more dynamic).</a:t>
            </a:r>
          </a:p>
          <a:p>
            <a:pPr marL="0" indent="0" algn="just">
              <a:buNone/>
            </a:pPr>
            <a:endParaRPr lang="en-US" dirty="0"/>
          </a:p>
        </p:txBody>
      </p:sp>
    </p:spTree>
    <p:extLst>
      <p:ext uri="{BB962C8B-B14F-4D97-AF65-F5344CB8AC3E}">
        <p14:creationId xmlns:p14="http://schemas.microsoft.com/office/powerpoint/2010/main" val="149904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startAt="5"/>
            </a:pPr>
            <a:r>
              <a:rPr lang="en-US" dirty="0"/>
              <a:t>The structure of State and Bridge are identical (except that Bridge admits hierarchies of envelope classes, whereas State allows only one). The two patterns use the same structure to solve different problems: State allows an object's behavior to change along with its state, while Bridge's intent is to decouple an abstraction from its implementation so that the two can vary independently.</a:t>
            </a:r>
          </a:p>
          <a:p>
            <a:pPr marL="514350" indent="-514350" algn="just">
              <a:buFont typeface="+mj-lt"/>
              <a:buAutoNum type="arabicPeriod" startAt="5"/>
            </a:pPr>
            <a:r>
              <a:rPr lang="en-US" dirty="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pPr marL="0" indent="0" algn="just">
              <a:buNone/>
            </a:pPr>
            <a:endParaRPr lang="en-US" dirty="0"/>
          </a:p>
        </p:txBody>
      </p:sp>
    </p:spTree>
    <p:extLst>
      <p:ext uri="{BB962C8B-B14F-4D97-AF65-F5344CB8AC3E}">
        <p14:creationId xmlns:p14="http://schemas.microsoft.com/office/powerpoint/2010/main" val="321252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endParaRPr lang="en-US" sz="3200" dirty="0"/>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endParaRPr lang="en-US" sz="3200" dirty="0"/>
          </a:p>
          <a:p>
            <a:pPr marL="514350" indent="-514350">
              <a:buFont typeface="+mj-lt"/>
              <a:buAutoNum type="arabicPeriod"/>
            </a:pPr>
            <a:r>
              <a:rPr lang="en-US" sz="3200" dirty="0"/>
              <a:t>Example</a:t>
            </a:r>
            <a:endParaRPr lang="en-US" sz="3200" dirty="0"/>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Intent</a:t>
            </a:r>
            <a:endParaRPr lang="en-US" dirty="0"/>
          </a:p>
        </p:txBody>
      </p:sp>
      <p:sp>
        <p:nvSpPr>
          <p:cNvPr id="3" name="Content Placeholder 2"/>
          <p:cNvSpPr>
            <a:spLocks noGrp="1"/>
          </p:cNvSpPr>
          <p:nvPr>
            <p:ph idx="1"/>
          </p:nvPr>
        </p:nvSpPr>
        <p:spPr/>
        <p:txBody>
          <a:bodyPr/>
          <a:lstStyle/>
          <a:p>
            <a:pPr marL="0" indent="0">
              <a:buNone/>
            </a:pPr>
            <a:endParaRPr lang="en-US" b="1" dirty="0"/>
          </a:p>
          <a:p>
            <a:pPr algn="just"/>
            <a:r>
              <a:rPr lang="en-US" dirty="0"/>
              <a:t>Allow an object to alter its behavior when its internal state changes. The object will appear to change its class.</a:t>
            </a:r>
          </a:p>
          <a:p>
            <a:pPr algn="just"/>
            <a:r>
              <a:rPr lang="en-US" dirty="0"/>
              <a:t>An object-oriented state machine</a:t>
            </a:r>
          </a:p>
          <a:p>
            <a:pPr algn="just"/>
            <a:r>
              <a:rPr lang="en-US" dirty="0"/>
              <a:t>wrapper + polymorphic </a:t>
            </a:r>
            <a:r>
              <a:rPr lang="en-US" dirty="0" err="1"/>
              <a:t>wrappee</a:t>
            </a:r>
            <a:r>
              <a:rPr lang="en-US" dirty="0"/>
              <a:t> + collaboration</a:t>
            </a:r>
          </a:p>
          <a:p>
            <a:endParaRPr lang="en-US" dirty="0"/>
          </a:p>
        </p:txBody>
      </p:sp>
    </p:spTree>
    <p:extLst>
      <p:ext uri="{BB962C8B-B14F-4D97-AF65-F5344CB8AC3E}">
        <p14:creationId xmlns:p14="http://schemas.microsoft.com/office/powerpoint/2010/main" val="180610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p:txBody>
          <a:bodyPr/>
          <a:lstStyle/>
          <a:p>
            <a:pPr algn="just"/>
            <a:r>
              <a:rPr lang="en-US" dirty="0"/>
              <a:t>A monolithic object's behavior is a function of its state, and it must change its behavior at run-time depending on that state. Or, an application is characterized by large and numerous case statements that vector flow of control based on the state of the application.</a:t>
            </a:r>
          </a:p>
        </p:txBody>
      </p:sp>
    </p:spTree>
    <p:extLst>
      <p:ext uri="{BB962C8B-B14F-4D97-AF65-F5344CB8AC3E}">
        <p14:creationId xmlns:p14="http://schemas.microsoft.com/office/powerpoint/2010/main" val="349413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 State pattern is a solution to the problem of how to make behavior depend on state</a:t>
            </a:r>
            <a:r>
              <a:rPr lang="en-US" dirty="0" smtClean="0"/>
              <a:t>.</a:t>
            </a:r>
          </a:p>
          <a:p>
            <a:pPr marL="0" indent="0" algn="just">
              <a:buNone/>
            </a:pPr>
            <a:endParaRPr lang="en-US" dirty="0"/>
          </a:p>
          <a:p>
            <a:pPr lvl="1" algn="just">
              <a:lnSpc>
                <a:spcPct val="150000"/>
              </a:lnSpc>
            </a:pPr>
            <a:r>
              <a:rPr lang="en-US" sz="2800" dirty="0"/>
              <a:t>Define a "context" class to present a single interface to the outside world.</a:t>
            </a:r>
          </a:p>
          <a:p>
            <a:pPr lvl="1" algn="just">
              <a:lnSpc>
                <a:spcPct val="150000"/>
              </a:lnSpc>
            </a:pPr>
            <a:r>
              <a:rPr lang="en-US" sz="2800" dirty="0"/>
              <a:t>Define a State abstract base class.</a:t>
            </a:r>
          </a:p>
          <a:p>
            <a:pPr lvl="1" algn="just">
              <a:lnSpc>
                <a:spcPct val="150000"/>
              </a:lnSpc>
            </a:pPr>
            <a:r>
              <a:rPr lang="en-US" sz="2800" dirty="0"/>
              <a:t>Represent the different "states" of the state machine as derived classes of the State base class.</a:t>
            </a:r>
          </a:p>
          <a:p>
            <a:pPr lvl="1" algn="just">
              <a:lnSpc>
                <a:spcPct val="150000"/>
              </a:lnSpc>
            </a:pPr>
            <a:r>
              <a:rPr lang="en-US" sz="2800" dirty="0"/>
              <a:t>Define state-specific behavior in the appropriate State derived classes.</a:t>
            </a:r>
          </a:p>
          <a:p>
            <a:pPr lvl="1" algn="just">
              <a:lnSpc>
                <a:spcPct val="150000"/>
              </a:lnSpc>
            </a:pPr>
            <a:r>
              <a:rPr lang="en-US" sz="2800" dirty="0"/>
              <a:t>Maintain a pointer to the current "state" in the "context" class.</a:t>
            </a:r>
          </a:p>
          <a:p>
            <a:pPr lvl="1" algn="just">
              <a:lnSpc>
                <a:spcPct val="150000"/>
              </a:lnSpc>
            </a:pPr>
            <a:r>
              <a:rPr lang="en-US" sz="2800" dirty="0"/>
              <a:t>To change the state of the state machine, change the current "state" pointer.</a:t>
            </a:r>
          </a:p>
          <a:p>
            <a:pPr algn="just"/>
            <a:endParaRPr lang="en-US" dirty="0"/>
          </a:p>
        </p:txBody>
      </p:sp>
    </p:spTree>
    <p:extLst>
      <p:ext uri="{BB962C8B-B14F-4D97-AF65-F5344CB8AC3E}">
        <p14:creationId xmlns:p14="http://schemas.microsoft.com/office/powerpoint/2010/main" val="24020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212942" y="1605279"/>
            <a:ext cx="11515715" cy="4418145"/>
          </a:xfrm>
        </p:spPr>
        <p:txBody>
          <a:bodyPr/>
          <a:lstStyle/>
          <a:p>
            <a:pPr>
              <a:lnSpc>
                <a:spcPct val="100000"/>
              </a:lnSpc>
            </a:pPr>
            <a:r>
              <a:rPr lang="en-US" dirty="0"/>
              <a:t>The State pattern does not specify where the state transitions will be defined. The choices are two: the "context" object, or each individual State derived class. The advantage of the latter option is ease of adding new State derived classes. The disadvantage is each State derived class has knowledge of (coupling to) its siblings, which introduces dependencies between subclasses.</a:t>
            </a:r>
          </a:p>
        </p:txBody>
      </p:sp>
    </p:spTree>
    <p:extLst>
      <p:ext uri="{BB962C8B-B14F-4D97-AF65-F5344CB8AC3E}">
        <p14:creationId xmlns:p14="http://schemas.microsoft.com/office/powerpoint/2010/main" val="375110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3" name="Content Placeholder 2"/>
          <p:cNvSpPr>
            <a:spLocks noGrp="1"/>
          </p:cNvSpPr>
          <p:nvPr>
            <p:ph idx="1"/>
          </p:nvPr>
        </p:nvSpPr>
        <p:spPr/>
        <p:txBody>
          <a:bodyPr/>
          <a:lstStyle/>
          <a:p>
            <a:pPr marL="0" indent="508000">
              <a:lnSpc>
                <a:spcPct val="150000"/>
              </a:lnSpc>
              <a:buNone/>
            </a:pPr>
            <a:r>
              <a:rPr lang="en-US" dirty="0"/>
              <a:t>The state machine's interface is encapsulated in the "wrapper" class. The </a:t>
            </a:r>
            <a:r>
              <a:rPr lang="en-US" dirty="0" err="1" smtClean="0"/>
              <a:t>wrappee</a:t>
            </a:r>
            <a:r>
              <a:rPr lang="en-US" dirty="0" smtClean="0"/>
              <a:t> </a:t>
            </a:r>
            <a:r>
              <a:rPr lang="en-US" dirty="0"/>
              <a:t>hierarchy's interface mirrors the wrapper's interface with the exception of one additional parameter. The extra parameter allows </a:t>
            </a:r>
            <a:r>
              <a:rPr lang="en-US" dirty="0" err="1"/>
              <a:t>wrappee</a:t>
            </a:r>
            <a:r>
              <a:rPr lang="en-US" dirty="0"/>
              <a:t> derived classes to call back to the wrapper class as necessary. Complexity that would otherwise drag down the wrapper class is neatly compartmented and encapsulated in a polymorphic hierarchy to which the wrapper object delegates.</a:t>
            </a:r>
          </a:p>
        </p:txBody>
      </p:sp>
    </p:spTree>
    <p:extLst>
      <p:ext uri="{BB962C8B-B14F-4D97-AF65-F5344CB8AC3E}">
        <p14:creationId xmlns:p14="http://schemas.microsoft.com/office/powerpoint/2010/main" val="13194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1026" name="Picture 2" descr="State sche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159" y="717098"/>
            <a:ext cx="10027839" cy="602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0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The State pattern allows an object to change its behavior when its internal state changes. This pattern can be observed in a vending machine. Vending machines have states based on the inventory, amount of currency deposited, the ability to make change, the item selected, etc. When currency is deposited and a selection is made, a vending machine will either deliver a product and no change, deliver a product and change, deliver no product due to insufficient currency on deposit, or deliver no product due to inventory depletion.</a:t>
            </a:r>
          </a:p>
        </p:txBody>
      </p:sp>
    </p:spTree>
    <p:extLst>
      <p:ext uri="{BB962C8B-B14F-4D97-AF65-F5344CB8AC3E}">
        <p14:creationId xmlns:p14="http://schemas.microsoft.com/office/powerpoint/2010/main" val="323054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1909</TotalTime>
  <Words>846</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Design Patterns. State</vt:lpstr>
      <vt:lpstr>Table of content</vt:lpstr>
      <vt:lpstr>Intent</vt:lpstr>
      <vt:lpstr>Problem</vt:lpstr>
      <vt:lpstr>Discussion</vt:lpstr>
      <vt:lpstr>Discussion</vt:lpstr>
      <vt:lpstr>Structure</vt:lpstr>
      <vt:lpstr>Structure</vt:lpstr>
      <vt:lpstr>Example</vt:lpstr>
      <vt:lpstr>Example</vt:lpstr>
      <vt:lpstr>Check list</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122</cp:revision>
  <dcterms:created xsi:type="dcterms:W3CDTF">2016-09-08T21:29:20Z</dcterms:created>
  <dcterms:modified xsi:type="dcterms:W3CDTF">2018-08-08T13:21:51Z</dcterms:modified>
</cp:coreProperties>
</file>