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43294" autoAdjust="0"/>
  </p:normalViewPr>
  <p:slideViewPr>
    <p:cSldViewPr snapToGrid="0">
      <p:cViewPr varScale="1">
        <p:scale>
          <a:sx n="21" d="100"/>
          <a:sy n="21" d="100"/>
        </p:scale>
        <p:origin x="119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python.org/dev/library/asyncio-task.html#asyncio.as_complete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cs.python.org/dev/library/concurrent.futures.html#module-function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7/library/asyncio-task.html#asyncio.gather"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python.org/3.7/library/asyncio-task.html#asyncio.run"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python.org/3.7/library/asyncio-eventloop.html?highlight=create_task#asyncio.AbstractEventLoop.create_tas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python.org/3.7/library/asyncio-eventloop.html?highlight=create_task#asyncio.AbstractEventLoop.create_tas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Python 3.7 </a:t>
            </a:r>
            <a:r>
              <a:rPr lang="en-US" sz="1200" b="0" i="1" kern="1200" dirty="0" err="1" smtClean="0">
                <a:solidFill>
                  <a:schemeClr val="tx1"/>
                </a:solidFill>
                <a:effectLst/>
                <a:latin typeface="+mn-lt"/>
                <a:ea typeface="+mn-ea"/>
                <a:cs typeface="+mn-cs"/>
              </a:rPr>
              <a:t>asyncio</a:t>
            </a:r>
            <a:r>
              <a:rPr lang="en-US" sz="1200" b="0" i="0" kern="1200" dirty="0" smtClean="0">
                <a:solidFill>
                  <a:schemeClr val="tx1"/>
                </a:solidFill>
                <a:effectLst/>
                <a:latin typeface="+mn-lt"/>
                <a:ea typeface="+mn-ea"/>
                <a:cs typeface="+mn-cs"/>
              </a:rPr>
              <a:t> has gotten a few upgrades in its API, particularly around managing of tasks and event loops.</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3</a:t>
            </a:fld>
            <a:endParaRPr lang="en-US"/>
          </a:p>
        </p:txBody>
      </p:sp>
    </p:spTree>
    <p:extLst>
      <p:ext uri="{BB962C8B-B14F-4D97-AF65-F5344CB8AC3E}">
        <p14:creationId xmlns:p14="http://schemas.microsoft.com/office/powerpoint/2010/main" val="1930345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Your output will, of course, vary since each task will sleep for a random amount of time, but notice how the resulting order is completely different, even though we built the array of tasks in the same order using </a:t>
            </a:r>
            <a:r>
              <a:rPr lang="en-US" sz="1200" b="1" i="1" kern="1200" dirty="0" smtClean="0">
                <a:solidFill>
                  <a:schemeClr val="tx1"/>
                </a:solidFill>
                <a:effectLst/>
                <a:latin typeface="+mn-lt"/>
                <a:ea typeface="+mn-ea"/>
                <a:cs typeface="+mn-cs"/>
              </a:rPr>
              <a:t>range</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12</a:t>
            </a:fld>
            <a:endParaRPr lang="en-US"/>
          </a:p>
        </p:txBody>
      </p:sp>
    </p:spTree>
    <p:extLst>
      <p:ext uri="{BB962C8B-B14F-4D97-AF65-F5344CB8AC3E}">
        <p14:creationId xmlns:p14="http://schemas.microsoft.com/office/powerpoint/2010/main" val="91942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13</a:t>
            </a:fld>
            <a:endParaRPr lang="en-US"/>
          </a:p>
        </p:txBody>
      </p:sp>
    </p:spTree>
    <p:extLst>
      <p:ext uri="{BB962C8B-B14F-4D97-AF65-F5344CB8AC3E}">
        <p14:creationId xmlns:p14="http://schemas.microsoft.com/office/powerpoint/2010/main" val="37129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Just pretend is an external </a:t>
            </a:r>
            <a:r>
              <a:rPr lang="en-US" sz="1200" dirty="0" err="1" smtClean="0"/>
              <a:t>coroutine</a:t>
            </a:r>
            <a:r>
              <a:rPr lang="en-US" sz="1200" dirty="0" smtClean="0"/>
              <a:t> and focus on how it’s used below.</a:t>
            </a:r>
          </a:p>
          <a:p>
            <a:r>
              <a:rPr lang="en-US" sz="1200" b="0" i="0" kern="1200" dirty="0" smtClean="0">
                <a:solidFill>
                  <a:schemeClr val="tx1"/>
                </a:solidFill>
                <a:effectLst/>
                <a:latin typeface="+mn-lt"/>
                <a:ea typeface="+mn-ea"/>
                <a:cs typeface="+mn-cs"/>
              </a:rPr>
              <a:t>note the difference in timing, by using asynchronous calls we’re making </a:t>
            </a:r>
            <a:r>
              <a:rPr lang="en-US" sz="1200" b="0" i="1" kern="1200" dirty="0" smtClean="0">
                <a:solidFill>
                  <a:schemeClr val="tx1"/>
                </a:solidFill>
                <a:effectLst/>
                <a:latin typeface="+mn-lt"/>
                <a:ea typeface="+mn-ea"/>
                <a:cs typeface="+mn-cs"/>
              </a:rPr>
              <a:t>at the same time</a:t>
            </a:r>
            <a:r>
              <a:rPr lang="en-US" sz="1200" b="0" i="0" kern="1200" dirty="0" smtClean="0">
                <a:solidFill>
                  <a:schemeClr val="tx1"/>
                </a:solidFill>
                <a:effectLst/>
                <a:latin typeface="+mn-lt"/>
                <a:ea typeface="+mn-ea"/>
                <a:cs typeface="+mn-cs"/>
              </a:rPr>
              <a:t> all the requests to the service. As discussed each request yields the control flow to the next and returns when it’s completed. The result is that requesting and retrieving the result of all requests takes only as long as the slowest request! See how the timing logs 0.84 seconds for the slowest request which is the about the total time elapsed by processing all the requests. Pretty cool, huh?</a:t>
            </a:r>
          </a:p>
          <a:p>
            <a:r>
              <a:rPr lang="en-US" sz="1200" b="0" i="0" kern="1200" dirty="0" smtClean="0">
                <a:solidFill>
                  <a:schemeClr val="tx1"/>
                </a:solidFill>
                <a:effectLst/>
                <a:latin typeface="+mn-lt"/>
                <a:ea typeface="+mn-ea"/>
                <a:cs typeface="+mn-cs"/>
              </a:rPr>
              <a:t>Also,</a:t>
            </a:r>
            <a:r>
              <a:rPr lang="en-US" sz="1200" b="0" i="0" kern="1200" baseline="0" dirty="0" smtClean="0">
                <a:solidFill>
                  <a:schemeClr val="tx1"/>
                </a:solidFill>
                <a:effectLst/>
                <a:latin typeface="+mn-lt"/>
                <a:ea typeface="+mn-ea"/>
                <a:cs typeface="+mn-cs"/>
              </a:rPr>
              <a:t> l</a:t>
            </a:r>
            <a:r>
              <a:rPr lang="en-US" sz="1200" b="0" i="0" kern="1200" dirty="0" smtClean="0">
                <a:solidFill>
                  <a:schemeClr val="tx1"/>
                </a:solidFill>
                <a:effectLst/>
                <a:latin typeface="+mn-lt"/>
                <a:ea typeface="+mn-ea"/>
                <a:cs typeface="+mn-cs"/>
              </a:rPr>
              <a:t>ook at how similar the code is to the synchronous version! It’s essentially the same! The main differences are due to library implementation for performing the GET request and creating the tasks and waiting for them to finishing.</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14</a:t>
            </a:fld>
            <a:endParaRPr lang="en-US"/>
          </a:p>
        </p:txBody>
      </p:sp>
    </p:spTree>
    <p:extLst>
      <p:ext uri="{BB962C8B-B14F-4D97-AF65-F5344CB8AC3E}">
        <p14:creationId xmlns:p14="http://schemas.microsoft.com/office/powerpoint/2010/main" val="2107170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 the padding and the timing of each result call, they are scheduled at the same time, the results arrive out of order and we process them as soon as they do.</a:t>
            </a:r>
          </a:p>
          <a:p>
            <a:r>
              <a:rPr lang="en-US" sz="1200" b="0" i="0" kern="1200" dirty="0" smtClean="0">
                <a:solidFill>
                  <a:schemeClr val="tx1"/>
                </a:solidFill>
                <a:effectLst/>
                <a:latin typeface="+mn-lt"/>
                <a:ea typeface="+mn-ea"/>
                <a:cs typeface="+mn-cs"/>
              </a:rPr>
              <a:t>The code in this case is only slightly different, we’re gathering the </a:t>
            </a:r>
            <a:r>
              <a:rPr lang="en-US" sz="1200" b="0" i="0" kern="1200" dirty="0" err="1" smtClean="0">
                <a:solidFill>
                  <a:schemeClr val="tx1"/>
                </a:solidFill>
                <a:effectLst/>
                <a:latin typeface="+mn-lt"/>
                <a:ea typeface="+mn-ea"/>
                <a:cs typeface="+mn-cs"/>
              </a:rPr>
              <a:t>coroutines</a:t>
            </a:r>
            <a:r>
              <a:rPr lang="en-US" sz="1200" b="0" i="0" kern="1200" dirty="0" smtClean="0">
                <a:solidFill>
                  <a:schemeClr val="tx1"/>
                </a:solidFill>
                <a:effectLst/>
                <a:latin typeface="+mn-lt"/>
                <a:ea typeface="+mn-ea"/>
                <a:cs typeface="+mn-cs"/>
              </a:rPr>
              <a:t> into a list, each of them ready to be scheduled and executed. The </a:t>
            </a:r>
            <a:r>
              <a:rPr lang="en-US" sz="1200" b="1" i="1" u="none" strike="noStrike" kern="1200" dirty="0" err="1" smtClean="0">
                <a:solidFill>
                  <a:schemeClr val="tx1"/>
                </a:solidFill>
                <a:effectLst/>
                <a:latin typeface="+mn-lt"/>
                <a:ea typeface="+mn-ea"/>
                <a:cs typeface="+mn-cs"/>
                <a:hlinkClick r:id="rId3"/>
              </a:rPr>
              <a:t>as_completed</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function returns an iterator that will yield a completed future as they come in. Now don’t tell me that’s not cool. By the way, </a:t>
            </a:r>
            <a:r>
              <a:rPr lang="en-US" sz="1200" b="1" i="1" kern="1200" dirty="0" err="1" smtClean="0">
                <a:solidFill>
                  <a:schemeClr val="tx1"/>
                </a:solidFill>
                <a:effectLst/>
                <a:latin typeface="+mn-lt"/>
                <a:ea typeface="+mn-ea"/>
                <a:cs typeface="+mn-cs"/>
              </a:rPr>
              <a:t>as_completed</a:t>
            </a:r>
            <a:r>
              <a:rPr lang="en-US" sz="1200" b="0" i="0" kern="1200" dirty="0" err="1"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originally from the </a:t>
            </a:r>
            <a:r>
              <a:rPr lang="en-US" sz="1200" b="1" i="1" u="none" strike="noStrike" kern="1200" dirty="0" err="1" smtClean="0">
                <a:solidFill>
                  <a:schemeClr val="tx1"/>
                </a:solidFill>
                <a:effectLst/>
                <a:latin typeface="+mn-lt"/>
                <a:ea typeface="+mn-ea"/>
                <a:cs typeface="+mn-cs"/>
                <a:hlinkClick r:id="rId4"/>
              </a:rPr>
              <a:t>concurrent.futures</a:t>
            </a:r>
            <a:r>
              <a:rPr lang="en-US" sz="1200" b="1" i="1"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module.</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15</a:t>
            </a:fld>
            <a:endParaRPr lang="en-US"/>
          </a:p>
        </p:txBody>
      </p:sp>
    </p:spTree>
    <p:extLst>
      <p:ext uri="{BB962C8B-B14F-4D97-AF65-F5344CB8AC3E}">
        <p14:creationId xmlns:p14="http://schemas.microsoft.com/office/powerpoint/2010/main" val="386517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4</a:t>
            </a:fld>
            <a:endParaRPr lang="en-US"/>
          </a:p>
        </p:txBody>
      </p:sp>
    </p:spTree>
    <p:extLst>
      <p:ext uri="{BB962C8B-B14F-4D97-AF65-F5344CB8AC3E}">
        <p14:creationId xmlns:p14="http://schemas.microsoft.com/office/powerpoint/2010/main" val="799939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Breaking down tasks into concurrent subtasks only </a:t>
            </a:r>
            <a:r>
              <a:rPr lang="en-US" sz="1200" b="0" i="1" kern="1200" dirty="0" smtClean="0">
                <a:solidFill>
                  <a:schemeClr val="tx1"/>
                </a:solidFill>
                <a:effectLst/>
                <a:latin typeface="+mn-lt"/>
                <a:ea typeface="+mn-ea"/>
                <a:cs typeface="+mn-cs"/>
              </a:rPr>
              <a:t>allows</a:t>
            </a:r>
            <a:r>
              <a:rPr lang="en-US" sz="1200" b="0" i="0" kern="1200" dirty="0" smtClean="0">
                <a:solidFill>
                  <a:schemeClr val="tx1"/>
                </a:solidFill>
                <a:effectLst/>
                <a:latin typeface="+mn-lt"/>
                <a:ea typeface="+mn-ea"/>
                <a:cs typeface="+mn-cs"/>
              </a:rPr>
              <a:t> parallelism, it’s the scheduling of these subtasks that creates it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5</a:t>
            </a:fld>
            <a:endParaRPr lang="en-US"/>
          </a:p>
        </p:txBody>
      </p:sp>
    </p:spTree>
    <p:extLst>
      <p:ext uri="{BB962C8B-B14F-4D97-AF65-F5344CB8AC3E}">
        <p14:creationId xmlns:p14="http://schemas.microsoft.com/office/powerpoint/2010/main" val="226194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Breaking down tasks into concurrent subtasks only </a:t>
            </a:r>
            <a:r>
              <a:rPr lang="en-US" sz="1200" b="0" i="1" kern="1200" dirty="0" smtClean="0">
                <a:solidFill>
                  <a:schemeClr val="tx1"/>
                </a:solidFill>
                <a:effectLst/>
                <a:latin typeface="+mn-lt"/>
                <a:ea typeface="+mn-ea"/>
                <a:cs typeface="+mn-cs"/>
              </a:rPr>
              <a:t>allows</a:t>
            </a:r>
            <a:r>
              <a:rPr lang="en-US" sz="1200" b="0" i="0" kern="1200" dirty="0" smtClean="0">
                <a:solidFill>
                  <a:schemeClr val="tx1"/>
                </a:solidFill>
                <a:effectLst/>
                <a:latin typeface="+mn-lt"/>
                <a:ea typeface="+mn-ea"/>
                <a:cs typeface="+mn-cs"/>
              </a:rPr>
              <a:t> parallelism, it’s the scheduling of these subtasks that creates it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303426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369069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First we declare a couple of simple </a:t>
            </a:r>
            <a:r>
              <a:rPr lang="en-US" sz="1200" b="0" i="0" kern="1200" dirty="0" err="1" smtClean="0">
                <a:solidFill>
                  <a:schemeClr val="tx1"/>
                </a:solidFill>
                <a:effectLst/>
                <a:latin typeface="+mn-lt"/>
                <a:ea typeface="+mn-ea"/>
                <a:cs typeface="+mn-cs"/>
              </a:rPr>
              <a:t>coroutines</a:t>
            </a:r>
            <a:r>
              <a:rPr lang="en-US" sz="1200" b="0" i="0" kern="1200" dirty="0" smtClean="0">
                <a:solidFill>
                  <a:schemeClr val="tx1"/>
                </a:solidFill>
                <a:effectLst/>
                <a:latin typeface="+mn-lt"/>
                <a:ea typeface="+mn-ea"/>
                <a:cs typeface="+mn-cs"/>
              </a:rPr>
              <a:t> that pretend to do non-blocking work using the </a:t>
            </a:r>
            <a:r>
              <a:rPr lang="en-US" sz="1200" b="1" i="1" kern="1200" dirty="0" smtClean="0">
                <a:solidFill>
                  <a:schemeClr val="tx1"/>
                </a:solidFill>
                <a:effectLst/>
                <a:latin typeface="+mn-lt"/>
                <a:ea typeface="+mn-ea"/>
                <a:cs typeface="+mn-cs"/>
              </a:rPr>
              <a:t>sleep</a:t>
            </a:r>
            <a:r>
              <a:rPr lang="en-US" sz="1200" b="0" i="0" kern="1200" dirty="0" smtClean="0">
                <a:solidFill>
                  <a:schemeClr val="tx1"/>
                </a:solidFill>
                <a:effectLst/>
                <a:latin typeface="+mn-lt"/>
                <a:ea typeface="+mn-ea"/>
                <a:cs typeface="+mn-cs"/>
              </a:rPr>
              <a:t> function in </a:t>
            </a:r>
            <a:r>
              <a:rPr lang="en-US" sz="1200" b="0" i="1" kern="1200" dirty="0" err="1" smtClean="0">
                <a:solidFill>
                  <a:schemeClr val="tx1"/>
                </a:solidFill>
                <a:effectLst/>
                <a:latin typeface="+mn-lt"/>
                <a:ea typeface="+mn-ea"/>
                <a:cs typeface="+mn-cs"/>
              </a:rPr>
              <a:t>asyncio</a:t>
            </a:r>
            <a:r>
              <a:rPr lang="en-US" sz="1200" b="0" i="1"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Then we create an entry point </a:t>
            </a:r>
            <a:r>
              <a:rPr lang="en-US" sz="1200" b="0" i="0" kern="1200" dirty="0" err="1" smtClean="0">
                <a:solidFill>
                  <a:schemeClr val="tx1"/>
                </a:solidFill>
                <a:effectLst/>
                <a:latin typeface="+mn-lt"/>
                <a:ea typeface="+mn-ea"/>
                <a:cs typeface="+mn-cs"/>
              </a:rPr>
              <a:t>coroutine</a:t>
            </a:r>
            <a:r>
              <a:rPr lang="en-US" sz="1200" b="0" i="0" kern="1200" dirty="0" smtClean="0">
                <a:solidFill>
                  <a:schemeClr val="tx1"/>
                </a:solidFill>
                <a:effectLst/>
                <a:latin typeface="+mn-lt"/>
                <a:ea typeface="+mn-ea"/>
                <a:cs typeface="+mn-cs"/>
              </a:rPr>
              <a:t> from which we combine the previous </a:t>
            </a:r>
            <a:r>
              <a:rPr lang="en-US" sz="1200" b="0" i="0" kern="1200" dirty="0" err="1" smtClean="0">
                <a:solidFill>
                  <a:schemeClr val="tx1"/>
                </a:solidFill>
                <a:effectLst/>
                <a:latin typeface="+mn-lt"/>
                <a:ea typeface="+mn-ea"/>
                <a:cs typeface="+mn-cs"/>
              </a:rPr>
              <a:t>coroutines</a:t>
            </a:r>
            <a:r>
              <a:rPr lang="en-US" sz="1200" b="0" i="0" kern="1200" dirty="0" smtClean="0">
                <a:solidFill>
                  <a:schemeClr val="tx1"/>
                </a:solidFill>
                <a:effectLst/>
                <a:latin typeface="+mn-lt"/>
                <a:ea typeface="+mn-ea"/>
                <a:cs typeface="+mn-cs"/>
              </a:rPr>
              <a:t> using </a:t>
            </a:r>
            <a:r>
              <a:rPr lang="en-US" sz="1200" b="1" i="1" u="none" strike="noStrike" kern="1200" dirty="0" smtClean="0">
                <a:solidFill>
                  <a:schemeClr val="tx1"/>
                </a:solidFill>
                <a:effectLst/>
                <a:latin typeface="+mn-lt"/>
                <a:ea typeface="+mn-ea"/>
                <a:cs typeface="+mn-cs"/>
                <a:hlinkClick r:id="rId3"/>
              </a:rPr>
              <a:t>gather</a:t>
            </a:r>
            <a:r>
              <a:rPr lang="en-US" sz="1200" b="1"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wait for both of them to complete</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There’s a bit more to </a:t>
            </a:r>
            <a:r>
              <a:rPr lang="en-US" sz="1200" b="1" i="1" kern="1200" dirty="0" smtClean="0">
                <a:solidFill>
                  <a:schemeClr val="tx1"/>
                </a:solidFill>
                <a:effectLst/>
                <a:latin typeface="+mn-lt"/>
                <a:ea typeface="+mn-ea"/>
                <a:cs typeface="+mn-cs"/>
              </a:rPr>
              <a:t>gather</a:t>
            </a:r>
            <a:r>
              <a:rPr lang="en-US" sz="1200" b="0" i="0" kern="1200" dirty="0" smtClean="0">
                <a:solidFill>
                  <a:schemeClr val="tx1"/>
                </a:solidFill>
                <a:effectLst/>
                <a:latin typeface="+mn-lt"/>
                <a:ea typeface="+mn-ea"/>
                <a:cs typeface="+mn-cs"/>
              </a:rPr>
              <a:t> than that but we’ll ignore it for now.</a:t>
            </a:r>
          </a:p>
          <a:p>
            <a:r>
              <a:rPr lang="en-US" sz="1200" b="0" i="0" kern="1200" dirty="0" smtClean="0">
                <a:solidFill>
                  <a:schemeClr val="tx1"/>
                </a:solidFill>
                <a:effectLst/>
                <a:latin typeface="+mn-lt"/>
                <a:ea typeface="+mn-ea"/>
                <a:cs typeface="+mn-cs"/>
              </a:rPr>
              <a:t>And finally we schedule our entry point </a:t>
            </a:r>
            <a:r>
              <a:rPr lang="en-US" sz="1200" b="0" i="0" kern="1200" dirty="0" err="1" smtClean="0">
                <a:solidFill>
                  <a:schemeClr val="tx1"/>
                </a:solidFill>
                <a:effectLst/>
                <a:latin typeface="+mn-lt"/>
                <a:ea typeface="+mn-ea"/>
                <a:cs typeface="+mn-cs"/>
              </a:rPr>
              <a:t>coroutine</a:t>
            </a:r>
            <a:r>
              <a:rPr lang="en-US" sz="1200" b="0" i="0" kern="1200" dirty="0" smtClean="0">
                <a:solidFill>
                  <a:schemeClr val="tx1"/>
                </a:solidFill>
                <a:effectLst/>
                <a:latin typeface="+mn-lt"/>
                <a:ea typeface="+mn-ea"/>
                <a:cs typeface="+mn-cs"/>
              </a:rPr>
              <a:t> using </a:t>
            </a:r>
            <a:r>
              <a:rPr lang="en-US" sz="1200" b="1" i="1" u="none" strike="noStrike" kern="1200" dirty="0" err="1" smtClean="0">
                <a:solidFill>
                  <a:schemeClr val="tx1"/>
                </a:solidFill>
                <a:effectLst/>
                <a:latin typeface="+mn-lt"/>
                <a:ea typeface="+mn-ea"/>
                <a:cs typeface="+mn-cs"/>
                <a:hlinkClick r:id="rId4"/>
              </a:rPr>
              <a:t>asyncio.run</a:t>
            </a:r>
            <a:r>
              <a:rPr lang="en-US" sz="1200" b="0" i="0" kern="1200" dirty="0" smtClean="0">
                <a:solidFill>
                  <a:schemeClr val="tx1"/>
                </a:solidFill>
                <a:effectLst/>
                <a:latin typeface="+mn-lt"/>
                <a:ea typeface="+mn-ea"/>
                <a:cs typeface="+mn-cs"/>
              </a:rPr>
              <a:t>, which will take care of creating an event loop and scheduling our entry point </a:t>
            </a:r>
            <a:r>
              <a:rPr lang="en-US" sz="1200" b="0" i="0" kern="1200" dirty="0" err="1" smtClean="0">
                <a:solidFill>
                  <a:schemeClr val="tx1"/>
                </a:solidFill>
                <a:effectLst/>
                <a:latin typeface="+mn-lt"/>
                <a:ea typeface="+mn-ea"/>
                <a:cs typeface="+mn-cs"/>
              </a:rPr>
              <a:t>coroutine</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176477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Note that versions of Python prior to 3.7 </a:t>
            </a:r>
            <a:r>
              <a:rPr lang="en-US" sz="1200" b="0" i="1" kern="1200" dirty="0" err="1" smtClean="0">
                <a:solidFill>
                  <a:schemeClr val="tx1"/>
                </a:solidFill>
                <a:effectLst/>
                <a:latin typeface="+mn-lt"/>
                <a:ea typeface="+mn-ea"/>
                <a:cs typeface="+mn-cs"/>
              </a:rPr>
              <a:t>coroutines</a:t>
            </a:r>
            <a:r>
              <a:rPr lang="en-US" sz="1200" b="0" i="1" kern="1200" dirty="0" smtClean="0">
                <a:solidFill>
                  <a:schemeClr val="tx1"/>
                </a:solidFill>
                <a:effectLst/>
                <a:latin typeface="+mn-lt"/>
                <a:ea typeface="+mn-ea"/>
                <a:cs typeface="+mn-cs"/>
              </a:rPr>
              <a:t> had to be manually wrapped in Tasks to be scheduled using the current event loop’s </a:t>
            </a:r>
            <a:r>
              <a:rPr lang="en-US" i="1" u="sng" dirty="0" err="1" smtClean="0">
                <a:effectLst/>
                <a:hlinkClick r:id="rId3"/>
              </a:rPr>
              <a:t>create_task</a:t>
            </a:r>
            <a:r>
              <a:rPr lang="en-US" i="1" u="sng" dirty="0" smtClean="0">
                <a:effectLst/>
              </a:rPr>
              <a:t> </a:t>
            </a:r>
            <a:r>
              <a:rPr lang="en-US" sz="1200" b="0" i="1" kern="1200" dirty="0" smtClean="0">
                <a:solidFill>
                  <a:schemeClr val="tx1"/>
                </a:solidFill>
                <a:effectLst/>
                <a:latin typeface="+mn-lt"/>
                <a:ea typeface="+mn-ea"/>
                <a:cs typeface="+mn-cs"/>
              </a:rPr>
              <a:t>method. There was also a bit of boilerplate required to create an event loop and schedule our tasks. </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9</a:t>
            </a:fld>
            <a:endParaRPr lang="en-US"/>
          </a:p>
        </p:txBody>
      </p:sp>
    </p:spTree>
    <p:extLst>
      <p:ext uri="{BB962C8B-B14F-4D97-AF65-F5344CB8AC3E}">
        <p14:creationId xmlns:p14="http://schemas.microsoft.com/office/powerpoint/2010/main" val="140734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Note that versions of Python prior to 3.7 </a:t>
            </a:r>
            <a:r>
              <a:rPr lang="en-US" sz="1200" b="0" i="1" kern="1200" dirty="0" err="1" smtClean="0">
                <a:solidFill>
                  <a:schemeClr val="tx1"/>
                </a:solidFill>
                <a:effectLst/>
                <a:latin typeface="+mn-lt"/>
                <a:ea typeface="+mn-ea"/>
                <a:cs typeface="+mn-cs"/>
              </a:rPr>
              <a:t>coroutines</a:t>
            </a:r>
            <a:r>
              <a:rPr lang="en-US" sz="1200" b="0" i="1" kern="1200" dirty="0" smtClean="0">
                <a:solidFill>
                  <a:schemeClr val="tx1"/>
                </a:solidFill>
                <a:effectLst/>
                <a:latin typeface="+mn-lt"/>
                <a:ea typeface="+mn-ea"/>
                <a:cs typeface="+mn-cs"/>
              </a:rPr>
              <a:t> had to be manually wrapped in Tasks to be scheduled using the current event loop’s </a:t>
            </a:r>
            <a:r>
              <a:rPr lang="en-US" i="1" u="sng" dirty="0" err="1" smtClean="0">
                <a:effectLst/>
                <a:hlinkClick r:id="rId3"/>
              </a:rPr>
              <a:t>create_task</a:t>
            </a:r>
            <a:r>
              <a:rPr lang="en-US" i="1" u="sng" dirty="0" smtClean="0">
                <a:effectLst/>
              </a:rPr>
              <a:t> </a:t>
            </a:r>
            <a:r>
              <a:rPr lang="en-US" sz="1200" b="0" i="1" kern="1200" dirty="0" smtClean="0">
                <a:solidFill>
                  <a:schemeClr val="tx1"/>
                </a:solidFill>
                <a:effectLst/>
                <a:latin typeface="+mn-lt"/>
                <a:ea typeface="+mn-ea"/>
                <a:cs typeface="+mn-cs"/>
              </a:rPr>
              <a:t>method. There was also a bit of boilerplate required to create an event loop and schedule our tasks. </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10</a:t>
            </a:fld>
            <a:endParaRPr lang="en-US"/>
          </a:p>
        </p:txBody>
      </p:sp>
    </p:spTree>
    <p:extLst>
      <p:ext uri="{BB962C8B-B14F-4D97-AF65-F5344CB8AC3E}">
        <p14:creationId xmlns:p14="http://schemas.microsoft.com/office/powerpoint/2010/main" val="56970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11</a:t>
            </a:fld>
            <a:endParaRPr lang="en-US"/>
          </a:p>
        </p:txBody>
      </p:sp>
    </p:spTree>
    <p:extLst>
      <p:ext uri="{BB962C8B-B14F-4D97-AF65-F5344CB8AC3E}">
        <p14:creationId xmlns:p14="http://schemas.microsoft.com/office/powerpoint/2010/main" val="1303913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507" y="2919046"/>
            <a:ext cx="9308123" cy="1496200"/>
          </a:xfrm>
        </p:spPr>
        <p:txBody>
          <a:bodyPr>
            <a:normAutofit fontScale="90000"/>
          </a:bodyPr>
          <a:lstStyle/>
          <a:p>
            <a:r>
              <a:rPr lang="en-US" dirty="0"/>
              <a:t>Asynchronous </a:t>
            </a:r>
            <a:r>
              <a:rPr lang="en-US" dirty="0" smtClean="0"/>
              <a:t>programming. Asyncio</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3903504"/>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a:t>By using await on another </a:t>
            </a:r>
            <a:r>
              <a:rPr lang="en-US" sz="2800" dirty="0" err="1"/>
              <a:t>coroutine</a:t>
            </a:r>
            <a:r>
              <a:rPr lang="en-US" sz="2800" dirty="0"/>
              <a:t> we declare that the </a:t>
            </a:r>
            <a:r>
              <a:rPr lang="en-US" sz="2800" dirty="0" err="1"/>
              <a:t>coroutine</a:t>
            </a:r>
            <a:r>
              <a:rPr lang="en-US" sz="2800" dirty="0"/>
              <a:t> may give the control back to the event loop, in this case sleep. The </a:t>
            </a:r>
            <a:r>
              <a:rPr lang="en-US" sz="2800" dirty="0" err="1"/>
              <a:t>coroutine</a:t>
            </a:r>
            <a:r>
              <a:rPr lang="en-US" sz="2800" dirty="0"/>
              <a:t> will yield and the event loop will switch contexts to the next task scheduled for execution: bar. Similarly the bar </a:t>
            </a:r>
            <a:r>
              <a:rPr lang="en-US" sz="2800" dirty="0" err="1"/>
              <a:t>coroutine</a:t>
            </a:r>
            <a:r>
              <a:rPr lang="en-US" sz="2800" dirty="0"/>
              <a:t> uses await sleep which allows the event loop to pass control back to foo at the point where it yielded before, just as normal Python generators.</a:t>
            </a:r>
            <a:endParaRPr lang="en-US" sz="2800" dirty="0"/>
          </a:p>
        </p:txBody>
      </p:sp>
    </p:spTree>
    <p:extLst>
      <p:ext uri="{BB962C8B-B14F-4D97-AF65-F5344CB8AC3E}">
        <p14:creationId xmlns:p14="http://schemas.microsoft.com/office/powerpoint/2010/main" val="361311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5262979"/>
          </a:xfrm>
          <a:prstGeom prst="rect">
            <a:avLst/>
          </a:prstGeom>
        </p:spPr>
        <p:txBody>
          <a:bodyPr wrap="square">
            <a:spAutoFit/>
          </a:bodyPr>
          <a:lstStyle/>
          <a:p>
            <a:pPr>
              <a:lnSpc>
                <a:spcPct val="150000"/>
              </a:lnSpc>
            </a:pPr>
            <a:r>
              <a:rPr lang="en-US" sz="2800" dirty="0"/>
              <a:t>Let’s now simulate two blocking tasks, gr1 and gr2, say they’re two requests to external services. While those are executing a third task can be doing work asynchronously, like in the following example</a:t>
            </a:r>
            <a:r>
              <a:rPr lang="en-US" sz="2800" dirty="0" smtClean="0"/>
              <a:t>:.</a:t>
            </a:r>
          </a:p>
          <a:p>
            <a:pPr>
              <a:lnSpc>
                <a:spcPct val="150000"/>
              </a:lnSpc>
            </a:pPr>
            <a:r>
              <a:rPr lang="en-US" sz="2800" dirty="0" smtClean="0"/>
              <a:t> 1b-cooperatively-scheduled-asyncio.py</a:t>
            </a:r>
          </a:p>
          <a:p>
            <a:pPr>
              <a:lnSpc>
                <a:spcPct val="150000"/>
              </a:lnSpc>
            </a:pPr>
            <a:r>
              <a:rPr lang="en-US" sz="2800" dirty="0"/>
              <a:t>Notice how the event loop manages and schedules the execution allowing our single threaded code to operate concurrently. While the two blocking tasks are blocked a third one can take control of the flow.</a:t>
            </a:r>
            <a:endParaRPr lang="en-US" sz="2800" dirty="0" smtClean="0"/>
          </a:p>
          <a:p>
            <a:pPr>
              <a:lnSpc>
                <a:spcPct val="150000"/>
              </a:lnSpc>
            </a:pPr>
            <a:endParaRPr lang="en-US" sz="2800" dirty="0"/>
          </a:p>
        </p:txBody>
      </p:sp>
    </p:spTree>
    <p:extLst>
      <p:ext uri="{BB962C8B-B14F-4D97-AF65-F5344CB8AC3E}">
        <p14:creationId xmlns:p14="http://schemas.microsoft.com/office/powerpoint/2010/main" val="91800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653372" cy="646331"/>
          </a:xfrm>
          <a:prstGeom prst="rect">
            <a:avLst/>
          </a:prstGeom>
        </p:spPr>
        <p:txBody>
          <a:bodyPr wrap="none">
            <a:spAutoFit/>
          </a:bodyPr>
          <a:lstStyle/>
          <a:p>
            <a:r>
              <a:rPr lang="en-US" sz="3600" dirty="0">
                <a:latin typeface="+mj-lt"/>
              </a:rPr>
              <a:t>Order of execution</a:t>
            </a:r>
            <a:endParaRPr lang="en-US" sz="3600" dirty="0">
              <a:latin typeface="+mj-lt"/>
            </a:endParaRPr>
          </a:p>
        </p:txBody>
      </p:sp>
      <p:sp>
        <p:nvSpPr>
          <p:cNvPr id="4" name="Rectangle 3"/>
          <p:cNvSpPr/>
          <p:nvPr/>
        </p:nvSpPr>
        <p:spPr>
          <a:xfrm>
            <a:off x="520053" y="1465594"/>
            <a:ext cx="11236518" cy="3970318"/>
          </a:xfrm>
          <a:prstGeom prst="rect">
            <a:avLst/>
          </a:prstGeom>
        </p:spPr>
        <p:txBody>
          <a:bodyPr wrap="square">
            <a:spAutoFit/>
          </a:bodyPr>
          <a:lstStyle/>
          <a:p>
            <a:pPr>
              <a:lnSpc>
                <a:spcPct val="150000"/>
              </a:lnSpc>
            </a:pPr>
            <a:r>
              <a:rPr lang="en-US" sz="2800" dirty="0"/>
              <a:t>In the synchronous world we’re used to thinking linearly. If we were to have a series of tasks that take different amounts of time they will be executed in the order that they were called upon.</a:t>
            </a:r>
          </a:p>
          <a:p>
            <a:pPr>
              <a:lnSpc>
                <a:spcPct val="150000"/>
              </a:lnSpc>
            </a:pPr>
            <a:r>
              <a:rPr lang="en-US" sz="2800" dirty="0"/>
              <a:t>However, when using concurrency we need to be aware that the tasks finish in different order than they were scheduled</a:t>
            </a:r>
            <a:r>
              <a:rPr lang="en-US" sz="2800" dirty="0" smtClean="0"/>
              <a:t>.</a:t>
            </a:r>
          </a:p>
          <a:p>
            <a:pPr>
              <a:lnSpc>
                <a:spcPct val="150000"/>
              </a:lnSpc>
            </a:pPr>
            <a:r>
              <a:rPr lang="en-US" sz="2800" dirty="0" smtClean="0"/>
              <a:t>Ex</a:t>
            </a:r>
            <a:r>
              <a:rPr lang="en-US" sz="2800" dirty="0"/>
              <a:t>. 1c-determinism-sync-async-asyncio.py</a:t>
            </a:r>
            <a:endParaRPr lang="en-US" sz="2800" dirty="0"/>
          </a:p>
        </p:txBody>
      </p:sp>
    </p:spTree>
    <p:extLst>
      <p:ext uri="{BB962C8B-B14F-4D97-AF65-F5344CB8AC3E}">
        <p14:creationId xmlns:p14="http://schemas.microsoft.com/office/powerpoint/2010/main" val="334984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653372" cy="646331"/>
          </a:xfrm>
          <a:prstGeom prst="rect">
            <a:avLst/>
          </a:prstGeom>
        </p:spPr>
        <p:txBody>
          <a:bodyPr wrap="none">
            <a:spAutoFit/>
          </a:bodyPr>
          <a:lstStyle/>
          <a:p>
            <a:r>
              <a:rPr lang="en-US" sz="3600" dirty="0">
                <a:latin typeface="+mj-lt"/>
              </a:rPr>
              <a:t>Order of execution</a:t>
            </a:r>
            <a:endParaRPr lang="en-US" sz="3600" dirty="0">
              <a:latin typeface="+mj-lt"/>
            </a:endParaRPr>
          </a:p>
        </p:txBody>
      </p:sp>
      <p:sp>
        <p:nvSpPr>
          <p:cNvPr id="4" name="Rectangle 3"/>
          <p:cNvSpPr/>
          <p:nvPr/>
        </p:nvSpPr>
        <p:spPr>
          <a:xfrm>
            <a:off x="520053" y="1465594"/>
            <a:ext cx="11236518" cy="3257174"/>
          </a:xfrm>
          <a:prstGeom prst="rect">
            <a:avLst/>
          </a:prstGeom>
        </p:spPr>
        <p:txBody>
          <a:bodyPr wrap="square">
            <a:spAutoFit/>
          </a:bodyPr>
          <a:lstStyle/>
          <a:p>
            <a:pPr>
              <a:lnSpc>
                <a:spcPct val="150000"/>
              </a:lnSpc>
            </a:pPr>
            <a:r>
              <a:rPr lang="en-US" sz="2800" dirty="0"/>
              <a:t>It’s important to understand that </a:t>
            </a:r>
            <a:r>
              <a:rPr lang="en-US" sz="2800" dirty="0" err="1"/>
              <a:t>asyncio</a:t>
            </a:r>
            <a:r>
              <a:rPr lang="en-US" sz="2800" dirty="0"/>
              <a:t> does not magically make things non-blocking. At the time of writing </a:t>
            </a:r>
            <a:r>
              <a:rPr lang="en-US" sz="2800" dirty="0" err="1"/>
              <a:t>asyncio</a:t>
            </a:r>
            <a:r>
              <a:rPr lang="en-US" sz="2800" dirty="0"/>
              <a:t> stands alone in the standard library, the rest of modules provide only blocking functionality. You can use the </a:t>
            </a:r>
            <a:r>
              <a:rPr lang="en-US" sz="2800" dirty="0" err="1"/>
              <a:t>concurrent.futures</a:t>
            </a:r>
            <a:r>
              <a:rPr lang="en-US" sz="2800" dirty="0"/>
              <a:t> module to wrap a blocking task in a thread or a process and return a Future </a:t>
            </a:r>
            <a:r>
              <a:rPr lang="en-US" sz="2800" dirty="0" err="1"/>
              <a:t>asyncio</a:t>
            </a:r>
            <a:r>
              <a:rPr lang="en-US" sz="2800" dirty="0"/>
              <a:t> can use.</a:t>
            </a:r>
            <a:endParaRPr lang="en-US" sz="2800" dirty="0"/>
          </a:p>
        </p:txBody>
      </p:sp>
    </p:spTree>
    <p:extLst>
      <p:ext uri="{BB962C8B-B14F-4D97-AF65-F5344CB8AC3E}">
        <p14:creationId xmlns:p14="http://schemas.microsoft.com/office/powerpoint/2010/main" val="87792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1829668" cy="646331"/>
          </a:xfrm>
          <a:prstGeom prst="rect">
            <a:avLst/>
          </a:prstGeom>
        </p:spPr>
        <p:txBody>
          <a:bodyPr wrap="none">
            <a:spAutoFit/>
          </a:bodyPr>
          <a:lstStyle/>
          <a:p>
            <a:r>
              <a:rPr lang="en-US" sz="3600" dirty="0" smtClean="0">
                <a:latin typeface="+mj-lt"/>
              </a:rPr>
              <a:t>AIOHTTP</a:t>
            </a:r>
            <a:endParaRPr lang="en-US" sz="3600" dirty="0">
              <a:latin typeface="+mj-lt"/>
            </a:endParaRPr>
          </a:p>
        </p:txBody>
      </p:sp>
      <p:sp>
        <p:nvSpPr>
          <p:cNvPr id="4" name="Rectangle 3"/>
          <p:cNvSpPr/>
          <p:nvPr/>
        </p:nvSpPr>
        <p:spPr>
          <a:xfrm>
            <a:off x="520053" y="1465594"/>
            <a:ext cx="11236518" cy="5262979"/>
          </a:xfrm>
          <a:prstGeom prst="rect">
            <a:avLst/>
          </a:prstGeom>
        </p:spPr>
        <p:txBody>
          <a:bodyPr wrap="square">
            <a:spAutoFit/>
          </a:bodyPr>
          <a:lstStyle/>
          <a:p>
            <a:pPr algn="just">
              <a:lnSpc>
                <a:spcPct val="150000"/>
              </a:lnSpc>
            </a:pPr>
            <a:r>
              <a:rPr lang="en-US" sz="2800" dirty="0"/>
              <a:t>A very common blocking task is, of course, fetching data from an HTTP service. I’m using the excellent </a:t>
            </a:r>
            <a:r>
              <a:rPr lang="en-US" sz="2800" dirty="0" err="1"/>
              <a:t>aiohttp</a:t>
            </a:r>
            <a:r>
              <a:rPr lang="en-US" sz="2800" dirty="0"/>
              <a:t> library for non-blocking HTTP requests retrieving data from </a:t>
            </a:r>
            <a:r>
              <a:rPr lang="en-US" sz="2800" dirty="0" err="1"/>
              <a:t>Github’s</a:t>
            </a:r>
            <a:r>
              <a:rPr lang="en-US" sz="2800" dirty="0"/>
              <a:t> public event API and simply take the Date response header.</a:t>
            </a:r>
          </a:p>
          <a:p>
            <a:pPr algn="just">
              <a:lnSpc>
                <a:spcPct val="150000"/>
              </a:lnSpc>
            </a:pPr>
            <a:r>
              <a:rPr lang="en-US" sz="2800" dirty="0"/>
              <a:t>T</a:t>
            </a:r>
            <a:r>
              <a:rPr lang="en-US" sz="2800" dirty="0" smtClean="0"/>
              <a:t>he </a:t>
            </a:r>
            <a:r>
              <a:rPr lang="en-US" sz="2800" dirty="0" err="1"/>
              <a:t>aiohttp_get</a:t>
            </a:r>
            <a:r>
              <a:rPr lang="en-US" sz="2800" dirty="0"/>
              <a:t> </a:t>
            </a:r>
            <a:r>
              <a:rPr lang="en-US" sz="2800" dirty="0" err="1"/>
              <a:t>coroutines</a:t>
            </a:r>
            <a:r>
              <a:rPr lang="en-US" sz="2800" dirty="0"/>
              <a:t> </a:t>
            </a:r>
            <a:r>
              <a:rPr lang="en-US" sz="2800" dirty="0" smtClean="0"/>
              <a:t>below use </a:t>
            </a:r>
            <a:r>
              <a:rPr lang="en-US" sz="2800" dirty="0"/>
              <a:t>asynchronous context manager syntax which is outside the scope of this </a:t>
            </a:r>
            <a:r>
              <a:rPr lang="en-US" sz="2800" dirty="0" err="1" smtClean="0"/>
              <a:t>cource</a:t>
            </a:r>
            <a:r>
              <a:rPr lang="en-US" sz="2800" dirty="0" smtClean="0"/>
              <a:t> </a:t>
            </a:r>
            <a:r>
              <a:rPr lang="en-US" sz="2800" dirty="0"/>
              <a:t>but is necessary boilerplate to perform an asynchronous HTTP request using </a:t>
            </a:r>
            <a:r>
              <a:rPr lang="en-US" sz="2800" dirty="0" err="1"/>
              <a:t>aiohttp</a:t>
            </a:r>
            <a:r>
              <a:rPr lang="en-US" sz="2800" dirty="0"/>
              <a:t>. </a:t>
            </a:r>
            <a:endParaRPr lang="en-US" sz="2800" dirty="0" smtClean="0"/>
          </a:p>
          <a:p>
            <a:pPr algn="just">
              <a:lnSpc>
                <a:spcPct val="150000"/>
              </a:lnSpc>
            </a:pPr>
            <a:r>
              <a:rPr lang="en-US" sz="2800" dirty="0"/>
              <a:t>Ex. 1d-async-fetch-from-server.py</a:t>
            </a:r>
            <a:endParaRPr lang="en-US" sz="2800" dirty="0"/>
          </a:p>
        </p:txBody>
      </p:sp>
    </p:spTree>
    <p:extLst>
      <p:ext uri="{BB962C8B-B14F-4D97-AF65-F5344CB8AC3E}">
        <p14:creationId xmlns:p14="http://schemas.microsoft.com/office/powerpoint/2010/main" val="421243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4126451" cy="646331"/>
          </a:xfrm>
          <a:prstGeom prst="rect">
            <a:avLst/>
          </a:prstGeom>
        </p:spPr>
        <p:txBody>
          <a:bodyPr wrap="none">
            <a:spAutoFit/>
          </a:bodyPr>
          <a:lstStyle/>
          <a:p>
            <a:r>
              <a:rPr lang="en-US" sz="3600" dirty="0">
                <a:latin typeface="+mj-lt"/>
              </a:rPr>
              <a:t>Creating concurrency</a:t>
            </a:r>
          </a:p>
        </p:txBody>
      </p:sp>
      <p:sp>
        <p:nvSpPr>
          <p:cNvPr id="4" name="Rectangle 3"/>
          <p:cNvSpPr/>
          <p:nvPr/>
        </p:nvSpPr>
        <p:spPr>
          <a:xfrm>
            <a:off x="520053" y="1465594"/>
            <a:ext cx="11236518" cy="3903504"/>
          </a:xfrm>
          <a:prstGeom prst="rect">
            <a:avLst/>
          </a:prstGeom>
        </p:spPr>
        <p:txBody>
          <a:bodyPr wrap="square">
            <a:spAutoFit/>
          </a:bodyPr>
          <a:lstStyle/>
          <a:p>
            <a:pPr algn="just">
              <a:lnSpc>
                <a:spcPct val="150000"/>
              </a:lnSpc>
            </a:pPr>
            <a:r>
              <a:rPr lang="en-US" sz="2800" dirty="0"/>
              <a:t>So far we’ve been using a single method of creating and retrieving results from </a:t>
            </a:r>
            <a:r>
              <a:rPr lang="en-US" sz="2800" dirty="0" err="1"/>
              <a:t>coroutines</a:t>
            </a:r>
            <a:r>
              <a:rPr lang="en-US" sz="2800" dirty="0"/>
              <a:t>, creating a set of tasks and waiting for all of them to finish.</a:t>
            </a:r>
          </a:p>
          <a:p>
            <a:pPr algn="just">
              <a:lnSpc>
                <a:spcPct val="150000"/>
              </a:lnSpc>
            </a:pPr>
            <a:r>
              <a:rPr lang="en-US" sz="2800" dirty="0"/>
              <a:t>But </a:t>
            </a:r>
            <a:r>
              <a:rPr lang="en-US" sz="2800" dirty="0" err="1"/>
              <a:t>coroutines</a:t>
            </a:r>
            <a:r>
              <a:rPr lang="en-US" sz="2800" dirty="0"/>
              <a:t> can be scheduled to run or retrieve their results in different ways. Imagine a scenario where we need to process the results of the HTTP GET requests as soon as they arrive, the process is actually quite similar than in our previous </a:t>
            </a:r>
            <a:r>
              <a:rPr lang="en-US" sz="2800" dirty="0" smtClean="0"/>
              <a:t>example</a:t>
            </a:r>
            <a:r>
              <a:rPr lang="en-US" sz="2800" dirty="0"/>
              <a:t> - 2a-async-fetch-from-server-as-completed.py</a:t>
            </a:r>
            <a:endParaRPr lang="en-US" sz="2800" dirty="0"/>
          </a:p>
        </p:txBody>
      </p:sp>
    </p:spTree>
    <p:extLst>
      <p:ext uri="{BB962C8B-B14F-4D97-AF65-F5344CB8AC3E}">
        <p14:creationId xmlns:p14="http://schemas.microsoft.com/office/powerpoint/2010/main" val="51776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4290277" cy="646331"/>
          </a:xfrm>
          <a:prstGeom prst="rect">
            <a:avLst/>
          </a:prstGeom>
        </p:spPr>
        <p:txBody>
          <a:bodyPr wrap="none">
            <a:spAutoFit/>
          </a:bodyPr>
          <a:lstStyle/>
          <a:p>
            <a:r>
              <a:rPr lang="en-US" sz="3600" dirty="0">
                <a:latin typeface="+mj-lt"/>
              </a:rPr>
              <a:t>What is concurrency? </a:t>
            </a:r>
          </a:p>
        </p:txBody>
      </p:sp>
      <p:sp>
        <p:nvSpPr>
          <p:cNvPr id="4" name="Rectangle 3"/>
          <p:cNvSpPr/>
          <p:nvPr/>
        </p:nvSpPr>
        <p:spPr>
          <a:xfrm>
            <a:off x="1199322" y="1674600"/>
            <a:ext cx="9912626" cy="671851"/>
          </a:xfrm>
          <a:prstGeom prst="rect">
            <a:avLst/>
          </a:prstGeom>
        </p:spPr>
        <p:txBody>
          <a:bodyPr wrap="square">
            <a:spAutoFit/>
          </a:bodyPr>
          <a:lstStyle/>
          <a:p>
            <a:pPr marL="514350" indent="-514350">
              <a:lnSpc>
                <a:spcPct val="150000"/>
              </a:lnSpc>
              <a:buFont typeface="+mj-lt"/>
              <a:buAutoNum type="arabicPeriod"/>
            </a:pPr>
            <a:r>
              <a:rPr lang="en-US" sz="2800" dirty="0"/>
              <a:t> </a:t>
            </a:r>
            <a:endParaRPr lang="en-US" sz="2800" dirty="0" smtClean="0"/>
          </a:p>
        </p:txBody>
      </p:sp>
    </p:spTree>
    <p:extLst>
      <p:ext uri="{BB962C8B-B14F-4D97-AF65-F5344CB8AC3E}">
        <p14:creationId xmlns:p14="http://schemas.microsoft.com/office/powerpoint/2010/main" val="202456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3373937" cy="646331"/>
          </a:xfrm>
          <a:prstGeom prst="rect">
            <a:avLst/>
          </a:prstGeom>
        </p:spPr>
        <p:txBody>
          <a:bodyPr wrap="none">
            <a:spAutoFit/>
          </a:bodyPr>
          <a:lstStyle/>
          <a:p>
            <a:r>
              <a:rPr lang="en-US" sz="3600" dirty="0">
                <a:latin typeface="+mj-lt"/>
              </a:rPr>
              <a:t>What is </a:t>
            </a:r>
            <a:r>
              <a:rPr lang="en-US" sz="3600" dirty="0" err="1" smtClean="0">
                <a:latin typeface="+mj-lt"/>
              </a:rPr>
              <a:t>asyncio</a:t>
            </a:r>
            <a:r>
              <a:rPr lang="en-US" sz="3600" dirty="0" smtClean="0">
                <a:latin typeface="+mj-lt"/>
              </a:rPr>
              <a:t>? </a:t>
            </a:r>
            <a:endParaRPr lang="en-US" sz="3600" dirty="0">
              <a:latin typeface="+mj-lt"/>
            </a:endParaRPr>
          </a:p>
        </p:txBody>
      </p:sp>
      <p:sp>
        <p:nvSpPr>
          <p:cNvPr id="4" name="Rectangle 3"/>
          <p:cNvSpPr/>
          <p:nvPr/>
        </p:nvSpPr>
        <p:spPr>
          <a:xfrm>
            <a:off x="520053" y="1465594"/>
            <a:ext cx="11236518" cy="2677656"/>
          </a:xfrm>
          <a:prstGeom prst="rect">
            <a:avLst/>
          </a:prstGeom>
        </p:spPr>
        <p:txBody>
          <a:bodyPr wrap="square">
            <a:spAutoFit/>
          </a:bodyPr>
          <a:lstStyle/>
          <a:p>
            <a:pPr>
              <a:lnSpc>
                <a:spcPct val="150000"/>
              </a:lnSpc>
            </a:pPr>
            <a:r>
              <a:rPr lang="en-US" sz="2800" dirty="0" smtClean="0"/>
              <a:t>Asyncio </a:t>
            </a:r>
            <a:r>
              <a:rPr lang="en-US" sz="2800" dirty="0"/>
              <a:t>is the new concurrency module introduced in Python 3.4. It’s designed to use </a:t>
            </a:r>
            <a:r>
              <a:rPr lang="en-US" sz="2800" dirty="0" err="1"/>
              <a:t>coroutines</a:t>
            </a:r>
            <a:r>
              <a:rPr lang="en-US" sz="2800" dirty="0"/>
              <a:t> and futures to simplify asynchronous code and make it almost as readable as synchronous code simply because there are no callbacks.</a:t>
            </a:r>
          </a:p>
        </p:txBody>
      </p:sp>
    </p:spTree>
    <p:extLst>
      <p:ext uri="{BB962C8B-B14F-4D97-AF65-F5344CB8AC3E}">
        <p14:creationId xmlns:p14="http://schemas.microsoft.com/office/powerpoint/2010/main" val="239836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4616648"/>
          </a:xfrm>
          <a:prstGeom prst="rect">
            <a:avLst/>
          </a:prstGeom>
        </p:spPr>
        <p:txBody>
          <a:bodyPr wrap="square">
            <a:spAutoFit/>
          </a:bodyPr>
          <a:lstStyle/>
          <a:p>
            <a:pPr>
              <a:lnSpc>
                <a:spcPct val="150000"/>
              </a:lnSpc>
            </a:pPr>
            <a:r>
              <a:rPr lang="en-US" sz="2800" dirty="0"/>
              <a:t>Threads are a common tool and most developers have heard of and used before. However </a:t>
            </a:r>
            <a:r>
              <a:rPr lang="en-US" sz="2800" dirty="0" err="1"/>
              <a:t>asyncio</a:t>
            </a:r>
            <a:r>
              <a:rPr lang="en-US" sz="2800" dirty="0"/>
              <a:t> uses quite different constructs: event loops, </a:t>
            </a:r>
            <a:r>
              <a:rPr lang="en-US" sz="2800" dirty="0" err="1"/>
              <a:t>coroutines</a:t>
            </a:r>
            <a:r>
              <a:rPr lang="en-US" sz="2800" dirty="0"/>
              <a:t> and futures</a:t>
            </a:r>
            <a:r>
              <a:rPr lang="en-US" sz="2800" dirty="0" smtClean="0"/>
              <a:t>.</a:t>
            </a:r>
          </a:p>
          <a:p>
            <a:pPr>
              <a:lnSpc>
                <a:spcPct val="150000"/>
              </a:lnSpc>
            </a:pPr>
            <a:endParaRPr lang="en-US" sz="2800" dirty="0"/>
          </a:p>
          <a:p>
            <a:pPr marL="457200" indent="-457200">
              <a:lnSpc>
                <a:spcPct val="150000"/>
              </a:lnSpc>
              <a:buFont typeface="Arial" panose="020B0604020202020204" pitchFamily="34" charset="0"/>
              <a:buChar char="•"/>
            </a:pPr>
            <a:r>
              <a:rPr lang="en-US" sz="2800" dirty="0"/>
              <a:t>An event loop essentially manages and distributes the execution of different tasks. It registers them and handles distributing the flow of control between them</a:t>
            </a:r>
            <a:r>
              <a:rPr lang="en-US" sz="2800" dirty="0" smtClean="0"/>
              <a:t>.</a:t>
            </a:r>
            <a:endParaRPr lang="en-US" sz="2800" dirty="0"/>
          </a:p>
        </p:txBody>
      </p:sp>
    </p:spTree>
    <p:extLst>
      <p:ext uri="{BB962C8B-B14F-4D97-AF65-F5344CB8AC3E}">
        <p14:creationId xmlns:p14="http://schemas.microsoft.com/office/powerpoint/2010/main" val="105790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3903504"/>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err="1"/>
              <a:t>Coroutines</a:t>
            </a:r>
            <a:r>
              <a:rPr lang="en-US" sz="2800" dirty="0"/>
              <a:t> are special functions that work similarly to Python generators, on await they release the flow of control back to the event loop. A </a:t>
            </a:r>
            <a:r>
              <a:rPr lang="en-US" sz="2800" dirty="0" err="1"/>
              <a:t>coroutine</a:t>
            </a:r>
            <a:r>
              <a:rPr lang="en-US" sz="2800" dirty="0"/>
              <a:t> needs to be scheduled to run on the event loop, once scheduled </a:t>
            </a:r>
            <a:r>
              <a:rPr lang="en-US" sz="2800" dirty="0" err="1"/>
              <a:t>coroutines</a:t>
            </a:r>
            <a:r>
              <a:rPr lang="en-US" sz="2800" dirty="0"/>
              <a:t> are wrapped in Tasks which is a type of Future.</a:t>
            </a:r>
          </a:p>
          <a:p>
            <a:pPr marL="457200" indent="-457200">
              <a:lnSpc>
                <a:spcPct val="150000"/>
              </a:lnSpc>
              <a:buFont typeface="Arial" panose="020B0604020202020204" pitchFamily="34" charset="0"/>
              <a:buChar char="•"/>
            </a:pPr>
            <a:r>
              <a:rPr lang="en-US" sz="2800" dirty="0"/>
              <a:t>Futures are objects that represent the result of a task that may or may not have been executed. This result may be an exception.</a:t>
            </a:r>
          </a:p>
        </p:txBody>
      </p:sp>
    </p:spTree>
    <p:extLst>
      <p:ext uri="{BB962C8B-B14F-4D97-AF65-F5344CB8AC3E}">
        <p14:creationId xmlns:p14="http://schemas.microsoft.com/office/powerpoint/2010/main" val="335672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3257174"/>
          </a:xfrm>
          <a:prstGeom prst="rect">
            <a:avLst/>
          </a:prstGeom>
        </p:spPr>
        <p:txBody>
          <a:bodyPr wrap="square">
            <a:spAutoFit/>
          </a:bodyPr>
          <a:lstStyle/>
          <a:p>
            <a:pPr>
              <a:lnSpc>
                <a:spcPct val="150000"/>
              </a:lnSpc>
            </a:pPr>
            <a:r>
              <a:rPr lang="en-US" sz="2800" dirty="0" smtClean="0"/>
              <a:t>You </a:t>
            </a:r>
            <a:r>
              <a:rPr lang="en-US" sz="2800" dirty="0"/>
              <a:t>can structure your code so subtasks are defined as </a:t>
            </a:r>
            <a:r>
              <a:rPr lang="en-US" sz="2800" dirty="0" err="1"/>
              <a:t>coroutines</a:t>
            </a:r>
            <a:r>
              <a:rPr lang="en-US" sz="2800" dirty="0"/>
              <a:t> and allows you to schedule them as you please, including simultaneously. </a:t>
            </a:r>
            <a:r>
              <a:rPr lang="en-US" sz="2800" dirty="0" err="1"/>
              <a:t>Coroutines</a:t>
            </a:r>
            <a:r>
              <a:rPr lang="en-US" sz="2800" dirty="0"/>
              <a:t> contain yield points where we define possible points where a context switch can happen if other tasks are pending, but will not if no other task is pending.</a:t>
            </a:r>
            <a:endParaRPr lang="en-US" sz="2800" dirty="0"/>
          </a:p>
        </p:txBody>
      </p:sp>
    </p:spTree>
    <p:extLst>
      <p:ext uri="{BB962C8B-B14F-4D97-AF65-F5344CB8AC3E}">
        <p14:creationId xmlns:p14="http://schemas.microsoft.com/office/powerpoint/2010/main" val="243872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72305" y="2275491"/>
            <a:ext cx="11236518" cy="1964512"/>
          </a:xfrm>
          <a:prstGeom prst="rect">
            <a:avLst/>
          </a:prstGeom>
        </p:spPr>
        <p:txBody>
          <a:bodyPr wrap="square">
            <a:spAutoFit/>
          </a:bodyPr>
          <a:lstStyle/>
          <a:p>
            <a:pPr>
              <a:lnSpc>
                <a:spcPct val="150000"/>
              </a:lnSpc>
            </a:pPr>
            <a:r>
              <a:rPr lang="en-US" sz="2800" dirty="0"/>
              <a:t>A context switch in </a:t>
            </a:r>
            <a:r>
              <a:rPr lang="en-US" sz="2800" dirty="0" err="1"/>
              <a:t>asyncio</a:t>
            </a:r>
            <a:r>
              <a:rPr lang="en-US" sz="2800" dirty="0"/>
              <a:t> represents the event loop yielding the flow of control from one </a:t>
            </a:r>
            <a:r>
              <a:rPr lang="en-US" sz="2800" dirty="0" err="1"/>
              <a:t>coroutine</a:t>
            </a:r>
            <a:r>
              <a:rPr lang="en-US" sz="2800" dirty="0"/>
              <a:t> to the next. Let’s have a look at a very basic </a:t>
            </a:r>
            <a:r>
              <a:rPr lang="en-US" sz="2800" dirty="0" smtClean="0"/>
              <a:t>example </a:t>
            </a:r>
            <a:r>
              <a:rPr lang="en-US" sz="2800" dirty="0"/>
              <a:t>from 1-sync-async-execution-asyncio.py</a:t>
            </a:r>
            <a:endParaRPr lang="en-US" sz="2800" dirty="0"/>
          </a:p>
        </p:txBody>
      </p:sp>
    </p:spTree>
    <p:extLst>
      <p:ext uri="{BB962C8B-B14F-4D97-AF65-F5344CB8AC3E}">
        <p14:creationId xmlns:p14="http://schemas.microsoft.com/office/powerpoint/2010/main" val="306702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5" name="Rectangle 2"/>
          <p:cNvSpPr>
            <a:spLocks noChangeArrowheads="1"/>
          </p:cNvSpPr>
          <p:nvPr/>
        </p:nvSpPr>
        <p:spPr bwMode="auto">
          <a:xfrm>
            <a:off x="278296" y="1040821"/>
            <a:ext cx="9884607"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asyncio</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async</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foo():</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'Running in foo'</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await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asyncio.sleep</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'Explicit context switch to foo again'</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async</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'Explicit context to bar'</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await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asyncio.sleep</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'Implicit context switch back to bar'</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ioloop</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asyncio.get_event_loop</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tasks =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ioloop.create_task</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(foo()),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ioloop.create_task</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wait_tasks</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asyncio.wait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(tasks)</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ioloop.run_until_complete</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wait_tasks</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ioloop.close</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614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296" y="163203"/>
            <a:ext cx="7295202" cy="646331"/>
          </a:xfrm>
          <a:prstGeom prst="rect">
            <a:avLst/>
          </a:prstGeom>
        </p:spPr>
        <p:txBody>
          <a:bodyPr wrap="none">
            <a:spAutoFit/>
          </a:bodyPr>
          <a:lstStyle/>
          <a:p>
            <a:r>
              <a:rPr lang="en-US" sz="3600" dirty="0">
                <a:latin typeface="+mj-lt"/>
              </a:rPr>
              <a:t>Threads, loops, </a:t>
            </a:r>
            <a:r>
              <a:rPr lang="en-US" sz="3600" dirty="0" err="1">
                <a:latin typeface="+mj-lt"/>
              </a:rPr>
              <a:t>coroutines</a:t>
            </a:r>
            <a:r>
              <a:rPr lang="en-US" sz="3600" dirty="0">
                <a:latin typeface="+mj-lt"/>
              </a:rPr>
              <a:t> and futures</a:t>
            </a:r>
          </a:p>
        </p:txBody>
      </p:sp>
      <p:sp>
        <p:nvSpPr>
          <p:cNvPr id="4" name="Rectangle 3"/>
          <p:cNvSpPr/>
          <p:nvPr/>
        </p:nvSpPr>
        <p:spPr>
          <a:xfrm>
            <a:off x="520053" y="1465594"/>
            <a:ext cx="11236518" cy="3903504"/>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err="1"/>
              <a:t>Coroutines</a:t>
            </a:r>
            <a:r>
              <a:rPr lang="en-US" sz="2800" dirty="0"/>
              <a:t> are special functions that work similarly to Python generators, on await they release the flow of control back to the event loop. A </a:t>
            </a:r>
            <a:r>
              <a:rPr lang="en-US" sz="2800" dirty="0" err="1"/>
              <a:t>coroutine</a:t>
            </a:r>
            <a:r>
              <a:rPr lang="en-US" sz="2800" dirty="0"/>
              <a:t> needs to be scheduled to run on the event loop, once scheduled </a:t>
            </a:r>
            <a:r>
              <a:rPr lang="en-US" sz="2800" dirty="0" err="1"/>
              <a:t>coroutines</a:t>
            </a:r>
            <a:r>
              <a:rPr lang="en-US" sz="2800" dirty="0"/>
              <a:t> are wrapped in Tasks which is a type of Future.</a:t>
            </a:r>
          </a:p>
          <a:p>
            <a:pPr marL="457200" indent="-457200">
              <a:lnSpc>
                <a:spcPct val="150000"/>
              </a:lnSpc>
              <a:buFont typeface="Arial" panose="020B0604020202020204" pitchFamily="34" charset="0"/>
              <a:buChar char="•"/>
            </a:pPr>
            <a:r>
              <a:rPr lang="en-US" sz="2800" dirty="0"/>
              <a:t>Futures are objects that represent the result of a task that may or may not have been executed. This result may be an exception.</a:t>
            </a:r>
          </a:p>
        </p:txBody>
      </p:sp>
    </p:spTree>
    <p:extLst>
      <p:ext uri="{BB962C8B-B14F-4D97-AF65-F5344CB8AC3E}">
        <p14:creationId xmlns:p14="http://schemas.microsoft.com/office/powerpoint/2010/main" val="308581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2211</TotalTime>
  <Words>1075</Words>
  <Application>Microsoft Office PowerPoint</Application>
  <PresentationFormat>Widescreen</PresentationFormat>
  <Paragraphs>67</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Asynchronous programming. Asyncio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169</cp:revision>
  <dcterms:created xsi:type="dcterms:W3CDTF">2016-09-08T21:29:20Z</dcterms:created>
  <dcterms:modified xsi:type="dcterms:W3CDTF">2018-08-28T12:38:18Z</dcterms:modified>
</cp:coreProperties>
</file>