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8" r:id="rId2"/>
    <p:sldId id="259" r:id="rId3"/>
    <p:sldId id="261" r:id="rId4"/>
    <p:sldId id="260"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D4BE"/>
    <a:srgbClr val="E7BEBF"/>
    <a:srgbClr val="F7E651"/>
    <a:srgbClr val="ED7C33"/>
    <a:srgbClr val="C8C9D0"/>
    <a:srgbClr val="A3A4A7"/>
    <a:srgbClr val="7595D6"/>
    <a:srgbClr val="87ADF7"/>
    <a:srgbClr val="9F27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65878" autoAdjust="0"/>
  </p:normalViewPr>
  <p:slideViewPr>
    <p:cSldViewPr snapToGrid="0">
      <p:cViewPr varScale="1">
        <p:scale>
          <a:sx n="58" d="100"/>
          <a:sy n="58" d="100"/>
        </p:scale>
        <p:origin x="24"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76F63-835E-46F5-AEB3-90A06FD74112}" type="datetimeFigureOut">
              <a:rPr lang="en-US" smtClean="0"/>
              <a:t>08/05/18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0B9DD-4E80-470F-B438-047D7BDD8590}" type="slidenum">
              <a:rPr lang="en-US" smtClean="0"/>
              <a:t>‹#›</a:t>
            </a:fld>
            <a:endParaRPr lang="en-US"/>
          </a:p>
        </p:txBody>
      </p:sp>
    </p:spTree>
    <p:extLst>
      <p:ext uri="{BB962C8B-B14F-4D97-AF65-F5344CB8AC3E}">
        <p14:creationId xmlns:p14="http://schemas.microsoft.com/office/powerpoint/2010/main" val="2664004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en-US" dirty="0"/>
              <a:t>lick to edit Master title style</a:t>
            </a:r>
            <a:r>
              <a:rPr lang="ru-RU" dirty="0"/>
              <a:t>  в</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8" name="Group 7"/>
          <p:cNvGrpSpPr/>
          <p:nvPr userDrawn="1"/>
        </p:nvGrpSpPr>
        <p:grpSpPr>
          <a:xfrm>
            <a:off x="0" y="-171606"/>
            <a:ext cx="12538455" cy="1506912"/>
            <a:chOff x="0" y="-171606"/>
            <a:chExt cx="12538455" cy="1506912"/>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0" name="Straight Arrow Connector 9"/>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90549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313426" y="1274079"/>
            <a:ext cx="11515715" cy="5257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171606"/>
            <a:ext cx="12538455" cy="1506912"/>
            <a:chOff x="0" y="-171606"/>
            <a:chExt cx="12538455" cy="1506912"/>
          </a:xfrm>
        </p:grpSpPr>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9" name="Straight Arrow Connector 8"/>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9567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32726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24854"/>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66960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739578"/>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309369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3938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66960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73958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grpSp>
        <p:nvGrpSpPr>
          <p:cNvPr id="13" name="Group 12"/>
          <p:cNvGrpSpPr/>
          <p:nvPr userDrawn="1"/>
        </p:nvGrpSpPr>
        <p:grpSpPr>
          <a:xfrm>
            <a:off x="0" y="-171606"/>
            <a:ext cx="12538455" cy="1506912"/>
            <a:chOff x="0" y="-171606"/>
            <a:chExt cx="12538455" cy="1506912"/>
          </a:xfrm>
        </p:grpSpPr>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5" name="Straight Arrow Connector 14"/>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005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1" name="Group 10"/>
          <p:cNvGrpSpPr/>
          <p:nvPr userDrawn="1"/>
        </p:nvGrpSpPr>
        <p:grpSpPr>
          <a:xfrm>
            <a:off x="0" y="-171606"/>
            <a:ext cx="12538455" cy="1506912"/>
            <a:chOff x="0" y="-171606"/>
            <a:chExt cx="12538455" cy="1506912"/>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3" name="Straight Arrow Connector 12"/>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31337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10000">
              <a:srgbClr val="9F2728"/>
            </a:gs>
            <a:gs pos="100000">
              <a:schemeClr val="bg2">
                <a:shade val="96000"/>
                <a:satMod val="120000"/>
                <a:lumMod val="90000"/>
              </a:schemeClr>
            </a:gs>
          </a:gsLst>
          <a:lin ang="0" scaled="1"/>
          <a:tileRect/>
        </a:gradFill>
        <a:effectLst/>
      </p:bgPr>
    </p:bg>
    <p:spTree>
      <p:nvGrpSpPr>
        <p:cNvPr id="1" name=""/>
        <p:cNvGrpSpPr/>
        <p:nvPr/>
      </p:nvGrpSpPr>
      <p:grpSpPr>
        <a:xfrm>
          <a:off x="0" y="0"/>
          <a:ext cx="0" cy="0"/>
          <a:chOff x="0" y="0"/>
          <a:chExt cx="0" cy="0"/>
        </a:xfrm>
      </p:grpSpPr>
      <p:sp>
        <p:nvSpPr>
          <p:cNvPr id="8" name="Subtitle 2"/>
          <p:cNvSpPr>
            <a:spLocks noGrp="1"/>
          </p:cNvSpPr>
          <p:nvPr>
            <p:ph type="subTitle" idx="1"/>
          </p:nvPr>
        </p:nvSpPr>
        <p:spPr>
          <a:xfrm>
            <a:off x="838200" y="1869511"/>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12" name="Straight Connector 11"/>
          <p:cNvCxnSpPr/>
          <p:nvPr userDrawn="1"/>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46763" y="4599931"/>
            <a:ext cx="3808219" cy="2692174"/>
          </a:xfrm>
          <a:prstGeom prst="rect">
            <a:avLst/>
          </a:prstGeom>
        </p:spPr>
      </p:pic>
      <p:sp>
        <p:nvSpPr>
          <p:cNvPr id="11"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53096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708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7" r:id="rId5"/>
    <p:sldLayoutId id="2147483658" r:id="rId6"/>
    <p:sldLayoutId id="2147483659"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250" y="1870508"/>
            <a:ext cx="10030691" cy="2387600"/>
          </a:xfrm>
        </p:spPr>
        <p:txBody>
          <a:bodyPr/>
          <a:lstStyle/>
          <a:p>
            <a:r>
              <a:rPr lang="en-US" dirty="0"/>
              <a:t>OOP. Abstract class and method</a:t>
            </a:r>
            <a:endParaRPr lang="ru-RU" dirty="0"/>
          </a:p>
        </p:txBody>
      </p:sp>
    </p:spTree>
    <p:extLst>
      <p:ext uri="{BB962C8B-B14F-4D97-AF65-F5344CB8AC3E}">
        <p14:creationId xmlns:p14="http://schemas.microsoft.com/office/powerpoint/2010/main" val="3214009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Abstract Classes</a:t>
            </a:r>
            <a:endParaRPr lang="en-US" sz="2400" b="1" dirty="0"/>
          </a:p>
        </p:txBody>
      </p:sp>
      <p:sp>
        <p:nvSpPr>
          <p:cNvPr id="9" name="Rectangle 8">
            <a:extLst>
              <a:ext uri="{FF2B5EF4-FFF2-40B4-BE49-F238E27FC236}">
                <a16:creationId xmlns:a16="http://schemas.microsoft.com/office/drawing/2014/main" id="{E14E0250-7CCA-46E0-B8E5-CA4788FB282C}"/>
              </a:ext>
            </a:extLst>
          </p:cNvPr>
          <p:cNvSpPr/>
          <p:nvPr/>
        </p:nvSpPr>
        <p:spPr>
          <a:xfrm>
            <a:off x="434615" y="2269205"/>
            <a:ext cx="11951349" cy="2341025"/>
          </a:xfrm>
          <a:prstGeom prst="rect">
            <a:avLst/>
          </a:prstGeom>
        </p:spPr>
        <p:txBody>
          <a:bodyPr wrap="square">
            <a:spAutoFit/>
          </a:bodyPr>
          <a:lstStyle/>
          <a:p>
            <a:pPr>
              <a:lnSpc>
                <a:spcPct val="150000"/>
              </a:lnSpc>
            </a:pPr>
            <a:r>
              <a:rPr lang="en-US" sz="2500" dirty="0">
                <a:latin typeface="+mj-lt"/>
              </a:rPr>
              <a:t>Abstract classes: Force a class to implement methods.</a:t>
            </a:r>
          </a:p>
          <a:p>
            <a:pPr>
              <a:lnSpc>
                <a:spcPct val="150000"/>
              </a:lnSpc>
            </a:pPr>
            <a:r>
              <a:rPr lang="en-US" sz="2500" dirty="0">
                <a:latin typeface="+mj-lt"/>
              </a:rPr>
              <a:t>Abstract classes can contain abstract methods: methods without an implementation.</a:t>
            </a:r>
          </a:p>
          <a:p>
            <a:pPr>
              <a:lnSpc>
                <a:spcPct val="150000"/>
              </a:lnSpc>
            </a:pPr>
            <a:r>
              <a:rPr lang="en-US" sz="2500" dirty="0">
                <a:latin typeface="+mj-lt"/>
              </a:rPr>
              <a:t>Objects cannot be created from an abstract class. A subclass can implement an abstract  class.</a:t>
            </a:r>
          </a:p>
        </p:txBody>
      </p:sp>
    </p:spTree>
    <p:extLst>
      <p:ext uri="{BB962C8B-B14F-4D97-AF65-F5344CB8AC3E}">
        <p14:creationId xmlns:p14="http://schemas.microsoft.com/office/powerpoint/2010/main" val="1100817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C5268-C653-4EA4-8AFE-15DDE3F0C3FD}"/>
              </a:ext>
            </a:extLst>
          </p:cNvPr>
          <p:cNvSpPr>
            <a:spLocks noGrp="1"/>
          </p:cNvSpPr>
          <p:nvPr>
            <p:ph idx="1"/>
          </p:nvPr>
        </p:nvSpPr>
        <p:spPr>
          <a:xfrm>
            <a:off x="313426" y="1274079"/>
            <a:ext cx="11515715" cy="4378576"/>
          </a:xfrm>
        </p:spPr>
        <p:txBody>
          <a:bodyPr>
            <a:normAutofit/>
          </a:bodyPr>
          <a:lstStyle/>
          <a:p>
            <a:pPr indent="569913" algn="just">
              <a:lnSpc>
                <a:spcPct val="150000"/>
              </a:lnSpc>
              <a:buNone/>
            </a:pPr>
            <a:r>
              <a:rPr lang="en-US" dirty="0"/>
              <a:t>Abstract classes are classes that contain one or more abstract methods. An abstract method is a method that is declared, but contains no implementation. Abstract classes may not be instantiated, and require subclasses to provide implementations for the abstract methods. Subclasses of an abstract class in Python are not required to implement abstract methods of the parent class.</a:t>
            </a:r>
          </a:p>
        </p:txBody>
      </p:sp>
      <p:sp>
        <p:nvSpPr>
          <p:cNvPr id="4" name="Title 1">
            <a:extLst>
              <a:ext uri="{FF2B5EF4-FFF2-40B4-BE49-F238E27FC236}">
                <a16:creationId xmlns:a16="http://schemas.microsoft.com/office/drawing/2014/main" id="{1CBDF91C-ED91-424E-9954-DA1B569FC6C7}"/>
              </a:ext>
            </a:extLst>
          </p:cNvPr>
          <p:cNvSpPr txBox="1">
            <a:spLocks/>
          </p:cNvSpPr>
          <p:nvPr/>
        </p:nvSpPr>
        <p:spPr>
          <a:xfrm>
            <a:off x="313426" y="198442"/>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3200" b="1" dirty="0"/>
              <a:t>Abstract Classes</a:t>
            </a:r>
            <a:endParaRPr lang="en-US" sz="2400" b="1" dirty="0"/>
          </a:p>
        </p:txBody>
      </p:sp>
    </p:spTree>
    <p:extLst>
      <p:ext uri="{BB962C8B-B14F-4D97-AF65-F5344CB8AC3E}">
        <p14:creationId xmlns:p14="http://schemas.microsoft.com/office/powerpoint/2010/main" val="465959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06404-38B1-4F06-9F89-FCD7FD003A9E}"/>
              </a:ext>
            </a:extLst>
          </p:cNvPr>
          <p:cNvSpPr>
            <a:spLocks noGrp="1"/>
          </p:cNvSpPr>
          <p:nvPr>
            <p:ph type="title"/>
          </p:nvPr>
        </p:nvSpPr>
        <p:spPr/>
        <p:txBody>
          <a:bodyPr/>
          <a:lstStyle/>
          <a:p>
            <a:r>
              <a:rPr lang="en-US" sz="3200" dirty="0"/>
              <a:t>Abstract methods</a:t>
            </a:r>
          </a:p>
        </p:txBody>
      </p:sp>
      <p:sp>
        <p:nvSpPr>
          <p:cNvPr id="3" name="Content Placeholder 2">
            <a:extLst>
              <a:ext uri="{FF2B5EF4-FFF2-40B4-BE49-F238E27FC236}">
                <a16:creationId xmlns:a16="http://schemas.microsoft.com/office/drawing/2014/main" id="{75CD2D23-D0CD-42E3-A857-73CF39DC576A}"/>
              </a:ext>
            </a:extLst>
          </p:cNvPr>
          <p:cNvSpPr>
            <a:spLocks noGrp="1"/>
          </p:cNvSpPr>
          <p:nvPr>
            <p:ph idx="1"/>
          </p:nvPr>
        </p:nvSpPr>
        <p:spPr>
          <a:xfrm>
            <a:off x="313426" y="1274079"/>
            <a:ext cx="11515715" cy="5257346"/>
          </a:xfrm>
        </p:spPr>
        <p:txBody>
          <a:bodyPr/>
          <a:lstStyle/>
          <a:p>
            <a:pPr marL="0" indent="465138" algn="just">
              <a:buNone/>
            </a:pPr>
            <a:r>
              <a:rPr lang="en-US" sz="2400" dirty="0"/>
              <a:t>If you have many objects of a similar type, you can call them in a similar fashion.</a:t>
            </a:r>
          </a:p>
          <a:p>
            <a:pPr marL="0" indent="465138" algn="just">
              <a:buNone/>
            </a:pPr>
            <a:r>
              <a:rPr lang="en-US" sz="2400" dirty="0"/>
              <a:t>Imagine having classes like Truck, Car and Bus. They would all have methods like Start, Stop, Accelerate. An abstract class (Automobile) can define these abstract methods.</a:t>
            </a:r>
          </a:p>
          <a:p>
            <a:endParaRPr lang="en-US" dirty="0"/>
          </a:p>
        </p:txBody>
      </p:sp>
      <p:sp>
        <p:nvSpPr>
          <p:cNvPr id="4" name="Rectangle 1">
            <a:extLst>
              <a:ext uri="{FF2B5EF4-FFF2-40B4-BE49-F238E27FC236}">
                <a16:creationId xmlns:a16="http://schemas.microsoft.com/office/drawing/2014/main" id="{BCAC3CCF-40E6-4C36-80AA-B108E2CEB461}"/>
              </a:ext>
            </a:extLst>
          </p:cNvPr>
          <p:cNvSpPr>
            <a:spLocks noChangeArrowheads="1"/>
          </p:cNvSpPr>
          <p:nvPr/>
        </p:nvSpPr>
        <p:spPr bwMode="auto">
          <a:xfrm>
            <a:off x="1832244" y="2810991"/>
            <a:ext cx="3230085" cy="1477328"/>
          </a:xfrm>
          <a:prstGeom prst="rect">
            <a:avLst/>
          </a:prstGeom>
          <a:no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2D7A"/>
                </a:solidFill>
                <a:effectLst/>
                <a:latin typeface="source sans pro"/>
              </a:rPr>
              <a:t>truck.start</a:t>
            </a:r>
            <a:r>
              <a:rPr kumimoji="0" lang="en-US" altLang="en-US" sz="2400" b="0" i="0" u="none" strike="noStrike" cap="none" normalizeH="0" baseline="0" dirty="0">
                <a:ln>
                  <a:noFill/>
                </a:ln>
                <a:solidFill>
                  <a:srgbClr val="002D7A"/>
                </a:solidFill>
                <a:effectLst/>
                <a:latin typeface="source sans pro"/>
              </a:rPr>
              <a:t>()</a:t>
            </a:r>
            <a:br>
              <a:rPr kumimoji="0" lang="en-US" altLang="en-US" sz="2400" b="0" i="0" u="none" strike="noStrike" cap="none" normalizeH="0" baseline="0" dirty="0">
                <a:ln>
                  <a:noFill/>
                </a:ln>
                <a:solidFill>
                  <a:srgbClr val="666666"/>
                </a:solidFill>
                <a:effectLst/>
                <a:latin typeface="source sans pro"/>
              </a:rPr>
            </a:br>
            <a:r>
              <a:rPr kumimoji="0" lang="en-US" altLang="en-US" sz="2400" b="0" i="0" u="none" strike="noStrike" cap="none" normalizeH="0" baseline="0" dirty="0" err="1">
                <a:ln>
                  <a:noFill/>
                </a:ln>
                <a:solidFill>
                  <a:srgbClr val="002D7A"/>
                </a:solidFill>
                <a:effectLst/>
                <a:latin typeface="source sans pro"/>
              </a:rPr>
              <a:t>truck.drive</a:t>
            </a:r>
            <a:r>
              <a:rPr kumimoji="0" lang="en-US" altLang="en-US" sz="2400" b="0" i="0" u="none" strike="noStrike" cap="none" normalizeH="0" baseline="0" dirty="0">
                <a:ln>
                  <a:noFill/>
                </a:ln>
                <a:solidFill>
                  <a:srgbClr val="002D7A"/>
                </a:solidFill>
                <a:effectLst/>
                <a:latin typeface="source sans pro"/>
              </a:rPr>
              <a:t>()</a:t>
            </a:r>
            <a:br>
              <a:rPr kumimoji="0" lang="en-US" altLang="en-US" sz="2400" b="0" i="0" u="none" strike="noStrike" cap="none" normalizeH="0" baseline="0" dirty="0">
                <a:ln>
                  <a:noFill/>
                </a:ln>
                <a:solidFill>
                  <a:srgbClr val="666666"/>
                </a:solidFill>
                <a:effectLst/>
                <a:latin typeface="source sans pro"/>
              </a:rPr>
            </a:br>
            <a:r>
              <a:rPr kumimoji="0" lang="en-US" altLang="en-US" sz="2400" b="0" i="0" u="none" strike="noStrike" cap="none" normalizeH="0" baseline="0" dirty="0" err="1">
                <a:ln>
                  <a:noFill/>
                </a:ln>
                <a:solidFill>
                  <a:srgbClr val="002D7A"/>
                </a:solidFill>
                <a:effectLst/>
                <a:latin typeface="source sans pro"/>
              </a:rPr>
              <a:t>bus.start</a:t>
            </a:r>
            <a:r>
              <a:rPr kumimoji="0" lang="en-US" altLang="en-US" sz="2400" b="0" i="0" u="none" strike="noStrike" cap="none" normalizeH="0" baseline="0" dirty="0">
                <a:ln>
                  <a:noFill/>
                </a:ln>
                <a:solidFill>
                  <a:srgbClr val="002D7A"/>
                </a:solidFill>
                <a:effectLst/>
                <a:latin typeface="source sans pro"/>
              </a:rPr>
              <a:t>()</a:t>
            </a:r>
            <a:br>
              <a:rPr kumimoji="0" lang="en-US" altLang="en-US" sz="2400" b="0" i="0" u="none" strike="noStrike" cap="none" normalizeH="0" baseline="0" dirty="0">
                <a:ln>
                  <a:noFill/>
                </a:ln>
                <a:solidFill>
                  <a:srgbClr val="666666"/>
                </a:solidFill>
                <a:effectLst/>
                <a:latin typeface="source sans pro"/>
              </a:rPr>
            </a:br>
            <a:r>
              <a:rPr kumimoji="0" lang="en-US" altLang="en-US" sz="2400" b="0" i="0" u="none" strike="noStrike" cap="none" normalizeH="0" baseline="0" dirty="0" err="1">
                <a:ln>
                  <a:noFill/>
                </a:ln>
                <a:solidFill>
                  <a:srgbClr val="002D7A"/>
                </a:solidFill>
                <a:effectLst/>
                <a:latin typeface="source sans pro"/>
              </a:rPr>
              <a:t>bus.drive</a:t>
            </a:r>
            <a:r>
              <a:rPr kumimoji="0" lang="en-US" altLang="en-US" sz="2400" b="0" i="0" u="none" strike="noStrike" cap="none" normalizeH="0" baseline="0" dirty="0">
                <a:ln>
                  <a:noFill/>
                </a:ln>
                <a:solidFill>
                  <a:srgbClr val="002D7A"/>
                </a:solidFill>
                <a:effectLst/>
                <a:latin typeface="source sans pro"/>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C73F85E6-F078-480B-827D-03DD9A2E741D}"/>
              </a:ext>
            </a:extLst>
          </p:cNvPr>
          <p:cNvSpPr/>
          <p:nvPr/>
        </p:nvSpPr>
        <p:spPr>
          <a:xfrm>
            <a:off x="362859" y="4623814"/>
            <a:ext cx="11515714" cy="1569660"/>
          </a:xfrm>
          <a:prstGeom prst="rect">
            <a:avLst/>
          </a:prstGeom>
        </p:spPr>
        <p:txBody>
          <a:bodyPr wrap="square">
            <a:spAutoFit/>
          </a:bodyPr>
          <a:lstStyle/>
          <a:p>
            <a:r>
              <a:rPr lang="en-US" sz="2400" dirty="0">
                <a:solidFill>
                  <a:srgbClr val="222222"/>
                </a:solidFill>
              </a:rPr>
              <a:t>When a new class is added, a developer does not need to look for methods to implement. He/she can simply look at the abstract class.</a:t>
            </a:r>
          </a:p>
          <a:p>
            <a:r>
              <a:rPr lang="en-US" sz="2400" dirty="0">
                <a:solidFill>
                  <a:srgbClr val="222222"/>
                </a:solidFill>
              </a:rPr>
              <a:t>If one of the sub classes (Truck, Car, Bus) misses an implementation, Python automatically throws an error.</a:t>
            </a:r>
            <a:endParaRPr lang="en-US" sz="2400" b="0" i="0" dirty="0">
              <a:solidFill>
                <a:srgbClr val="222222"/>
              </a:solidFill>
              <a:effectLst/>
            </a:endParaRPr>
          </a:p>
        </p:txBody>
      </p:sp>
    </p:spTree>
    <p:extLst>
      <p:ext uri="{BB962C8B-B14F-4D97-AF65-F5344CB8AC3E}">
        <p14:creationId xmlns:p14="http://schemas.microsoft.com/office/powerpoint/2010/main" val="2646810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06404-38B1-4F06-9F89-FCD7FD003A9E}"/>
              </a:ext>
            </a:extLst>
          </p:cNvPr>
          <p:cNvSpPr>
            <a:spLocks noGrp="1"/>
          </p:cNvSpPr>
          <p:nvPr>
            <p:ph type="title"/>
          </p:nvPr>
        </p:nvSpPr>
        <p:spPr/>
        <p:txBody>
          <a:bodyPr/>
          <a:lstStyle/>
          <a:p>
            <a:r>
              <a:rPr lang="en-US" sz="3200" dirty="0"/>
              <a:t>Abstract methods</a:t>
            </a:r>
          </a:p>
        </p:txBody>
      </p:sp>
      <p:sp>
        <p:nvSpPr>
          <p:cNvPr id="3" name="Content Placeholder 2">
            <a:extLst>
              <a:ext uri="{FF2B5EF4-FFF2-40B4-BE49-F238E27FC236}">
                <a16:creationId xmlns:a16="http://schemas.microsoft.com/office/drawing/2014/main" id="{75CD2D23-D0CD-42E3-A857-73CF39DC576A}"/>
              </a:ext>
            </a:extLst>
          </p:cNvPr>
          <p:cNvSpPr>
            <a:spLocks noGrp="1"/>
          </p:cNvSpPr>
          <p:nvPr>
            <p:ph idx="1"/>
          </p:nvPr>
        </p:nvSpPr>
        <p:spPr>
          <a:xfrm>
            <a:off x="313426" y="1274079"/>
            <a:ext cx="11515715" cy="3730183"/>
          </a:xfrm>
        </p:spPr>
        <p:txBody>
          <a:bodyPr>
            <a:normAutofit/>
          </a:bodyPr>
          <a:lstStyle/>
          <a:p>
            <a:r>
              <a:rPr lang="en-US" dirty="0"/>
              <a:t> Python on its own doesn't provide abstract classes. Yet, Python comes with a module which provides the infrastructure for defining Abstract Base Classes (ABCs). This module is called - for obvious reasons - </a:t>
            </a:r>
            <a:r>
              <a:rPr lang="en-US" dirty="0" err="1"/>
              <a:t>abc</a:t>
            </a:r>
            <a:r>
              <a:rPr lang="en-US" dirty="0"/>
              <a:t>.</a:t>
            </a:r>
          </a:p>
          <a:p>
            <a:endParaRPr lang="en-US" dirty="0"/>
          </a:p>
          <a:p>
            <a:r>
              <a:rPr lang="en-US" dirty="0"/>
              <a:t> The type of ABC is still </a:t>
            </a:r>
            <a:r>
              <a:rPr lang="en-US" dirty="0" err="1"/>
              <a:t>ABCMeta</a:t>
            </a:r>
            <a:r>
              <a:rPr lang="en-US" dirty="0"/>
              <a:t>, therefore inheriting from ABC requires the usual precautions regarding </a:t>
            </a:r>
            <a:r>
              <a:rPr lang="en-US" dirty="0" err="1"/>
              <a:t>metaclass</a:t>
            </a:r>
            <a:r>
              <a:rPr lang="en-US" dirty="0"/>
              <a:t> usage, as multiple inheritance may lead to </a:t>
            </a:r>
            <a:r>
              <a:rPr lang="en-US" dirty="0" err="1"/>
              <a:t>metaclass</a:t>
            </a:r>
            <a:r>
              <a:rPr lang="en-US" dirty="0"/>
              <a:t> conflicts. One may also define an abstract base class by passing the </a:t>
            </a:r>
            <a:r>
              <a:rPr lang="en-US" dirty="0" err="1"/>
              <a:t>metaclass</a:t>
            </a:r>
            <a:r>
              <a:rPr lang="en-US" dirty="0"/>
              <a:t> keyword and using </a:t>
            </a:r>
            <a:r>
              <a:rPr lang="en-US" dirty="0" err="1"/>
              <a:t>ABCMeta</a:t>
            </a:r>
            <a:r>
              <a:rPr lang="en-US" dirty="0"/>
              <a:t> directly, for example:</a:t>
            </a:r>
          </a:p>
        </p:txBody>
      </p:sp>
      <p:sp>
        <p:nvSpPr>
          <p:cNvPr id="7" name="Rectangle 2">
            <a:extLst>
              <a:ext uri="{FF2B5EF4-FFF2-40B4-BE49-F238E27FC236}">
                <a16:creationId xmlns:a16="http://schemas.microsoft.com/office/drawing/2014/main" id="{23C7E562-123F-4637-AD9F-16BEDC32D1F6}"/>
              </a:ext>
            </a:extLst>
          </p:cNvPr>
          <p:cNvSpPr>
            <a:spLocks noChangeArrowheads="1"/>
          </p:cNvSpPr>
          <p:nvPr/>
        </p:nvSpPr>
        <p:spPr bwMode="auto">
          <a:xfrm>
            <a:off x="1812848" y="5004262"/>
            <a:ext cx="7387244" cy="1421928"/>
          </a:xfrm>
          <a:prstGeom prst="rect">
            <a:avLst/>
          </a:prstGeom>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3000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urier New" panose="02070309020205020404" pitchFamily="49" charset="0"/>
                <a:cs typeface="Courier New" panose="02070309020205020404" pitchFamily="49" charset="0"/>
              </a:rPr>
              <a:t>from</a:t>
            </a:r>
            <a:r>
              <a:rPr kumimoji="0" lang="en-US" altLang="en-US" sz="2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err="1">
                <a:ln>
                  <a:noFill/>
                </a:ln>
                <a:solidFill>
                  <a:srgbClr val="0E84B5"/>
                </a:solidFill>
                <a:effectLst/>
                <a:latin typeface="Courier New" panose="02070309020205020404" pitchFamily="49" charset="0"/>
                <a:cs typeface="Courier New" panose="02070309020205020404" pitchFamily="49" charset="0"/>
              </a:rPr>
              <a:t>abc</a:t>
            </a:r>
            <a:r>
              <a:rPr kumimoji="0" lang="en-US" altLang="en-US" sz="2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007020"/>
                </a:solidFill>
                <a:effectLst/>
                <a:latin typeface="Courier New" panose="02070309020205020404" pitchFamily="49" charset="0"/>
                <a:cs typeface="Courier New" panose="02070309020205020404" pitchFamily="49" charset="0"/>
              </a:rPr>
              <a:t>import</a:t>
            </a:r>
            <a:r>
              <a:rPr kumimoji="0" lang="en-US" altLang="en-US" sz="2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ABCMeta</a:t>
            </a:r>
            <a:r>
              <a:rPr kumimoji="0" lang="en-US" altLang="en-US" sz="2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just" defTabSz="914400" rtl="0" eaLnBrk="0" fontAlgn="base" latinLnBrk="0" hangingPunct="0">
              <a:lnSpc>
                <a:spcPct val="100000"/>
              </a:lnSpc>
              <a:spcBef>
                <a:spcPct val="3000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urier New" panose="02070309020205020404" pitchFamily="49" charset="0"/>
                <a:cs typeface="Courier New" panose="02070309020205020404" pitchFamily="49" charset="0"/>
              </a:rPr>
              <a:t>class</a:t>
            </a:r>
            <a:r>
              <a:rPr kumimoji="0" lang="en-US" altLang="en-US" sz="2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err="1">
                <a:ln>
                  <a:noFill/>
                </a:ln>
                <a:solidFill>
                  <a:srgbClr val="0E84B5"/>
                </a:solidFill>
                <a:effectLst/>
                <a:latin typeface="Courier New" panose="02070309020205020404" pitchFamily="49" charset="0"/>
                <a:cs typeface="Courier New" panose="02070309020205020404" pitchFamily="49" charset="0"/>
              </a:rPr>
              <a:t>MyABC</a:t>
            </a:r>
            <a:r>
              <a:rPr kumimoji="0" lang="en-US" altLang="en-US" sz="2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a:ln>
                  <a:noFill/>
                </a:ln>
                <a:solidFill>
                  <a:schemeClr val="tx1"/>
                </a:solidFill>
                <a:effectLst/>
                <a:latin typeface="Arial" panose="020B0604020202020204" pitchFamily="34" charset="0"/>
              </a:rPr>
              <a:t>metaclass</a:t>
            </a:r>
            <a:r>
              <a:rPr kumimoji="0" lang="en-US" altLang="en-US" sz="2400" b="0" i="0" u="none" strike="noStrike" cap="none" normalizeH="0" baseline="0" dirty="0">
                <a:ln>
                  <a:noFill/>
                </a:ln>
                <a:solidFill>
                  <a:srgbClr val="666666"/>
                </a:solidFill>
                <a:effectLst/>
                <a:latin typeface="Arial" panose="020B0604020202020204" pitchFamily="34" charset="0"/>
              </a:rPr>
              <a:t>=</a:t>
            </a:r>
            <a:r>
              <a:rPr kumimoji="0" lang="en-US" altLang="en-US" sz="2400" b="0" i="0" u="none" strike="noStrike" cap="none" normalizeH="0" baseline="0" dirty="0" err="1">
                <a:ln>
                  <a:noFill/>
                </a:ln>
                <a:solidFill>
                  <a:schemeClr val="tx1"/>
                </a:solidFill>
                <a:effectLst/>
                <a:latin typeface="Arial" panose="020B0604020202020204" pitchFamily="34" charset="0"/>
              </a:rPr>
              <a:t>ABCMeta</a:t>
            </a:r>
            <a:r>
              <a:rPr kumimoji="0" lang="en-US" altLang="en-US" sz="2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just" defTabSz="914400" rtl="0" eaLnBrk="0" fontAlgn="base" latinLnBrk="0" hangingPunct="0">
              <a:lnSpc>
                <a:spcPct val="100000"/>
              </a:lnSpc>
              <a:spcBef>
                <a:spcPct val="30000"/>
              </a:spcBef>
              <a:spcAft>
                <a:spcPct val="0"/>
              </a:spcAft>
              <a:buClrTx/>
              <a:buSzTx/>
              <a:buFontTx/>
              <a:buNone/>
              <a:tabLst/>
            </a:pPr>
            <a:r>
              <a:rPr lang="en-US" altLang="en-US" sz="2400" dirty="0">
                <a:solidFill>
                  <a:srgbClr val="333333"/>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007020"/>
                </a:solidFill>
                <a:effectLst/>
                <a:latin typeface="Courier New" panose="02070309020205020404" pitchFamily="49" charset="0"/>
                <a:cs typeface="Courier New" panose="02070309020205020404" pitchFamily="49" charset="0"/>
              </a:rPr>
              <a:t>pass</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4507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deSpaceTemplate.potx" id="{1DFD984F-CF35-4FD4-B109-42F16014EF75}" vid="{D0BF3553-D899-4979-8D82-D598906048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SimpleTemplatePowerPoint</Template>
  <TotalTime>3543</TotalTime>
  <Words>238</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Courier New</vt:lpstr>
      <vt:lpstr>source sans pro</vt:lpstr>
      <vt:lpstr>Office Theme</vt:lpstr>
      <vt:lpstr>OOP. Abstract class and method</vt:lpstr>
      <vt:lpstr>Abstract Classes</vt:lpstr>
      <vt:lpstr>PowerPoint Presentation</vt:lpstr>
      <vt:lpstr>Abstract methods</vt:lpstr>
      <vt:lpstr>Abstract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Sergii Tischenko</dc:creator>
  <cp:lastModifiedBy>tishyk</cp:lastModifiedBy>
  <cp:revision>140</cp:revision>
  <dcterms:created xsi:type="dcterms:W3CDTF">2016-09-08T21:29:20Z</dcterms:created>
  <dcterms:modified xsi:type="dcterms:W3CDTF">2018-08-05T10:40:41Z</dcterms:modified>
</cp:coreProperties>
</file>