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8" r:id="rId2"/>
    <p:sldId id="259" r:id="rId3"/>
    <p:sldId id="260"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D4BE"/>
    <a:srgbClr val="E7BEBF"/>
    <a:srgbClr val="F7E651"/>
    <a:srgbClr val="ED7C33"/>
    <a:srgbClr val="C8C9D0"/>
    <a:srgbClr val="A3A4A7"/>
    <a:srgbClr val="7595D6"/>
    <a:srgbClr val="87ADF7"/>
    <a:srgbClr val="9F272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65878" autoAdjust="0"/>
  </p:normalViewPr>
  <p:slideViewPr>
    <p:cSldViewPr snapToGrid="0">
      <p:cViewPr varScale="1">
        <p:scale>
          <a:sx n="64" d="100"/>
          <a:sy n="64" d="100"/>
        </p:scale>
        <p:origin x="48"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76F63-835E-46F5-AEB3-90A06FD74112}" type="datetimeFigureOut">
              <a:rPr lang="en-US" smtClean="0"/>
              <a:t>7/26/2018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20B9DD-4E80-470F-B438-047D7BDD8590}" type="slidenum">
              <a:rPr lang="en-US" smtClean="0"/>
              <a:t>‹#›</a:t>
            </a:fld>
            <a:endParaRPr lang="en-US"/>
          </a:p>
        </p:txBody>
      </p:sp>
    </p:spTree>
    <p:extLst>
      <p:ext uri="{BB962C8B-B14F-4D97-AF65-F5344CB8AC3E}">
        <p14:creationId xmlns:p14="http://schemas.microsoft.com/office/powerpoint/2010/main" val="2664004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Using a dictionary for attribute storage is very convenient, but it can mean a waste of space for objects, which have only a small amount of instance variables. The space consumption can become critical when creating large numbers of instances. Slots are a nice way to work around this space consumption problem. Instead of having a dynamic </a:t>
            </a:r>
            <a:r>
              <a:rPr lang="en-US" sz="1200" b="0" i="0" kern="1200" dirty="0" err="1" smtClean="0">
                <a:solidFill>
                  <a:schemeClr val="tx1"/>
                </a:solidFill>
                <a:effectLst/>
                <a:latin typeface="+mn-lt"/>
                <a:ea typeface="+mn-ea"/>
                <a:cs typeface="+mn-cs"/>
              </a:rPr>
              <a:t>dict</a:t>
            </a:r>
            <a:r>
              <a:rPr lang="en-US" sz="1200" b="0" i="0" kern="1200" dirty="0" smtClean="0">
                <a:solidFill>
                  <a:schemeClr val="tx1"/>
                </a:solidFill>
                <a:effectLst/>
                <a:latin typeface="+mn-lt"/>
                <a:ea typeface="+mn-ea"/>
                <a:cs typeface="+mn-cs"/>
              </a:rPr>
              <a:t> that allows adding attributes to objects dynamically, slots provide a static structure which prohibits additions after the creation of an instance. </a:t>
            </a:r>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3</a:t>
            </a:fld>
            <a:endParaRPr lang="en-US"/>
          </a:p>
        </p:txBody>
      </p:sp>
    </p:spTree>
    <p:extLst>
      <p:ext uri="{BB962C8B-B14F-4D97-AF65-F5344CB8AC3E}">
        <p14:creationId xmlns:p14="http://schemas.microsoft.com/office/powerpoint/2010/main" val="789652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list has to contain all the attributes, you want to use. We demonstrate this in the following class, in which the slots list contains only the name for an attribute "</a:t>
            </a:r>
            <a:r>
              <a:rPr lang="en-US" sz="1200" b="0" i="0" kern="1200" dirty="0" err="1" smtClean="0">
                <a:solidFill>
                  <a:schemeClr val="tx1"/>
                </a:solidFill>
                <a:effectLst/>
                <a:latin typeface="+mn-lt"/>
                <a:ea typeface="+mn-ea"/>
                <a:cs typeface="+mn-cs"/>
              </a:rPr>
              <a:t>val</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If we start this program, we can see, that it is not possible to create dynamically a new attribute. We fail to create an attribute "new“.</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We mentioned in the beginning that slots are preventing a waste of space with objects. Since Python 3.3 this advantage is not as impressive any more. With Python 3.3 Key-Sharing Dictionaries are used for the storage of objects. The attributes of the instances are capable of sharing part of their internal storage between each other, i.e. the part which stores the keys and their corresponding hashes. This helps to reduce the memory consumption of programs, which create many instances of non-builtin types.</a:t>
            </a:r>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4</a:t>
            </a:fld>
            <a:endParaRPr lang="en-US"/>
          </a:p>
        </p:txBody>
      </p:sp>
    </p:spTree>
    <p:extLst>
      <p:ext uri="{BB962C8B-B14F-4D97-AF65-F5344CB8AC3E}">
        <p14:creationId xmlns:p14="http://schemas.microsoft.com/office/powerpoint/2010/main" val="19503437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6000"/>
            </a:lvl1pPr>
          </a:lstStyle>
          <a:p>
            <a:r>
              <a:rPr lang="en-US" dirty="0"/>
              <a:t>lick to edit Master title style</a:t>
            </a:r>
            <a:r>
              <a:rPr lang="ru-RU" dirty="0"/>
              <a:t>  в</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8" name="Group 7"/>
          <p:cNvGrpSpPr/>
          <p:nvPr userDrawn="1"/>
        </p:nvGrpSpPr>
        <p:grpSpPr>
          <a:xfrm>
            <a:off x="0" y="-171606"/>
            <a:ext cx="12538455" cy="1506912"/>
            <a:chOff x="0" y="-171606"/>
            <a:chExt cx="12538455" cy="1506912"/>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0" name="Straight Arrow Connector 9"/>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905490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942" y="112544"/>
            <a:ext cx="10587057" cy="582274"/>
          </a:xfrm>
        </p:spPr>
        <p:txBody>
          <a:bodyPr>
            <a:no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313426" y="1274079"/>
            <a:ext cx="11515715" cy="5257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 name="Group 3"/>
          <p:cNvGrpSpPr/>
          <p:nvPr userDrawn="1"/>
        </p:nvGrpSpPr>
        <p:grpSpPr>
          <a:xfrm>
            <a:off x="0" y="-171606"/>
            <a:ext cx="12538455" cy="1506912"/>
            <a:chOff x="0" y="-171606"/>
            <a:chExt cx="12538455" cy="1506912"/>
          </a:xfrm>
        </p:grpSpPr>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9" name="Straight Arrow Connector 8"/>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99567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2" name="Group 11"/>
          <p:cNvGrpSpPr/>
          <p:nvPr userDrawn="1"/>
        </p:nvGrpSpPr>
        <p:grpSpPr>
          <a:xfrm>
            <a:off x="0" y="-171606"/>
            <a:ext cx="12538455" cy="1506912"/>
            <a:chOff x="0" y="-171606"/>
            <a:chExt cx="12538455" cy="1506912"/>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4" name="Straight Arrow Connector 13"/>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itle 1"/>
          <p:cNvSpPr>
            <a:spLocks noGrp="1"/>
          </p:cNvSpPr>
          <p:nvPr>
            <p:ph type="title"/>
          </p:nvPr>
        </p:nvSpPr>
        <p:spPr>
          <a:xfrm>
            <a:off x="212942" y="112544"/>
            <a:ext cx="10587057" cy="582274"/>
          </a:xfrm>
        </p:spPr>
        <p:txBody>
          <a:bodyPr>
            <a:no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3327266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1124854"/>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669603"/>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739578"/>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12" name="Group 11"/>
          <p:cNvGrpSpPr/>
          <p:nvPr userDrawn="1"/>
        </p:nvGrpSpPr>
        <p:grpSpPr>
          <a:xfrm>
            <a:off x="0" y="-171606"/>
            <a:ext cx="12538455" cy="1506912"/>
            <a:chOff x="0" y="-171606"/>
            <a:chExt cx="12538455" cy="1506912"/>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4" name="Straight Arrow Connector 13"/>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a:t>Click to edit Master title style</a:t>
            </a:r>
            <a:endParaRPr lang="en-US" dirty="0"/>
          </a:p>
        </p:txBody>
      </p:sp>
    </p:spTree>
    <p:extLst>
      <p:ext uri="{BB962C8B-B14F-4D97-AF65-F5344CB8AC3E}">
        <p14:creationId xmlns:p14="http://schemas.microsoft.com/office/powerpoint/2010/main" val="3093690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113938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66960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73958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2"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t>Click to edit Master title style</a:t>
            </a:r>
          </a:p>
        </p:txBody>
      </p:sp>
      <p:grpSp>
        <p:nvGrpSpPr>
          <p:cNvPr id="13" name="Group 12"/>
          <p:cNvGrpSpPr/>
          <p:nvPr userDrawn="1"/>
        </p:nvGrpSpPr>
        <p:grpSpPr>
          <a:xfrm>
            <a:off x="0" y="-171606"/>
            <a:ext cx="12538455" cy="1506912"/>
            <a:chOff x="0" y="-171606"/>
            <a:chExt cx="12538455" cy="1506912"/>
          </a:xfrm>
        </p:grpSpPr>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5" name="Straight Arrow Connector 14"/>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40057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Vertical Tex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1" name="Group 10"/>
          <p:cNvGrpSpPr/>
          <p:nvPr userDrawn="1"/>
        </p:nvGrpSpPr>
        <p:grpSpPr>
          <a:xfrm>
            <a:off x="0" y="-171606"/>
            <a:ext cx="12538455" cy="1506912"/>
            <a:chOff x="0" y="-171606"/>
            <a:chExt cx="12538455" cy="1506912"/>
          </a:xfrm>
        </p:grpSpPr>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3" name="Straight Arrow Connector 12"/>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31337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10000">
              <a:srgbClr val="9F2728"/>
            </a:gs>
            <a:gs pos="100000">
              <a:schemeClr val="bg2">
                <a:shade val="96000"/>
                <a:satMod val="120000"/>
                <a:lumMod val="90000"/>
              </a:schemeClr>
            </a:gs>
          </a:gsLst>
          <a:lin ang="0" scaled="1"/>
          <a:tileRect/>
        </a:gradFill>
        <a:effectLst/>
      </p:bgPr>
    </p:bg>
    <p:spTree>
      <p:nvGrpSpPr>
        <p:cNvPr id="1" name=""/>
        <p:cNvGrpSpPr/>
        <p:nvPr/>
      </p:nvGrpSpPr>
      <p:grpSpPr>
        <a:xfrm>
          <a:off x="0" y="0"/>
          <a:ext cx="0" cy="0"/>
          <a:chOff x="0" y="0"/>
          <a:chExt cx="0" cy="0"/>
        </a:xfrm>
      </p:grpSpPr>
      <p:sp>
        <p:nvSpPr>
          <p:cNvPr id="8" name="Subtitle 2"/>
          <p:cNvSpPr>
            <a:spLocks noGrp="1"/>
          </p:cNvSpPr>
          <p:nvPr>
            <p:ph type="subTitle" idx="1"/>
          </p:nvPr>
        </p:nvSpPr>
        <p:spPr>
          <a:xfrm>
            <a:off x="838200" y="1869511"/>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12" name="Straight Connector 11"/>
          <p:cNvCxnSpPr/>
          <p:nvPr userDrawn="1"/>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46763" y="4599931"/>
            <a:ext cx="3808219" cy="2692174"/>
          </a:xfrm>
          <a:prstGeom prst="rect">
            <a:avLst/>
          </a:prstGeom>
        </p:spPr>
      </p:pic>
      <p:sp>
        <p:nvSpPr>
          <p:cNvPr id="11"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530961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7081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6" r:id="rId4"/>
    <p:sldLayoutId id="2147483657" r:id="rId5"/>
    <p:sldLayoutId id="2147483658" r:id="rId6"/>
    <p:sldLayoutId id="2147483659"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OOP. Slot variable</a:t>
            </a:r>
            <a:endParaRPr lang="ru-RU" dirty="0"/>
          </a:p>
        </p:txBody>
      </p:sp>
    </p:spTree>
    <p:extLst>
      <p:ext uri="{BB962C8B-B14F-4D97-AF65-F5344CB8AC3E}">
        <p14:creationId xmlns:p14="http://schemas.microsoft.com/office/powerpoint/2010/main" val="3214009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Avoiding Dynamically Created Attributes</a:t>
            </a:r>
          </a:p>
        </p:txBody>
      </p:sp>
      <p:sp>
        <p:nvSpPr>
          <p:cNvPr id="3" name="Content Placeholder 2"/>
          <p:cNvSpPr>
            <a:spLocks noGrp="1"/>
          </p:cNvSpPr>
          <p:nvPr>
            <p:ph idx="1"/>
          </p:nvPr>
        </p:nvSpPr>
        <p:spPr>
          <a:xfrm>
            <a:off x="313426" y="1274079"/>
            <a:ext cx="11515715" cy="2408921"/>
          </a:xfrm>
        </p:spPr>
        <p:txBody>
          <a:bodyPr>
            <a:normAutofit/>
          </a:bodyPr>
          <a:lstStyle/>
          <a:p>
            <a:pPr marL="0" indent="0">
              <a:buNone/>
            </a:pPr>
            <a:r>
              <a:rPr lang="en-US" sz="2400" dirty="0"/>
              <a:t>The attributes of objects are stored in a dictionary "__</a:t>
            </a:r>
            <a:r>
              <a:rPr lang="en-US" sz="2400" dirty="0" err="1"/>
              <a:t>dict</a:t>
            </a:r>
            <a:r>
              <a:rPr lang="en-US" sz="2400" dirty="0"/>
              <a:t>__". Like any other dictionary, a dictionary used for attribute storage doesn't have a fixed number of elements. In other words, you can add elements to dictionaries after they have been defined, as we have seen in our chapter on dictionaries. This is the reason, why you can dynamically add attributes to objects of classes that we have created so far: </a:t>
            </a:r>
          </a:p>
        </p:txBody>
      </p:sp>
      <p:sp>
        <p:nvSpPr>
          <p:cNvPr id="4" name="Rectangle 1"/>
          <p:cNvSpPr>
            <a:spLocks noChangeArrowheads="1"/>
          </p:cNvSpPr>
          <p:nvPr/>
        </p:nvSpPr>
        <p:spPr bwMode="auto">
          <a:xfrm>
            <a:off x="2603500" y="3287065"/>
            <a:ext cx="6146800" cy="1359306"/>
          </a:xfrm>
          <a:prstGeom prst="rect">
            <a:avLst/>
          </a:prstGeom>
          <a:ln/>
        </p:spPr>
        <p:style>
          <a:lnRef idx="2">
            <a:schemeClr val="accent3"/>
          </a:lnRef>
          <a:fillRef idx="1">
            <a:schemeClr val="lt1"/>
          </a:fillRef>
          <a:effectRef idx="0">
            <a:schemeClr val="accent3"/>
          </a:effectRef>
          <a:fontRef idx="minor">
            <a:schemeClr val="dk1"/>
          </a:fontRef>
        </p:style>
        <p:txBody>
          <a:bodyPr vert="horz" wrap="square" lIns="63480" tIns="63480" rIns="6348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66"/>
                </a:solidFill>
                <a:effectLst/>
                <a:latin typeface="Courier New" panose="02070309020205020404" pitchFamily="49" charset="0"/>
                <a:cs typeface="Courier New" panose="02070309020205020404" pitchFamily="49" charset="0"/>
              </a:rPr>
              <a:t>&gt;&gt;&gt; class A(object):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66"/>
                </a:solidFill>
                <a:effectLst/>
                <a:latin typeface="Courier New" panose="02070309020205020404" pitchFamily="49" charset="0"/>
                <a:cs typeface="Courier New" panose="02070309020205020404" pitchFamily="49" charset="0"/>
              </a:rPr>
              <a:t> ... pass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66"/>
                </a:solidFill>
                <a:effectLst/>
                <a:latin typeface="Courier New" panose="02070309020205020404" pitchFamily="49" charset="0"/>
                <a:cs typeface="Courier New" panose="02070309020205020404" pitchFamily="49" charset="0"/>
              </a:rPr>
              <a:t> ... &gt;&gt;&gt; a = 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66"/>
                </a:solidFill>
                <a:effectLst/>
                <a:latin typeface="Courier New" panose="02070309020205020404" pitchFamily="49" charset="0"/>
                <a:cs typeface="Courier New" panose="02070309020205020404" pitchFamily="49" charset="0"/>
              </a:rPr>
              <a:t> &gt;&gt;&gt; </a:t>
            </a:r>
            <a:r>
              <a:rPr kumimoji="0" lang="en-US" altLang="en-US" sz="1600" b="0" i="0" u="none" strike="noStrike" cap="none" normalizeH="0" baseline="0" dirty="0" err="1" smtClean="0">
                <a:ln>
                  <a:noFill/>
                </a:ln>
                <a:solidFill>
                  <a:srgbClr val="000066"/>
                </a:solidFill>
                <a:effectLst/>
                <a:latin typeface="Courier New" panose="02070309020205020404" pitchFamily="49" charset="0"/>
                <a:cs typeface="Courier New" panose="02070309020205020404" pitchFamily="49" charset="0"/>
              </a:rPr>
              <a:t>a.x</a:t>
            </a:r>
            <a:r>
              <a:rPr kumimoji="0" lang="en-US" altLang="en-US" sz="1600" b="0" i="0" u="none" strike="noStrike" cap="none" normalizeH="0" baseline="0" dirty="0" smtClean="0">
                <a:ln>
                  <a:noFill/>
                </a:ln>
                <a:solidFill>
                  <a:srgbClr val="000066"/>
                </a:solidFill>
                <a:effectLst/>
                <a:latin typeface="Courier New" panose="02070309020205020404" pitchFamily="49" charset="0"/>
                <a:cs typeface="Courier New" panose="02070309020205020404" pitchFamily="49" charset="0"/>
              </a:rPr>
              <a:t> = 66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66"/>
                </a:solidFill>
                <a:effectLst/>
                <a:latin typeface="Courier New" panose="02070309020205020404" pitchFamily="49" charset="0"/>
                <a:cs typeface="Courier New" panose="02070309020205020404" pitchFamily="49" charset="0"/>
              </a:rPr>
              <a:t> &gt;&gt;&gt; </a:t>
            </a:r>
            <a:r>
              <a:rPr kumimoji="0" lang="en-US" altLang="en-US" sz="1600" b="0" i="0" u="none" strike="noStrike" cap="none" normalizeH="0" baseline="0" dirty="0" err="1" smtClean="0">
                <a:ln>
                  <a:noFill/>
                </a:ln>
                <a:solidFill>
                  <a:srgbClr val="000066"/>
                </a:solidFill>
                <a:effectLst/>
                <a:latin typeface="Courier New" panose="02070309020205020404" pitchFamily="49" charset="0"/>
                <a:cs typeface="Courier New" panose="02070309020205020404" pitchFamily="49" charset="0"/>
              </a:rPr>
              <a:t>a.y</a:t>
            </a:r>
            <a:r>
              <a:rPr kumimoji="0" lang="en-US" altLang="en-US" sz="1600" b="0" i="0" u="none" strike="noStrike" cap="none" normalizeH="0" baseline="0" dirty="0" smtClean="0">
                <a:ln>
                  <a:noFill/>
                </a:ln>
                <a:solidFill>
                  <a:srgbClr val="000066"/>
                </a:solidFill>
                <a:effectLst/>
                <a:latin typeface="Courier New" panose="02070309020205020404" pitchFamily="49" charset="0"/>
                <a:cs typeface="Courier New" panose="02070309020205020404" pitchFamily="49" charset="0"/>
              </a:rPr>
              <a:t> = "dynamically created attribute"</a:t>
            </a:r>
            <a:r>
              <a:rPr kumimoji="0" lang="en-US" altLang="en-US" sz="1600" b="0" i="0" u="none" strike="noStrike" cap="none" normalizeH="0" baseline="0" dirty="0" smtClean="0">
                <a:ln>
                  <a:noFill/>
                </a:ln>
                <a:solidFill>
                  <a:schemeClr val="tx1"/>
                </a:solidFill>
                <a:effectLst/>
              </a:rPr>
              <a:t>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74700" y="4861446"/>
            <a:ext cx="9804400" cy="369332"/>
          </a:xfrm>
          <a:prstGeom prst="rect">
            <a:avLst/>
          </a:prstGeom>
        </p:spPr>
        <p:txBody>
          <a:bodyPr wrap="square">
            <a:spAutoFit/>
          </a:bodyPr>
          <a:lstStyle/>
          <a:p>
            <a:r>
              <a:rPr lang="en-US" dirty="0"/>
              <a:t>The dictionary containing the attributes of "a" can be accessed like this:</a:t>
            </a:r>
          </a:p>
        </p:txBody>
      </p:sp>
      <p:sp>
        <p:nvSpPr>
          <p:cNvPr id="7" name="Rectangle 2"/>
          <p:cNvSpPr>
            <a:spLocks noChangeArrowheads="1"/>
          </p:cNvSpPr>
          <p:nvPr/>
        </p:nvSpPr>
        <p:spPr bwMode="auto">
          <a:xfrm>
            <a:off x="2603500" y="5445853"/>
            <a:ext cx="6146800" cy="620642"/>
          </a:xfrm>
          <a:prstGeom prst="rect">
            <a:avLst/>
          </a:prstGeom>
          <a:ln/>
        </p:spPr>
        <p:style>
          <a:lnRef idx="2">
            <a:schemeClr val="accent3"/>
          </a:lnRef>
          <a:fillRef idx="1">
            <a:schemeClr val="lt1"/>
          </a:fillRef>
          <a:effectRef idx="0">
            <a:schemeClr val="accent3"/>
          </a:effectRef>
          <a:fontRef idx="minor">
            <a:schemeClr val="dk1"/>
          </a:fontRef>
        </p:style>
        <p:txBody>
          <a:bodyPr vert="horz" wrap="square" lIns="63480" tIns="63480" rIns="6348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66"/>
                </a:solidFill>
                <a:effectLst/>
                <a:latin typeface="Courier New" panose="02070309020205020404" pitchFamily="49" charset="0"/>
                <a:cs typeface="Courier New" panose="02070309020205020404" pitchFamily="49" charset="0"/>
              </a:rPr>
              <a:t>&gt;&gt;&gt; a.__</a:t>
            </a:r>
            <a:r>
              <a:rPr kumimoji="0" lang="en-US" altLang="en-US" sz="1600" b="0" i="0" u="none" strike="noStrike" cap="none" normalizeH="0" baseline="0" dirty="0" err="1" smtClean="0">
                <a:ln>
                  <a:noFill/>
                </a:ln>
                <a:solidFill>
                  <a:srgbClr val="000066"/>
                </a:solidFill>
                <a:effectLst/>
                <a:latin typeface="Courier New" panose="02070309020205020404" pitchFamily="49" charset="0"/>
                <a:cs typeface="Courier New" panose="02070309020205020404" pitchFamily="49" charset="0"/>
              </a:rPr>
              <a:t>dict</a:t>
            </a:r>
            <a:r>
              <a:rPr kumimoji="0" lang="en-US" altLang="en-US" sz="1600" b="0" i="0" u="none" strike="noStrike" cap="none" normalizeH="0" baseline="0" dirty="0" smtClean="0">
                <a:ln>
                  <a:noFill/>
                </a:ln>
                <a:solidFill>
                  <a:srgbClr val="000066"/>
                </a:solidFill>
                <a:effectLst/>
                <a:latin typeface="Courier New" panose="02070309020205020404" pitchFamily="49" charset="0"/>
                <a:cs typeface="Courier New" panose="02070309020205020404" pitchFamily="49" charset="0"/>
              </a:rPr>
              <a:t>__</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66"/>
                </a:solidFill>
                <a:effectLst/>
                <a:latin typeface="Courier New" panose="02070309020205020404" pitchFamily="49" charset="0"/>
                <a:cs typeface="Courier New" panose="02070309020205020404" pitchFamily="49" charset="0"/>
              </a:rPr>
              <a:t> {'y': 'dynamically created attribute', 'x': 66}</a:t>
            </a:r>
            <a:r>
              <a:rPr kumimoji="0" lang="en-US" altLang="en-US" sz="1600" b="0" i="0" u="none" strike="noStrike" cap="none" normalizeH="0" baseline="0" dirty="0" smtClean="0">
                <a:ln>
                  <a:noFill/>
                </a:ln>
                <a:solidFill>
                  <a:schemeClr val="tx1"/>
                </a:solidFill>
                <a:effectLst/>
              </a:rPr>
              <a:t>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0817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Avoiding Dynamically Created Attributes</a:t>
            </a:r>
          </a:p>
        </p:txBody>
      </p:sp>
      <p:sp>
        <p:nvSpPr>
          <p:cNvPr id="3" name="Content Placeholder 2"/>
          <p:cNvSpPr>
            <a:spLocks noGrp="1"/>
          </p:cNvSpPr>
          <p:nvPr>
            <p:ph idx="1"/>
          </p:nvPr>
        </p:nvSpPr>
        <p:spPr>
          <a:xfrm>
            <a:off x="313426" y="1274079"/>
            <a:ext cx="11515715" cy="2408921"/>
          </a:xfrm>
        </p:spPr>
        <p:txBody>
          <a:bodyPr>
            <a:normAutofit/>
          </a:bodyPr>
          <a:lstStyle/>
          <a:p>
            <a:pPr marL="0" indent="0">
              <a:buNone/>
            </a:pPr>
            <a:r>
              <a:rPr lang="en-US" sz="2400" dirty="0"/>
              <a:t>You might have wondered that you can dynamically add attributes to the classes, we have defined so far, but that you can't do this with built-in classes like '</a:t>
            </a:r>
            <a:r>
              <a:rPr lang="en-US" sz="2400" dirty="0" err="1"/>
              <a:t>int</a:t>
            </a:r>
            <a:r>
              <a:rPr lang="en-US" sz="2400" dirty="0"/>
              <a:t>', or 'list':</a:t>
            </a:r>
          </a:p>
        </p:txBody>
      </p:sp>
      <p:sp>
        <p:nvSpPr>
          <p:cNvPr id="5" name="Rectangle 1"/>
          <p:cNvSpPr>
            <a:spLocks noChangeArrowheads="1"/>
          </p:cNvSpPr>
          <p:nvPr/>
        </p:nvSpPr>
        <p:spPr bwMode="auto">
          <a:xfrm>
            <a:off x="1198837" y="2264683"/>
            <a:ext cx="10332763" cy="2836634"/>
          </a:xfrm>
          <a:prstGeom prst="rect">
            <a:avLst/>
          </a:prstGeom>
          <a:ln/>
        </p:spPr>
        <p:style>
          <a:lnRef idx="2">
            <a:schemeClr val="accent3"/>
          </a:lnRef>
          <a:fillRef idx="1">
            <a:schemeClr val="lt1"/>
          </a:fillRef>
          <a:effectRef idx="0">
            <a:schemeClr val="accent3"/>
          </a:effectRef>
          <a:fontRef idx="minor">
            <a:schemeClr val="dk1"/>
          </a:fontRef>
        </p:style>
        <p:txBody>
          <a:bodyPr vert="horz" wrap="square" lIns="63480" tIns="63480" rIns="6348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66"/>
                </a:solidFill>
                <a:effectLst/>
                <a:latin typeface="Courier New" panose="02070309020205020404" pitchFamily="49" charset="0"/>
                <a:cs typeface="Courier New" panose="02070309020205020404" pitchFamily="49" charset="0"/>
              </a:rPr>
              <a:t>&gt;&gt;&gt; x = 42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66"/>
                </a:solidFill>
                <a:effectLst/>
                <a:latin typeface="Courier New" panose="02070309020205020404" pitchFamily="49" charset="0"/>
                <a:cs typeface="Courier New" panose="02070309020205020404" pitchFamily="49" charset="0"/>
              </a:rPr>
              <a:t>&gt;&gt;&gt; </a:t>
            </a:r>
            <a:r>
              <a:rPr kumimoji="0" lang="en-US" altLang="en-US" sz="1600" b="0" i="0" u="none" strike="noStrike" cap="none" normalizeH="0" baseline="0" dirty="0" err="1" smtClean="0">
                <a:ln>
                  <a:noFill/>
                </a:ln>
                <a:solidFill>
                  <a:srgbClr val="000066"/>
                </a:solidFill>
                <a:effectLst/>
                <a:latin typeface="Courier New" panose="02070309020205020404" pitchFamily="49" charset="0"/>
                <a:cs typeface="Courier New" panose="02070309020205020404" pitchFamily="49" charset="0"/>
              </a:rPr>
              <a:t>x.a</a:t>
            </a:r>
            <a:r>
              <a:rPr kumimoji="0" lang="en-US" altLang="en-US" sz="1600" b="0" i="0" u="none" strike="noStrike" cap="none" normalizeH="0" baseline="0" dirty="0" smtClean="0">
                <a:ln>
                  <a:noFill/>
                </a:ln>
                <a:solidFill>
                  <a:srgbClr val="000066"/>
                </a:solidFill>
                <a:effectLst/>
                <a:latin typeface="Courier New" panose="02070309020205020404" pitchFamily="49" charset="0"/>
                <a:cs typeface="Courier New" panose="02070309020205020404" pitchFamily="49" charset="0"/>
              </a:rPr>
              <a:t> = "not possible to do it“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FF0000"/>
                </a:solidFill>
                <a:effectLst/>
                <a:latin typeface="Courier New" panose="02070309020205020404" pitchFamily="49" charset="0"/>
                <a:cs typeface="Courier New" panose="02070309020205020404" pitchFamily="49" charset="0"/>
              </a:rPr>
              <a:t>Traceback</a:t>
            </a:r>
            <a:r>
              <a:rPr kumimoji="0" lang="en-US" altLang="en-US" sz="16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 (most recent call last):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FF0000"/>
                </a:solidFill>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File "&lt;stdin&gt;", line 1, in &lt;module&gt; </a:t>
            </a:r>
            <a:r>
              <a:rPr kumimoji="0" lang="en-US" altLang="en-US" sz="1600" b="0" i="0" u="none" strike="noStrike" cap="none" normalizeH="0" baseline="0" dirty="0" err="1" smtClean="0">
                <a:ln>
                  <a:noFill/>
                </a:ln>
                <a:solidFill>
                  <a:srgbClr val="FF0000"/>
                </a:solidFill>
                <a:effectLst/>
                <a:latin typeface="Courier New" panose="02070309020205020404" pitchFamily="49" charset="0"/>
                <a:cs typeface="Courier New" panose="02070309020205020404" pitchFamily="49" charset="0"/>
              </a:rPr>
              <a:t>AttributeError</a:t>
            </a:r>
            <a:r>
              <a:rPr kumimoji="0" lang="en-US" altLang="en-US" sz="16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FF0000"/>
                </a:solidFill>
                <a:effectLst/>
                <a:latin typeface="Courier New" panose="02070309020205020404" pitchFamily="49" charset="0"/>
                <a:cs typeface="Courier New" panose="02070309020205020404" pitchFamily="49" charset="0"/>
              </a:rPr>
              <a:t>int</a:t>
            </a:r>
            <a:r>
              <a:rPr kumimoji="0" lang="en-US" altLang="en-US" sz="16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 object has no attribute 'a'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66"/>
                </a:solidFill>
                <a:effectLst/>
                <a:latin typeface="Courier New" panose="02070309020205020404" pitchFamily="49" charset="0"/>
                <a:cs typeface="Courier New" panose="02070309020205020404" pitchFamily="49" charset="0"/>
              </a:rPr>
              <a:t>&gt;&gt;&gt;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66"/>
                </a:solidFill>
                <a:effectLst/>
                <a:latin typeface="Courier New" panose="02070309020205020404" pitchFamily="49" charset="0"/>
                <a:cs typeface="Courier New" panose="02070309020205020404" pitchFamily="49" charset="0"/>
              </a:rPr>
              <a:t>&gt;&gt;&gt; </a:t>
            </a:r>
            <a:r>
              <a:rPr kumimoji="0" lang="en-US" altLang="en-US" sz="1600" b="0" i="0" u="none" strike="noStrike" cap="none" normalizeH="0" baseline="0" dirty="0" err="1" smtClean="0">
                <a:ln>
                  <a:noFill/>
                </a:ln>
                <a:solidFill>
                  <a:srgbClr val="000066"/>
                </a:solidFill>
                <a:effectLst/>
                <a:latin typeface="Courier New" panose="02070309020205020404" pitchFamily="49" charset="0"/>
                <a:cs typeface="Courier New" panose="02070309020205020404" pitchFamily="49" charset="0"/>
              </a:rPr>
              <a:t>lst</a:t>
            </a:r>
            <a:r>
              <a:rPr kumimoji="0" lang="en-US" altLang="en-US" sz="1600" b="0" i="0" u="none" strike="noStrike" cap="none" normalizeH="0" baseline="0" dirty="0" smtClean="0">
                <a:ln>
                  <a:noFill/>
                </a:ln>
                <a:solidFill>
                  <a:srgbClr val="000066"/>
                </a:solidFill>
                <a:effectLst/>
                <a:latin typeface="Courier New" panose="02070309020205020404" pitchFamily="49" charset="0"/>
                <a:cs typeface="Courier New" panose="02070309020205020404" pitchFamily="49" charset="0"/>
              </a:rPr>
              <a:t> = [34, 999, 1001]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66"/>
                </a:solidFill>
                <a:effectLst/>
                <a:latin typeface="Courier New" panose="02070309020205020404" pitchFamily="49" charset="0"/>
                <a:cs typeface="Courier New" panose="02070309020205020404" pitchFamily="49" charset="0"/>
              </a:rPr>
              <a:t>&gt;&gt;&gt; </a:t>
            </a:r>
            <a:r>
              <a:rPr kumimoji="0" lang="en-US" altLang="en-US" sz="1600" b="0" i="0" u="none" strike="noStrike" cap="none" normalizeH="0" baseline="0" dirty="0" err="1" smtClean="0">
                <a:ln>
                  <a:noFill/>
                </a:ln>
                <a:solidFill>
                  <a:srgbClr val="000066"/>
                </a:solidFill>
                <a:effectLst/>
                <a:latin typeface="Courier New" panose="02070309020205020404" pitchFamily="49" charset="0"/>
                <a:cs typeface="Courier New" panose="02070309020205020404" pitchFamily="49" charset="0"/>
              </a:rPr>
              <a:t>lst.a</a:t>
            </a:r>
            <a:r>
              <a:rPr kumimoji="0" lang="en-US" altLang="en-US" sz="1600" b="0" i="0" u="none" strike="noStrike" cap="none" normalizeH="0" baseline="0" dirty="0" smtClean="0">
                <a:ln>
                  <a:noFill/>
                </a:ln>
                <a:solidFill>
                  <a:srgbClr val="000066"/>
                </a:solidFill>
                <a:effectLst/>
                <a:latin typeface="Courier New" panose="02070309020205020404" pitchFamily="49" charset="0"/>
                <a:cs typeface="Courier New" panose="02070309020205020404" pitchFamily="49" charset="0"/>
              </a:rPr>
              <a:t> = "forget it"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FF0000"/>
                </a:solidFill>
                <a:effectLst/>
                <a:latin typeface="Courier New" panose="02070309020205020404" pitchFamily="49" charset="0"/>
                <a:cs typeface="Courier New" panose="02070309020205020404" pitchFamily="49" charset="0"/>
              </a:rPr>
              <a:t>Traceback</a:t>
            </a:r>
            <a:r>
              <a:rPr kumimoji="0" lang="en-US" altLang="en-US" sz="16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 (most recent call last):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FF0000"/>
                </a:solidFill>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File "&lt;stdin&gt;", line 1, in &lt;module&gt; </a:t>
            </a:r>
            <a:r>
              <a:rPr kumimoji="0" lang="en-US" altLang="en-US" sz="1600" b="0" i="0" u="none" strike="noStrike" cap="none" normalizeH="0" baseline="0" dirty="0" err="1" smtClean="0">
                <a:ln>
                  <a:noFill/>
                </a:ln>
                <a:solidFill>
                  <a:srgbClr val="FF0000"/>
                </a:solidFill>
                <a:effectLst/>
                <a:latin typeface="Courier New" panose="02070309020205020404" pitchFamily="49" charset="0"/>
                <a:cs typeface="Courier New" panose="02070309020205020404" pitchFamily="49" charset="0"/>
              </a:rPr>
              <a:t>AttributeError</a:t>
            </a:r>
            <a:r>
              <a:rPr kumimoji="0" lang="en-US" altLang="en-US" sz="16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 'list' object has no attribute 'a'</a:t>
            </a:r>
            <a:r>
              <a:rPr kumimoji="0" lang="en-US" altLang="en-US" sz="1600" b="0" i="0" u="none" strike="noStrike" cap="none" normalizeH="0" baseline="0" dirty="0" smtClean="0">
                <a:ln>
                  <a:noFill/>
                </a:ln>
                <a:solidFill>
                  <a:srgbClr val="FF0000"/>
                </a:solidFill>
                <a:effectLst/>
              </a:rPr>
              <a:t> </a:t>
            </a:r>
            <a:endParaRPr kumimoji="0" lang="en-US" altLang="en-US" sz="1600" b="0" i="0" u="none" strike="noStrike" cap="none" normalizeH="0" baseline="0" dirty="0" smtClean="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4018330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Avoiding Dynamically Created Attributes</a:t>
            </a:r>
            <a:endParaRPr lang="en-US" dirty="0"/>
          </a:p>
        </p:txBody>
      </p:sp>
      <p:sp>
        <p:nvSpPr>
          <p:cNvPr id="3" name="Content Placeholder 2"/>
          <p:cNvSpPr>
            <a:spLocks noGrp="1"/>
          </p:cNvSpPr>
          <p:nvPr>
            <p:ph idx="1"/>
          </p:nvPr>
        </p:nvSpPr>
        <p:spPr>
          <a:xfrm>
            <a:off x="313426" y="1274079"/>
            <a:ext cx="11515715" cy="1053485"/>
          </a:xfrm>
        </p:spPr>
        <p:txBody>
          <a:bodyPr/>
          <a:lstStyle/>
          <a:p>
            <a:r>
              <a:rPr lang="en-US" dirty="0"/>
              <a:t>When we design a class, we can use slots to prevent the dynamic creation of attributes. To define slots, you have to define a list with the name __slots__. </a:t>
            </a:r>
          </a:p>
        </p:txBody>
      </p:sp>
      <p:sp>
        <p:nvSpPr>
          <p:cNvPr id="6" name="Rectangle 2"/>
          <p:cNvSpPr>
            <a:spLocks noChangeArrowheads="1"/>
          </p:cNvSpPr>
          <p:nvPr/>
        </p:nvSpPr>
        <p:spPr bwMode="auto">
          <a:xfrm>
            <a:off x="478222" y="2867273"/>
            <a:ext cx="5307981"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class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a:t>
            </a:r>
            <a:r>
              <a:rPr kumimoji="0" lang="en-US" altLang="en-US"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object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B200B2"/>
                </a:solidFill>
                <a:effectLst/>
                <a:latin typeface="Courier New" panose="02070309020205020404" pitchFamily="49" charset="0"/>
                <a:cs typeface="Courier New" panose="02070309020205020404" pitchFamily="49" charset="0"/>
              </a:rPr>
              <a:t>__slots__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val</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B200B2"/>
                </a:solidFill>
                <a:effectLst/>
                <a:latin typeface="Courier New" panose="02070309020205020404" pitchFamily="49" charset="0"/>
                <a:cs typeface="Courier New" panose="02070309020205020404" pitchFamily="49" charset="0"/>
              </a:rPr>
              <a:t>__</a:t>
            </a:r>
            <a:r>
              <a:rPr kumimoji="0" lang="en-US" altLang="en-US" sz="1600" b="0" i="0" u="none" strike="noStrike" cap="none" normalizeH="0" baseline="0" dirty="0" err="1" smtClean="0">
                <a:ln>
                  <a:noFill/>
                </a:ln>
                <a:solidFill>
                  <a:srgbClr val="B200B2"/>
                </a:solidFill>
                <a:effectLst/>
                <a:latin typeface="Courier New" panose="02070309020205020404" pitchFamily="49" charset="0"/>
                <a:cs typeface="Courier New" panose="02070309020205020404" pitchFamily="49" charset="0"/>
              </a:rPr>
              <a:t>init</a:t>
            </a:r>
            <a:r>
              <a:rPr kumimoji="0" lang="en-US" altLang="en-US" sz="1600" b="0" i="0" u="none" strike="noStrike" cap="none" normalizeH="0" baseline="0" dirty="0" smtClean="0">
                <a:ln>
                  <a:noFill/>
                </a:ln>
                <a:solidFill>
                  <a:srgbClr val="B200B2"/>
                </a:solidFill>
                <a:effectLst/>
                <a:latin typeface="Courier New" panose="02070309020205020404" pitchFamily="49" charset="0"/>
                <a:cs typeface="Courier New" panose="02070309020205020404" pitchFamily="49" charset="0"/>
              </a:rPr>
              <a:t>__</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v):</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v</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S(</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42</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x.val</a:t>
            </a:r>
            <a:endPar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err="1" smtClean="0">
                <a:solidFill>
                  <a:srgbClr val="000000"/>
                </a:solidFill>
                <a:latin typeface="Courier New" panose="02070309020205020404" pitchFamily="49" charset="0"/>
                <a:cs typeface="Courier New" panose="02070309020205020404" pitchFamily="49" charset="0"/>
              </a:rPr>
              <a:t>x.new</a:t>
            </a:r>
            <a:r>
              <a:rPr lang="en-US" altLang="en-US" sz="1600" dirty="0" smtClean="0">
                <a:solidFill>
                  <a:srgbClr val="000000"/>
                </a:solidFill>
                <a:latin typeface="Courier New" panose="02070309020205020404" pitchFamily="49" charset="0"/>
                <a:cs typeface="Courier New" panose="02070309020205020404" pitchFamily="49" charset="0"/>
              </a:rPr>
              <a:t> = “not possible”</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7" name="Right Arrow 6"/>
          <p:cNvSpPr/>
          <p:nvPr/>
        </p:nvSpPr>
        <p:spPr>
          <a:xfrm>
            <a:off x="5321508" y="5038453"/>
            <a:ext cx="1259174" cy="89941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8" name="Rectangle 3"/>
          <p:cNvSpPr>
            <a:spLocks noChangeArrowheads="1"/>
          </p:cNvSpPr>
          <p:nvPr/>
        </p:nvSpPr>
        <p:spPr bwMode="auto">
          <a:xfrm>
            <a:off x="6580681" y="4646038"/>
            <a:ext cx="5981075"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effectLst/>
                <a:latin typeface="Courier New" panose="02070309020205020404" pitchFamily="49" charset="0"/>
                <a:cs typeface="Courier New" panose="02070309020205020404" pitchFamily="49" charset="0"/>
              </a:rPr>
              <a:t>42</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r>
            <a:b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err="1" smtClean="0">
                <a:ln>
                  <a:noFill/>
                </a:ln>
                <a:solidFill>
                  <a:srgbClr val="FF0000"/>
                </a:solidFill>
                <a:effectLst/>
                <a:latin typeface="Courier New" panose="02070309020205020404" pitchFamily="49" charset="0"/>
                <a:cs typeface="Courier New" panose="02070309020205020404" pitchFamily="49" charset="0"/>
              </a:rPr>
              <a:t>Traceback</a:t>
            </a:r>
            <a:r>
              <a:rPr kumimoji="0" lang="en-US" altLang="en-US" sz="1600" b="1"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 (most recent call last):</a:t>
            </a:r>
            <a:br>
              <a:rPr kumimoji="0" lang="en-US" altLang="en-US" sz="1600" b="1"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  File "slots_ex.py", line 12, in &lt;module&gt;</a:t>
            </a:r>
            <a:br>
              <a:rPr kumimoji="0" lang="en-US" altLang="en-US" sz="1600" b="1"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smtClean="0">
                <a:ln>
                  <a:noFill/>
                </a:ln>
                <a:solidFill>
                  <a:srgbClr val="FF0000"/>
                </a:solidFill>
                <a:effectLst/>
                <a:latin typeface="Courier New" panose="02070309020205020404" pitchFamily="49" charset="0"/>
                <a:cs typeface="Courier New" panose="02070309020205020404" pitchFamily="49" charset="0"/>
              </a:rPr>
              <a:t>x.new</a:t>
            </a:r>
            <a:r>
              <a:rPr kumimoji="0" lang="en-US" altLang="en-US" sz="1600" b="1"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 = "not possible"</a:t>
            </a:r>
            <a:br>
              <a:rPr kumimoji="0" lang="en-US" altLang="en-US" sz="1600" b="1"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err="1" smtClean="0">
                <a:ln>
                  <a:noFill/>
                </a:ln>
                <a:solidFill>
                  <a:srgbClr val="FF0000"/>
                </a:solidFill>
                <a:effectLst/>
                <a:latin typeface="Courier New" panose="02070309020205020404" pitchFamily="49" charset="0"/>
                <a:cs typeface="Courier New" panose="02070309020205020404" pitchFamily="49" charset="0"/>
              </a:rPr>
              <a:t>AttributeError</a:t>
            </a:r>
            <a:r>
              <a:rPr kumimoji="0" lang="en-US" altLang="en-US" sz="1600" b="1"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 'S' object has no attribute 'new'</a:t>
            </a:r>
            <a:endParaRPr kumimoji="0" lang="en-US" altLang="en-US" sz="1600" b="0" i="0" u="none" strike="noStrike" cap="none" normalizeH="0" baseline="0" dirty="0" smtClean="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848317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deSpaceTemplate.potx" id="{1DFD984F-CF35-4FD4-B109-42F16014EF75}" vid="{D0BF3553-D899-4979-8D82-D598906048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SimpleTemplatePowerPoint</Template>
  <TotalTime>3352</TotalTime>
  <Words>375</Words>
  <Application>Microsoft Office PowerPoint</Application>
  <PresentationFormat>Widescreen</PresentationFormat>
  <Paragraphs>34</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Courier New</vt:lpstr>
      <vt:lpstr>Office Theme</vt:lpstr>
      <vt:lpstr>OOP. Slot variable</vt:lpstr>
      <vt:lpstr>Avoiding Dynamically Created Attributes</vt:lpstr>
      <vt:lpstr>Avoiding Dynamically Created Attributes</vt:lpstr>
      <vt:lpstr>Avoiding Dynamically Created Attributes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Sergii Tischenko</dc:creator>
  <cp:lastModifiedBy>sergii.tishchenko@avid.com</cp:lastModifiedBy>
  <cp:revision>127</cp:revision>
  <dcterms:created xsi:type="dcterms:W3CDTF">2016-09-08T21:29:20Z</dcterms:created>
  <dcterms:modified xsi:type="dcterms:W3CDTF">2018-07-26T10:33:04Z</dcterms:modified>
</cp:coreProperties>
</file>