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1" r:id="rId4"/>
    <p:sldId id="264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4BE"/>
    <a:srgbClr val="E7BEBF"/>
    <a:srgbClr val="F7E651"/>
    <a:srgbClr val="ED7C33"/>
    <a:srgbClr val="C8C9D0"/>
    <a:srgbClr val="A3A4A7"/>
    <a:srgbClr val="7595D6"/>
    <a:srgbClr val="87ADF7"/>
    <a:srgbClr val="9F27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1341" autoAdjust="0"/>
  </p:normalViewPr>
  <p:slideViewPr>
    <p:cSldViewPr snapToGrid="0">
      <p:cViewPr varScale="1">
        <p:scale>
          <a:sx n="48" d="100"/>
          <a:sy n="48" d="100"/>
        </p:scale>
        <p:origin x="3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76F63-835E-46F5-AEB3-90A06FD74112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0B9DD-4E80-470F-B438-047D7BDD8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total number of tasks exceeds the number of CPUs, then each CPU also multitasks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54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total number of tasks exceeds the number of CPUs, then each CPU also multitasks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69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total number of tasks exceeds the number of CPUs, then each CPU also multitasks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2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total number of tasks exceeds the number of CPUs, then each CPU also multitasks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04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total number of tasks exceeds the number of CPUs, then each CPU also multitasks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98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total number of tasks exceeds the number of CPUs, then each CPU also multitasks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82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total number of tasks exceeds the number of CPUs, then each CPU also multitasks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20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total number of tasks exceeds the number of CPUs, then each CPU also multitasks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3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total number of tasks exceeds the number of CPUs, then each CPU also multitasks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8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total number of tasks exceeds the number of CPUs, then each CPU also multitasks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17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total number of tasks exceeds the number of CPUs, then each CPU also multitasks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6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lick to edit Master title style</a:t>
            </a:r>
            <a:r>
              <a:rPr lang="ru-RU" dirty="0"/>
              <a:t>  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05490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42" y="112544"/>
            <a:ext cx="10587057" cy="58227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426" y="1274079"/>
            <a:ext cx="11515715" cy="5257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956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2942" y="112544"/>
            <a:ext cx="10587057" cy="58227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6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24854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6960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3957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9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93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6960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395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5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7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10000">
              <a:srgbClr val="9F2728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38200" y="1869511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763" y="4599931"/>
            <a:ext cx="3808219" cy="2692174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6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8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507" y="2919046"/>
            <a:ext cx="9308123" cy="1266091"/>
          </a:xfrm>
        </p:spPr>
        <p:txBody>
          <a:bodyPr/>
          <a:lstStyle/>
          <a:p>
            <a:r>
              <a:rPr lang="en-US" dirty="0" smtClean="0"/>
              <a:t>Asynchronous programming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00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Concepts. Shared </a:t>
            </a:r>
            <a:r>
              <a:rPr lang="en-US" dirty="0" smtClean="0"/>
              <a:t>Memory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942" y="1095175"/>
            <a:ext cx="11515715" cy="52573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Tasks may run in the same memory </a:t>
            </a:r>
            <a:r>
              <a:rPr lang="en-US" dirty="0" smtClean="0"/>
              <a:t>space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Simultaneous </a:t>
            </a:r>
            <a:r>
              <a:rPr lang="en-US" dirty="0"/>
              <a:t>access to </a:t>
            </a:r>
            <a:r>
              <a:rPr lang="en-US" dirty="0" smtClean="0"/>
              <a:t>objects</a:t>
            </a:r>
            <a:endParaRPr lang="en-US" dirty="0"/>
          </a:p>
          <a:p>
            <a:r>
              <a:rPr lang="en-US" dirty="0" smtClean="0"/>
              <a:t>Often </a:t>
            </a:r>
            <a:r>
              <a:rPr lang="en-US" dirty="0"/>
              <a:t>a source of unspeakable peril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08" y="1649067"/>
            <a:ext cx="8107452" cy="365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5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Concepts. </a:t>
            </a:r>
            <a:r>
              <a:rPr lang="en-US" dirty="0" smtClean="0"/>
              <a:t>Processes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942" y="1095175"/>
            <a:ext cx="11515715" cy="52573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Tasks might run in separate processes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Processes coordinate using </a:t>
            </a:r>
            <a:r>
              <a:rPr lang="en-US" dirty="0" smtClean="0"/>
              <a:t>IPC</a:t>
            </a:r>
          </a:p>
          <a:p>
            <a:r>
              <a:rPr lang="en-US" dirty="0" smtClean="0"/>
              <a:t>Pipes</a:t>
            </a:r>
            <a:r>
              <a:rPr lang="en-US" dirty="0"/>
              <a:t>, FIFOs, memory mapped regions, etc.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967" y="1661065"/>
            <a:ext cx="7964690" cy="343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28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Concepts. Distributed Computing 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1983" y="1755705"/>
            <a:ext cx="8766313" cy="329316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38142" y="1123493"/>
            <a:ext cx="11515715" cy="52573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Tasks may be running on distributed systems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r>
              <a:rPr lang="en-US" dirty="0"/>
              <a:t>For example, a cluster of </a:t>
            </a:r>
            <a:r>
              <a:rPr lang="en-US" dirty="0" smtClean="0"/>
              <a:t>workstations</a:t>
            </a:r>
          </a:p>
          <a:p>
            <a:r>
              <a:rPr lang="en-US" dirty="0" smtClean="0"/>
              <a:t>Communication </a:t>
            </a:r>
            <a:r>
              <a:rPr lang="en-US" dirty="0"/>
              <a:t>via sockets </a:t>
            </a:r>
          </a:p>
        </p:txBody>
      </p:sp>
    </p:spTree>
    <p:extLst>
      <p:ext uri="{BB962C8B-B14F-4D97-AF65-F5344CB8AC3E}">
        <p14:creationId xmlns:p14="http://schemas.microsoft.com/office/powerpoint/2010/main" val="1854589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and </a:t>
            </a:r>
            <a:r>
              <a:rPr lang="en-US" dirty="0" smtClean="0"/>
              <a:t>Python. Issues</a:t>
            </a:r>
            <a:endParaRPr lang="ru-R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8142" y="1123492"/>
            <a:ext cx="11515715" cy="543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Python is </a:t>
            </a:r>
            <a:r>
              <a:rPr lang="en-US" dirty="0" smtClean="0"/>
              <a:t>interpreted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i="1" dirty="0" smtClean="0"/>
              <a:t>"</a:t>
            </a:r>
            <a:r>
              <a:rPr lang="en-US" i="1" dirty="0"/>
              <a:t>What the hardware giveth, the software taketh away</a:t>
            </a:r>
            <a:r>
              <a:rPr lang="en-US" i="1" dirty="0" smtClean="0"/>
              <a:t>.“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 </a:t>
            </a:r>
            <a:r>
              <a:rPr lang="en-US" dirty="0"/>
              <a:t>Frankly, it doesn't seem like a natural </a:t>
            </a:r>
            <a:r>
              <a:rPr lang="en-US" dirty="0" smtClean="0"/>
              <a:t>match for </a:t>
            </a:r>
            <a:r>
              <a:rPr lang="en-US" dirty="0"/>
              <a:t>any sort of concurrent </a:t>
            </a:r>
            <a:r>
              <a:rPr lang="en-US" dirty="0" smtClean="0"/>
              <a:t>programming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Isn't </a:t>
            </a:r>
            <a:r>
              <a:rPr lang="en-US" dirty="0"/>
              <a:t>concurrent programming all about </a:t>
            </a:r>
            <a:r>
              <a:rPr lang="en-US" dirty="0" smtClean="0"/>
              <a:t>high performance </a:t>
            </a:r>
            <a:r>
              <a:rPr lang="en-US" dirty="0"/>
              <a:t>anyways???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248" y="3752166"/>
            <a:ext cx="3763044" cy="280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34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and </a:t>
            </a:r>
            <a:r>
              <a:rPr lang="en-US" dirty="0" smtClean="0"/>
              <a:t>Python. </a:t>
            </a:r>
            <a:r>
              <a:rPr lang="en-US" dirty="0"/>
              <a:t>Why Use Python at All? </a:t>
            </a:r>
            <a:endParaRPr lang="ru-R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7898" y="1093306"/>
            <a:ext cx="11515715" cy="528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Python is a very high level </a:t>
            </a:r>
            <a:r>
              <a:rPr lang="en-US" sz="3200" dirty="0" smtClean="0"/>
              <a:t>language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And </a:t>
            </a:r>
            <a:r>
              <a:rPr lang="en-US" sz="3200" dirty="0"/>
              <a:t>it comes with a large </a:t>
            </a:r>
            <a:r>
              <a:rPr lang="en-US" sz="3200" dirty="0" smtClean="0"/>
              <a:t>library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Useful </a:t>
            </a:r>
            <a:r>
              <a:rPr lang="en-US" sz="2800" dirty="0"/>
              <a:t>data types (dictionaries, </a:t>
            </a:r>
            <a:r>
              <a:rPr lang="en-US" sz="2800" dirty="0" err="1"/>
              <a:t>lists,etc</a:t>
            </a:r>
            <a:r>
              <a:rPr lang="en-US" sz="2800" dirty="0" smtClean="0"/>
              <a:t>.)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Network protocols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Text </a:t>
            </a:r>
            <a:r>
              <a:rPr lang="en-US" sz="2800" dirty="0"/>
              <a:t>parsing (</a:t>
            </a:r>
            <a:r>
              <a:rPr lang="en-US" sz="2800" dirty="0" err="1"/>
              <a:t>regexs</a:t>
            </a:r>
            <a:r>
              <a:rPr lang="en-US" sz="2800" dirty="0"/>
              <a:t>, XML, HTML, etc</a:t>
            </a:r>
            <a:r>
              <a:rPr lang="en-US" sz="2800" dirty="0" smtClean="0"/>
              <a:t>.)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Files </a:t>
            </a:r>
            <a:r>
              <a:rPr lang="en-US" sz="2800" dirty="0"/>
              <a:t>and the file </a:t>
            </a:r>
            <a:r>
              <a:rPr lang="en-US" sz="2800" dirty="0" smtClean="0"/>
              <a:t>system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Databases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Programmers </a:t>
            </a:r>
            <a:r>
              <a:rPr lang="en-US" sz="3200" dirty="0"/>
              <a:t>like using this stuff...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798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and </a:t>
            </a:r>
            <a:r>
              <a:rPr lang="en-US" dirty="0" smtClean="0"/>
              <a:t>Python. </a:t>
            </a:r>
            <a:r>
              <a:rPr lang="en-US" dirty="0"/>
              <a:t>Python as a Framework </a:t>
            </a:r>
            <a:endParaRPr lang="ru-R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7898" y="1391478"/>
            <a:ext cx="11515715" cy="4989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Python is often used as a high-level </a:t>
            </a:r>
            <a:r>
              <a:rPr lang="en-US" dirty="0" smtClean="0"/>
              <a:t>framework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various components might be a mix </a:t>
            </a:r>
            <a:r>
              <a:rPr lang="en-US" dirty="0" smtClean="0"/>
              <a:t>of languages </a:t>
            </a:r>
            <a:r>
              <a:rPr lang="en-US" dirty="0"/>
              <a:t>(Python, C, C++, etc</a:t>
            </a:r>
            <a:r>
              <a:rPr lang="en-US" dirty="0" smtClean="0"/>
              <a:t>.)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Concurrency </a:t>
            </a:r>
            <a:r>
              <a:rPr lang="en-US" dirty="0"/>
              <a:t>may be a core part of </a:t>
            </a:r>
            <a:r>
              <a:rPr lang="en-US" dirty="0" smtClean="0"/>
              <a:t>the framework's </a:t>
            </a:r>
            <a:r>
              <a:rPr lang="en-US" dirty="0"/>
              <a:t>overall </a:t>
            </a:r>
            <a:r>
              <a:rPr lang="en-US" dirty="0" smtClean="0"/>
              <a:t>architecture</a:t>
            </a:r>
            <a:r>
              <a:rPr lang="en-US" dirty="0"/>
              <a:t>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P</a:t>
            </a:r>
            <a:r>
              <a:rPr lang="en-US" dirty="0" smtClean="0"/>
              <a:t>ython </a:t>
            </a:r>
            <a:r>
              <a:rPr lang="en-US" dirty="0"/>
              <a:t>has to deal with it even if a lot of </a:t>
            </a:r>
            <a:r>
              <a:rPr lang="en-US" dirty="0" smtClean="0"/>
              <a:t>the underlying </a:t>
            </a:r>
            <a:r>
              <a:rPr lang="en-US" dirty="0"/>
              <a:t>processing is going on in C</a:t>
            </a:r>
            <a:r>
              <a:rPr lang="en-US" sz="3200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1185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 </a:t>
            </a:r>
            <a:r>
              <a:rPr lang="en-US" dirty="0"/>
              <a:t>Go </a:t>
            </a:r>
            <a:r>
              <a:rPr lang="en-US" dirty="0" smtClean="0"/>
              <a:t>Faster</a:t>
            </a:r>
            <a:endParaRPr lang="ru-R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7898" y="1391478"/>
            <a:ext cx="11515715" cy="49894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Python can be extended with C </a:t>
            </a:r>
            <a:r>
              <a:rPr lang="en-US" dirty="0" smtClean="0"/>
              <a:t>code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Look </a:t>
            </a:r>
            <a:r>
              <a:rPr lang="en-US" dirty="0"/>
              <a:t>at </a:t>
            </a:r>
            <a:r>
              <a:rPr lang="en-US" dirty="0" err="1"/>
              <a:t>ctypes</a:t>
            </a:r>
            <a:r>
              <a:rPr lang="en-US" dirty="0"/>
              <a:t>, </a:t>
            </a:r>
            <a:r>
              <a:rPr lang="en-US" dirty="0" err="1"/>
              <a:t>Cython</a:t>
            </a:r>
            <a:r>
              <a:rPr lang="en-US" dirty="0"/>
              <a:t>, Swig, etc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If </a:t>
            </a:r>
            <a:r>
              <a:rPr lang="en-US" dirty="0"/>
              <a:t>you need really high-performance, </a:t>
            </a:r>
            <a:r>
              <a:rPr lang="en-US" dirty="0" smtClean="0"/>
              <a:t>you're not </a:t>
            </a:r>
            <a:r>
              <a:rPr lang="en-US" dirty="0"/>
              <a:t>coding Python--you're using C </a:t>
            </a:r>
            <a:r>
              <a:rPr lang="en-US" dirty="0" smtClean="0"/>
              <a:t>extensions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This </a:t>
            </a:r>
            <a:r>
              <a:rPr lang="en-US" dirty="0"/>
              <a:t>is what most of the big </a:t>
            </a:r>
            <a:r>
              <a:rPr lang="en-US" dirty="0" smtClean="0"/>
              <a:t>scientific computing </a:t>
            </a:r>
            <a:r>
              <a:rPr lang="en-US" dirty="0"/>
              <a:t>hackers are </a:t>
            </a:r>
            <a:r>
              <a:rPr lang="en-US" dirty="0" smtClean="0"/>
              <a:t>doing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It's </a:t>
            </a:r>
            <a:r>
              <a:rPr lang="en-US" dirty="0"/>
              <a:t>called "using the right tool for the job" </a:t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188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Definitions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Basic </a:t>
            </a:r>
            <a:r>
              <a:rPr lang="en-US" sz="3200" dirty="0" smtClean="0"/>
              <a:t>Concepts</a:t>
            </a:r>
            <a:r>
              <a:rPr lang="en-US" sz="3200" dirty="0"/>
              <a:t>:</a:t>
            </a:r>
            <a:endParaRPr lang="en-US" sz="3200" dirty="0" smtClean="0"/>
          </a:p>
          <a:p>
            <a:pPr lvl="1"/>
            <a:r>
              <a:rPr lang="en-US" sz="2800" dirty="0" smtClean="0"/>
              <a:t>Concurrent </a:t>
            </a:r>
            <a:r>
              <a:rPr lang="en-US" sz="2800" dirty="0"/>
              <a:t>Programming</a:t>
            </a:r>
            <a:endParaRPr lang="en-US" sz="2800" dirty="0" smtClean="0"/>
          </a:p>
          <a:p>
            <a:pPr lvl="1"/>
            <a:r>
              <a:rPr lang="en-US" sz="2800" dirty="0" smtClean="0"/>
              <a:t>Multitasking </a:t>
            </a:r>
            <a:endParaRPr lang="en-US" sz="2800" dirty="0" smtClean="0"/>
          </a:p>
          <a:p>
            <a:pPr lvl="1"/>
            <a:r>
              <a:rPr lang="en-US" sz="2800" dirty="0" smtClean="0"/>
              <a:t>Parallel Processing</a:t>
            </a:r>
          </a:p>
          <a:p>
            <a:pPr lvl="1"/>
            <a:r>
              <a:rPr lang="en-US" sz="2800" dirty="0"/>
              <a:t>Task Execution 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Concurrency and </a:t>
            </a:r>
            <a:r>
              <a:rPr lang="en-US" sz="3200" dirty="0" smtClean="0"/>
              <a:t>Python:</a:t>
            </a:r>
          </a:p>
          <a:p>
            <a:pPr lvl="1"/>
            <a:r>
              <a:rPr lang="en-US" sz="2800" dirty="0" smtClean="0"/>
              <a:t> Issues</a:t>
            </a:r>
          </a:p>
          <a:p>
            <a:pPr lvl="1"/>
            <a:r>
              <a:rPr lang="en-US" sz="2800" dirty="0"/>
              <a:t>Why Use Python at </a:t>
            </a:r>
            <a:r>
              <a:rPr lang="en-US" sz="2800" dirty="0" smtClean="0"/>
              <a:t>All?</a:t>
            </a:r>
          </a:p>
          <a:p>
            <a:pPr lvl="1"/>
            <a:r>
              <a:rPr lang="en-US" sz="2800"/>
              <a:t>Python as a Framework</a:t>
            </a:r>
            <a:endParaRPr lang="en-US" sz="2800" dirty="0" smtClean="0"/>
          </a:p>
          <a:p>
            <a:pPr lvl="1"/>
            <a:r>
              <a:rPr lang="en-US" sz="2800" dirty="0" smtClean="0"/>
              <a:t>Comments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900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85" y="2285999"/>
            <a:ext cx="11515715" cy="42454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Concurrency : Doing more than one thing at </a:t>
            </a:r>
            <a:r>
              <a:rPr lang="en-US" dirty="0" smtClean="0"/>
              <a:t>a time</a:t>
            </a:r>
            <a:r>
              <a:rPr lang="en-US" dirty="0"/>
              <a:t>. Of particular interest to </a:t>
            </a:r>
            <a:r>
              <a:rPr lang="en-US" dirty="0" smtClean="0"/>
              <a:t>programmers writing </a:t>
            </a:r>
            <a:r>
              <a:rPr lang="en-US" dirty="0"/>
              <a:t>code for running on big iron, but also </a:t>
            </a:r>
            <a:r>
              <a:rPr lang="en-US" dirty="0" smtClean="0"/>
              <a:t>of interest </a:t>
            </a:r>
            <a:r>
              <a:rPr lang="en-US" dirty="0"/>
              <a:t>for users of multicore PCs. Usually </a:t>
            </a:r>
            <a:r>
              <a:rPr lang="en-US" dirty="0" smtClean="0"/>
              <a:t>a bad </a:t>
            </a:r>
            <a:r>
              <a:rPr lang="en-US" dirty="0"/>
              <a:t>idea--except when it's not.</a:t>
            </a:r>
            <a:r>
              <a:rPr lang="en-US" sz="3200" dirty="0"/>
              <a:t> 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289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Concepts. Concurrent Programming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426" y="1529861"/>
            <a:ext cx="11515715" cy="5001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Creation </a:t>
            </a:r>
            <a:r>
              <a:rPr lang="en-US" sz="3200" dirty="0"/>
              <a:t>of programs that can work on more than one thing at a </a:t>
            </a:r>
            <a:r>
              <a:rPr lang="en-US" sz="3200" dirty="0" smtClean="0"/>
              <a:t>time</a:t>
            </a:r>
          </a:p>
          <a:p>
            <a:pPr algn="just"/>
            <a:r>
              <a:rPr lang="en-US" sz="3200" dirty="0" smtClean="0"/>
              <a:t> </a:t>
            </a:r>
            <a:r>
              <a:rPr lang="en-US" sz="3200" dirty="0"/>
              <a:t>Example : A network server that communicates with several hundred clients all connected at once </a:t>
            </a:r>
            <a:endParaRPr lang="en-US" sz="3200" dirty="0" smtClean="0"/>
          </a:p>
          <a:p>
            <a:pPr algn="just"/>
            <a:r>
              <a:rPr lang="en-US" sz="3200" dirty="0" smtClean="0"/>
              <a:t>Example </a:t>
            </a:r>
            <a:r>
              <a:rPr lang="en-US" sz="3200" dirty="0"/>
              <a:t>: A big number crunching job that spreads its work across multiple CPUs</a:t>
            </a:r>
          </a:p>
        </p:txBody>
      </p:sp>
    </p:spTree>
    <p:extLst>
      <p:ext uri="{BB962C8B-B14F-4D97-AF65-F5344CB8AC3E}">
        <p14:creationId xmlns:p14="http://schemas.microsoft.com/office/powerpoint/2010/main" val="140924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Concepts. </a:t>
            </a:r>
            <a:r>
              <a:rPr lang="en-US" dirty="0" smtClean="0"/>
              <a:t>Multitasking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200" dirty="0"/>
              <a:t>Concurrency typically implies "</a:t>
            </a:r>
            <a:r>
              <a:rPr lang="en-US" sz="3200" dirty="0" smtClean="0"/>
              <a:t>multitasking“</a:t>
            </a:r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If only one CPU is available, the only way it can run multiple tasks is by rapidly switching between them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95" y="1842354"/>
            <a:ext cx="9932204" cy="340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2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Concepts. Parallel Processing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sz="5100" dirty="0"/>
              <a:t>You may have parallelism (many CPUs</a:t>
            </a:r>
            <a:r>
              <a:rPr lang="en-US" sz="5100" dirty="0" smtClean="0"/>
              <a:t>)</a:t>
            </a:r>
          </a:p>
          <a:p>
            <a:pPr algn="just"/>
            <a:r>
              <a:rPr lang="en-US" sz="5100" dirty="0" smtClean="0"/>
              <a:t> </a:t>
            </a:r>
            <a:r>
              <a:rPr lang="en-US" sz="5100" dirty="0"/>
              <a:t>Here, you often get simultaneous task </a:t>
            </a:r>
            <a:r>
              <a:rPr lang="en-US" sz="5100" dirty="0" smtClean="0"/>
              <a:t>execution</a:t>
            </a:r>
          </a:p>
          <a:p>
            <a:pPr algn="just"/>
            <a:endParaRPr lang="en-US" sz="5100" dirty="0"/>
          </a:p>
          <a:p>
            <a:pPr algn="just"/>
            <a:endParaRPr lang="en-US" sz="5100" dirty="0" smtClean="0"/>
          </a:p>
          <a:p>
            <a:pPr algn="just"/>
            <a:endParaRPr lang="en-US" sz="5100" dirty="0"/>
          </a:p>
          <a:p>
            <a:pPr algn="just"/>
            <a:endParaRPr lang="en-US" sz="5100" dirty="0" smtClean="0"/>
          </a:p>
          <a:p>
            <a:pPr algn="just"/>
            <a:endParaRPr lang="en-US" sz="5100" dirty="0"/>
          </a:p>
          <a:p>
            <a:pPr algn="just"/>
            <a:endParaRPr lang="en-US" sz="5100" dirty="0" smtClean="0"/>
          </a:p>
          <a:p>
            <a:pPr algn="just"/>
            <a:endParaRPr lang="en-US" sz="5100" dirty="0"/>
          </a:p>
          <a:p>
            <a:pPr algn="just"/>
            <a:endParaRPr lang="en-US" sz="5100" dirty="0" smtClean="0"/>
          </a:p>
          <a:p>
            <a:pPr algn="just"/>
            <a:r>
              <a:rPr lang="en-US" sz="5100" dirty="0"/>
              <a:t>If the total number of tasks exceeds the number of CPUs, then each CPU also </a:t>
            </a:r>
            <a:r>
              <a:rPr lang="en-US" sz="5100" dirty="0" smtClean="0"/>
              <a:t>multitasks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81" y="2879397"/>
            <a:ext cx="10071968" cy="204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28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Concepts. Task Execution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All tasks execute by alternating </a:t>
            </a:r>
            <a:r>
              <a:rPr lang="en-US" sz="2600" dirty="0" smtClean="0"/>
              <a:t>between CPU </a:t>
            </a:r>
            <a:r>
              <a:rPr lang="en-US" sz="2600" dirty="0"/>
              <a:t>processing and I/O handling </a:t>
            </a:r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endParaRPr lang="en-US" sz="2600" dirty="0" smtClean="0"/>
          </a:p>
          <a:p>
            <a:r>
              <a:rPr lang="en-US" sz="2600" dirty="0"/>
              <a:t>For I/O, tasks must wait (sleep)</a:t>
            </a:r>
            <a:br>
              <a:rPr lang="en-US" sz="2600" dirty="0"/>
            </a:br>
            <a:endParaRPr lang="en-US" sz="2600" dirty="0"/>
          </a:p>
          <a:p>
            <a:r>
              <a:rPr lang="en-US" sz="2600" dirty="0" smtClean="0"/>
              <a:t>Behind </a:t>
            </a:r>
            <a:r>
              <a:rPr lang="en-US" sz="2600" dirty="0"/>
              <a:t>the scenes, the underlying system </a:t>
            </a:r>
            <a:r>
              <a:rPr lang="en-US" sz="2600" dirty="0" smtClean="0"/>
              <a:t>will carry </a:t>
            </a:r>
            <a:r>
              <a:rPr lang="en-US" sz="2600" dirty="0"/>
              <a:t>out the I/O operation and wake </a:t>
            </a:r>
            <a:r>
              <a:rPr lang="en-US" sz="2600" dirty="0" smtClean="0"/>
              <a:t>the task </a:t>
            </a:r>
            <a:r>
              <a:rPr lang="en-US" sz="2600" dirty="0"/>
              <a:t>when it's finished </a:t>
            </a:r>
            <a:endParaRPr lang="en-US" sz="5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302" y="1835394"/>
            <a:ext cx="7791731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9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Concepts. CPU Bound </a:t>
            </a:r>
            <a:r>
              <a:rPr lang="en-US" dirty="0" smtClean="0"/>
              <a:t>Tasks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task is "CPU Bound" if it spends most of its time processing with </a:t>
            </a:r>
            <a:r>
              <a:rPr lang="en-US" dirty="0"/>
              <a:t>little I/O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Crunching </a:t>
            </a:r>
            <a:r>
              <a:rPr lang="en-US" dirty="0"/>
              <a:t>big </a:t>
            </a:r>
            <a:r>
              <a:rPr lang="en-US" dirty="0" smtClean="0"/>
              <a:t>matrices</a:t>
            </a:r>
          </a:p>
          <a:p>
            <a:pPr lvl="1"/>
            <a:r>
              <a:rPr lang="en-US" dirty="0" smtClean="0"/>
              <a:t>Image </a:t>
            </a:r>
            <a:r>
              <a:rPr lang="en-US" dirty="0"/>
              <a:t>processing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82" y="2170872"/>
            <a:ext cx="10135277" cy="13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1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Concepts. I/O Bound </a:t>
            </a:r>
            <a:r>
              <a:rPr lang="en-US" dirty="0" smtClean="0"/>
              <a:t>Tasks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task is "I/O Bound" if it spends most of </a:t>
            </a:r>
            <a:r>
              <a:rPr lang="en-US" dirty="0" smtClean="0"/>
              <a:t>its time </a:t>
            </a:r>
            <a:r>
              <a:rPr lang="en-US" dirty="0"/>
              <a:t>waiting for </a:t>
            </a:r>
            <a:r>
              <a:rPr lang="en-US" dirty="0" smtClean="0"/>
              <a:t>I/O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Reading </a:t>
            </a:r>
            <a:r>
              <a:rPr lang="en-US" dirty="0"/>
              <a:t>input from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Networking</a:t>
            </a:r>
          </a:p>
          <a:p>
            <a:pPr lvl="1"/>
            <a:r>
              <a:rPr lang="en-US" dirty="0" smtClean="0"/>
              <a:t>File processing</a:t>
            </a:r>
          </a:p>
          <a:p>
            <a:r>
              <a:rPr lang="en-US" dirty="0" smtClean="0"/>
              <a:t>Most </a:t>
            </a:r>
            <a:r>
              <a:rPr lang="en-US" dirty="0"/>
              <a:t>"normal" programs are I/O bound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85" y="2270884"/>
            <a:ext cx="10848366" cy="110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5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SpaceTemplate.potx" id="{1DFD984F-CF35-4FD4-B109-42F16014EF75}" vid="{D0BF3553-D899-4979-8D82-D598906048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SimpleTemplatePowerPoint</Template>
  <TotalTime>2009</TotalTime>
  <Words>766</Words>
  <Application>Microsoft Office PowerPoint</Application>
  <PresentationFormat>Widescreen</PresentationFormat>
  <Paragraphs>156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Asynchronous programming</vt:lpstr>
      <vt:lpstr>Table of content</vt:lpstr>
      <vt:lpstr>Definitions</vt:lpstr>
      <vt:lpstr>Basic Concepts. Concurrent Programming</vt:lpstr>
      <vt:lpstr>Basic Concepts. Multitasking</vt:lpstr>
      <vt:lpstr>Basic Concepts. Parallel Processing </vt:lpstr>
      <vt:lpstr>Basic Concepts. Task Execution </vt:lpstr>
      <vt:lpstr>Basic Concepts. CPU Bound Tasks </vt:lpstr>
      <vt:lpstr>Basic Concepts. I/O Bound Tasks </vt:lpstr>
      <vt:lpstr>Basic Concepts. Shared Memory </vt:lpstr>
      <vt:lpstr>Basic Concepts. Processes </vt:lpstr>
      <vt:lpstr>Basic Concepts. Distributed Computing  </vt:lpstr>
      <vt:lpstr>Concurrency and Python. Issues</vt:lpstr>
      <vt:lpstr>Concurrency and Python. Why Use Python at All? </vt:lpstr>
      <vt:lpstr>Concurrency and Python. Python as a Framework </vt:lpstr>
      <vt:lpstr>Can Go Faster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Sergii Tischenko</dc:creator>
  <cp:lastModifiedBy>Sergii Tishchenko</cp:lastModifiedBy>
  <cp:revision>133</cp:revision>
  <dcterms:created xsi:type="dcterms:W3CDTF">2016-09-08T21:29:20Z</dcterms:created>
  <dcterms:modified xsi:type="dcterms:W3CDTF">2018-08-23T14:44:55Z</dcterms:modified>
</cp:coreProperties>
</file>