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25882" autoAdjust="0"/>
  </p:normalViewPr>
  <p:slideViewPr>
    <p:cSldViewPr snapToGrid="0">
      <p:cViewPr varScale="1">
        <p:scale>
          <a:sx n="11" d="100"/>
          <a:sy n="11" d="100"/>
        </p:scale>
        <p:origin x="159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https://docs.python.org/3.6/library/doctest.html</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a:t>
            </a:fld>
            <a:endParaRPr lang="en-US"/>
          </a:p>
        </p:txBody>
      </p:sp>
    </p:spTree>
    <p:extLst>
      <p:ext uri="{BB962C8B-B14F-4D97-AF65-F5344CB8AC3E}">
        <p14:creationId xmlns:p14="http://schemas.microsoft.com/office/powerpoint/2010/main" val="384363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Unittest</a:t>
            </a:r>
            <a:r>
              <a:rPr lang="en-US" baseline="0" dirty="0" smtClean="0"/>
              <a:t> are meaning</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a:t>
            </a:fld>
            <a:endParaRPr lang="en-US"/>
          </a:p>
        </p:txBody>
      </p:sp>
    </p:spTree>
    <p:extLst>
      <p:ext uri="{BB962C8B-B14F-4D97-AF65-F5344CB8AC3E}">
        <p14:creationId xmlns:p14="http://schemas.microsoft.com/office/powerpoint/2010/main" val="344198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3</a:t>
            </a:fld>
            <a:endParaRPr lang="en-US"/>
          </a:p>
        </p:txBody>
      </p:sp>
    </p:spTree>
    <p:extLst>
      <p:ext uri="{BB962C8B-B14F-4D97-AF65-F5344CB8AC3E}">
        <p14:creationId xmlns:p14="http://schemas.microsoft.com/office/powerpoint/2010/main" val="389525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And so on, eventually ending with:</a:t>
            </a:r>
          </a:p>
          <a:p>
            <a:r>
              <a:rPr lang="en-US" sz="1200" b="0" i="0" kern="1200" dirty="0" smtClean="0">
                <a:solidFill>
                  <a:schemeClr val="tx1"/>
                </a:solidFill>
                <a:effectLst/>
                <a:latin typeface="+mn-lt"/>
                <a:ea typeface="+mn-ea"/>
                <a:cs typeface="+mn-cs"/>
              </a:rPr>
              <a:t>Trying: factorial(1e100) Expecting: </a:t>
            </a:r>
            <a:r>
              <a:rPr lang="en-US" sz="1200" b="0" i="0" kern="1200" dirty="0" err="1" smtClean="0">
                <a:solidFill>
                  <a:schemeClr val="tx1"/>
                </a:solidFill>
                <a:effectLst/>
                <a:latin typeface="+mn-lt"/>
                <a:ea typeface="+mn-ea"/>
                <a:cs typeface="+mn-cs"/>
              </a:rPr>
              <a:t>Traceback</a:t>
            </a:r>
            <a:r>
              <a:rPr lang="en-US" sz="1200" b="0" i="0" kern="1200" dirty="0" smtClean="0">
                <a:solidFill>
                  <a:schemeClr val="tx1"/>
                </a:solidFill>
                <a:effectLst/>
                <a:latin typeface="+mn-lt"/>
                <a:ea typeface="+mn-ea"/>
                <a:cs typeface="+mn-cs"/>
              </a:rPr>
              <a:t> (most recent call last): ... </a:t>
            </a:r>
            <a:r>
              <a:rPr lang="en-US" sz="1200" b="0" i="0" kern="1200" dirty="0" err="1" smtClean="0">
                <a:solidFill>
                  <a:schemeClr val="tx1"/>
                </a:solidFill>
                <a:effectLst/>
                <a:latin typeface="+mn-lt"/>
                <a:ea typeface="+mn-ea"/>
                <a:cs typeface="+mn-cs"/>
              </a:rPr>
              <a:t>OverflowError</a:t>
            </a:r>
            <a:r>
              <a:rPr lang="en-US" sz="1200" b="0" i="0" kern="1200" dirty="0" smtClean="0">
                <a:solidFill>
                  <a:schemeClr val="tx1"/>
                </a:solidFill>
                <a:effectLst/>
                <a:latin typeface="+mn-lt"/>
                <a:ea typeface="+mn-ea"/>
                <a:cs typeface="+mn-cs"/>
              </a:rPr>
              <a:t>: n too large ok 2 items passed all tests: 1 tests in __main__ 8 tests in __</a:t>
            </a:r>
            <a:r>
              <a:rPr lang="en-US" sz="1200" b="0" i="0" kern="1200" dirty="0" err="1" smtClean="0">
                <a:solidFill>
                  <a:schemeClr val="tx1"/>
                </a:solidFill>
                <a:effectLst/>
                <a:latin typeface="+mn-lt"/>
                <a:ea typeface="+mn-ea"/>
                <a:cs typeface="+mn-cs"/>
              </a:rPr>
              <a:t>main__.factorial</a:t>
            </a:r>
            <a:r>
              <a:rPr lang="en-US" sz="1200" b="0" i="0" kern="1200" dirty="0" smtClean="0">
                <a:solidFill>
                  <a:schemeClr val="tx1"/>
                </a:solidFill>
                <a:effectLst/>
                <a:latin typeface="+mn-lt"/>
                <a:ea typeface="+mn-ea"/>
                <a:cs typeface="+mn-cs"/>
              </a:rPr>
              <a:t> 9 tests in 2 items. 9 passed and 0 failed. Test passed. $</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3681441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M</a:t>
            </a:r>
            <a:r>
              <a:rPr lang="en-US" sz="1200" kern="1200" dirty="0" smtClean="0">
                <a:solidFill>
                  <a:schemeClr val="tx1"/>
                </a:solidFill>
                <a:effectLst/>
                <a:latin typeface="+mn-lt"/>
                <a:ea typeface="+mn-ea"/>
                <a:cs typeface="+mn-cs"/>
              </a:rPr>
              <a:t>.</a:t>
            </a:r>
            <a:r>
              <a:rPr lang="en-US" dirty="0" smtClean="0"/>
              <a:t>py</a:t>
            </a:r>
          </a:p>
          <a:p>
            <a:r>
              <a:rPr lang="en-US" sz="1200" b="0" i="0" kern="1200" dirty="0" smtClean="0">
                <a:solidFill>
                  <a:schemeClr val="tx1"/>
                </a:solidFill>
                <a:effectLst/>
                <a:latin typeface="+mn-lt"/>
                <a:ea typeface="+mn-ea"/>
                <a:cs typeface="+mn-cs"/>
              </a:rPr>
              <a:t>This won’t display anything unless an example fails, in which case the failing example(s) and the cause(s) of the failure(s) are printed to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and the final line of output is </a:t>
            </a:r>
            <a:r>
              <a:rPr lang="en-US" dirty="0" smtClean="0">
                <a:effectLst/>
              </a:rPr>
              <a:t>***Test</a:t>
            </a:r>
            <a:r>
              <a:rPr lang="en-US" dirty="0" smtClean="0"/>
              <a:t> </a:t>
            </a:r>
            <a:r>
              <a:rPr lang="en-US" dirty="0" smtClean="0">
                <a:effectLst/>
              </a:rPr>
              <a:t>Failed***</a:t>
            </a:r>
            <a:r>
              <a:rPr lang="en-US" dirty="0" smtClean="0"/>
              <a:t> </a:t>
            </a:r>
            <a:r>
              <a:rPr lang="en-US" dirty="0" smtClean="0">
                <a:effectLst/>
              </a:rPr>
              <a:t>N</a:t>
            </a:r>
            <a:r>
              <a:rPr lang="en-US" dirty="0" smtClean="0"/>
              <a:t> </a:t>
            </a:r>
            <a:r>
              <a:rPr lang="en-US" dirty="0" smtClean="0">
                <a:effectLst/>
              </a:rPr>
              <a:t>failures.</a:t>
            </a:r>
            <a:r>
              <a:rPr lang="en-US" sz="1200" b="0" i="0" kern="1200" dirty="0" smtClean="0">
                <a:solidFill>
                  <a:schemeClr val="tx1"/>
                </a:solidFill>
                <a:effectLst/>
                <a:latin typeface="+mn-lt"/>
                <a:ea typeface="+mn-ea"/>
                <a:cs typeface="+mn-cs"/>
              </a:rPr>
              <a:t>, where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is the number of examples that failed.</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5</a:t>
            </a:fld>
            <a:endParaRPr lang="en-US"/>
          </a:p>
        </p:txBody>
      </p:sp>
    </p:spTree>
    <p:extLst>
      <p:ext uri="{BB962C8B-B14F-4D97-AF65-F5344CB8AC3E}">
        <p14:creationId xmlns:p14="http://schemas.microsoft.com/office/powerpoint/2010/main" val="28951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81334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138875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smtClean="0">
                <a:solidFill>
                  <a:schemeClr val="tx1"/>
                </a:solidFill>
                <a:effectLst/>
                <a:latin typeface="+mn-lt"/>
                <a:ea typeface="+mn-ea"/>
                <a:cs typeface="+mn-cs"/>
              </a:rPr>
              <a:t>Модуль </a:t>
            </a:r>
            <a:r>
              <a:rPr lang="en-US" sz="1000" kern="1200" dirty="0" err="1" smtClean="0">
                <a:solidFill>
                  <a:schemeClr val="tx1"/>
                </a:solidFill>
                <a:effectLst/>
                <a:latin typeface="+mn-lt"/>
                <a:ea typeface="+mn-ea"/>
                <a:cs typeface="+mn-cs"/>
              </a:rPr>
              <a:t>doctest</a:t>
            </a:r>
            <a:r>
              <a:rPr lang="ru-RU" sz="1200" kern="1200" dirty="0" smtClean="0">
                <a:solidFill>
                  <a:schemeClr val="tx1"/>
                </a:solidFill>
                <a:effectLst/>
                <a:latin typeface="+mn-lt"/>
                <a:ea typeface="+mn-ea"/>
                <a:cs typeface="+mn-cs"/>
              </a:rPr>
              <a:t> позволяет проверить реализацию функции на соответствие записанному сеансу интерпретатора.</a:t>
            </a:r>
            <a:endParaRPr lang="en-US" sz="11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Плюсы</a:t>
            </a:r>
            <a:r>
              <a:rPr lang="en-US" sz="1200" kern="1200" dirty="0" smtClean="0">
                <a:solidFill>
                  <a:schemeClr val="tx1"/>
                </a:solidFill>
                <a:effectLst/>
                <a:latin typeface="+mn-lt"/>
                <a:ea typeface="+mn-ea"/>
                <a:cs typeface="+mn-cs"/>
              </a:rPr>
              <a:t>:</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доступен</a:t>
            </a:r>
            <a:r>
              <a:rPr lang="en-US" sz="1200" kern="1200" dirty="0" smtClean="0">
                <a:solidFill>
                  <a:schemeClr val="tx1"/>
                </a:solidFill>
                <a:effectLst/>
                <a:latin typeface="+mn-lt"/>
                <a:ea typeface="+mn-ea"/>
                <a:cs typeface="+mn-cs"/>
              </a:rPr>
              <a:t> в </a:t>
            </a:r>
            <a:r>
              <a:rPr lang="en-US" sz="1200" kern="1200" dirty="0" err="1" smtClean="0">
                <a:solidFill>
                  <a:schemeClr val="tx1"/>
                </a:solidFill>
                <a:effectLst/>
                <a:latin typeface="+mn-lt"/>
                <a:ea typeface="+mn-ea"/>
                <a:cs typeface="+mn-cs"/>
              </a:rPr>
              <a:t>стандартной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библиотеке</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решает задачу тестирования для небольших проектов,</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доктесты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легко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читать</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примеры кода в документации всегда актуальны.</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Минусы</a:t>
            </a:r>
            <a:r>
              <a:rPr lang="en-US" sz="1200" kern="1200" dirty="0" smtClean="0">
                <a:solidFill>
                  <a:schemeClr val="tx1"/>
                </a:solidFill>
                <a:effectLst/>
                <a:latin typeface="+mn-lt"/>
                <a:ea typeface="+mn-ea"/>
                <a:cs typeface="+mn-cs"/>
              </a:rPr>
              <a:t>:</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доктесты</a:t>
            </a:r>
            <a:r>
              <a:rPr lang="ru-RU" sz="1200" kern="1200" dirty="0" smtClean="0">
                <a:solidFill>
                  <a:schemeClr val="tx1"/>
                </a:solidFill>
                <a:effectLst/>
                <a:latin typeface="+mn-lt"/>
                <a:ea typeface="+mn-ea"/>
                <a:cs typeface="+mn-cs"/>
              </a:rPr>
              <a:t> требуют, чтобы у результата было содержательное строковое представление,</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длинные </a:t>
            </a:r>
            <a:r>
              <a:rPr lang="ru-RU" sz="1200" kern="1200" dirty="0" err="1" smtClean="0">
                <a:solidFill>
                  <a:schemeClr val="tx1"/>
                </a:solidFill>
                <a:effectLst/>
                <a:latin typeface="+mn-lt"/>
                <a:ea typeface="+mn-ea"/>
                <a:cs typeface="+mn-cs"/>
              </a:rPr>
              <a:t>доктесты</a:t>
            </a:r>
            <a:r>
              <a:rPr lang="ru-RU" sz="1200" kern="1200" dirty="0" smtClean="0">
                <a:solidFill>
                  <a:schemeClr val="tx1"/>
                </a:solidFill>
                <a:effectLst/>
                <a:latin typeface="+mn-lt"/>
                <a:ea typeface="+mn-ea"/>
                <a:cs typeface="+mn-cs"/>
              </a:rPr>
              <a:t> ухудшают читаемость документации,</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нет способа запустить подмножество </a:t>
            </a:r>
            <a:r>
              <a:rPr lang="ru-RU" sz="1200" kern="1200" dirty="0" err="1" smtClean="0">
                <a:solidFill>
                  <a:schemeClr val="tx1"/>
                </a:solidFill>
                <a:effectLst/>
                <a:latin typeface="+mn-lt"/>
                <a:ea typeface="+mn-ea"/>
                <a:cs typeface="+mn-cs"/>
              </a:rPr>
              <a:t>доктестов</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если в середине </a:t>
            </a:r>
            <a:r>
              <a:rPr lang="ru-RU" sz="1200" kern="1200" dirty="0" err="1" smtClean="0">
                <a:solidFill>
                  <a:schemeClr val="tx1"/>
                </a:solidFill>
                <a:effectLst/>
                <a:latin typeface="+mn-lt"/>
                <a:ea typeface="+mn-ea"/>
                <a:cs typeface="+mn-cs"/>
              </a:rPr>
              <a:t>доктеста</a:t>
            </a:r>
            <a:r>
              <a:rPr lang="ru-RU" sz="1200" kern="1200" dirty="0" smtClean="0">
                <a:solidFill>
                  <a:schemeClr val="tx1"/>
                </a:solidFill>
                <a:effectLst/>
                <a:latin typeface="+mn-lt"/>
                <a:ea typeface="+mn-ea"/>
                <a:cs typeface="+mn-cs"/>
              </a:rPr>
              <a:t> произошла ошибка, оставшаяся часть не выполнится.</a:t>
            </a:r>
            <a:endParaRPr lang="en-US" sz="1200" kern="1200" dirty="0" smtClean="0">
              <a:solidFill>
                <a:schemeClr val="tx1"/>
              </a:solidFill>
              <a:effectLst/>
              <a:latin typeface="+mn-lt"/>
              <a:ea typeface="+mn-ea"/>
              <a:cs typeface="+mn-cs"/>
            </a:endParaRPr>
          </a:p>
          <a:p>
            <a:r>
              <a:rPr lang="ru-RU" sz="1100" kern="1200" dirty="0" smtClean="0">
                <a:solidFill>
                  <a:schemeClr val="tx1"/>
                </a:solidFill>
                <a:effectLst/>
                <a:latin typeface="+mn-lt"/>
                <a:ea typeface="+mn-ea"/>
                <a:cs typeface="+mn-cs"/>
              </a:rPr>
              <a:t/>
            </a:r>
            <a:br>
              <a:rPr lang="ru-RU" sz="1100" kern="1200" dirty="0" smtClean="0">
                <a:solidFill>
                  <a:schemeClr val="tx1"/>
                </a:solidFill>
                <a:effectLst/>
                <a:latin typeface="+mn-lt"/>
                <a:ea typeface="+mn-ea"/>
                <a:cs typeface="+mn-cs"/>
              </a:rPr>
            </a:br>
            <a:r>
              <a:rPr lang="ru-RU"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2456836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3263899"/>
            <a:ext cx="9144000" cy="1046163"/>
          </a:xfrm>
        </p:spPr>
        <p:txBody>
          <a:bodyPr/>
          <a:lstStyle/>
          <a:p>
            <a:r>
              <a:rPr lang="en-US" dirty="0" smtClean="0"/>
              <a:t>Testing. </a:t>
            </a:r>
            <a:r>
              <a:rPr lang="en-US" dirty="0" err="1" smtClean="0"/>
              <a:t>Doctest</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or not to do?</a:t>
            </a:r>
            <a:endParaRPr lang="ru-RU" dirty="0"/>
          </a:p>
        </p:txBody>
      </p:sp>
      <p:sp>
        <p:nvSpPr>
          <p:cNvPr id="3" name="Content Placeholder 2"/>
          <p:cNvSpPr>
            <a:spLocks noGrp="1"/>
          </p:cNvSpPr>
          <p:nvPr>
            <p:ph idx="1"/>
          </p:nvPr>
        </p:nvSpPr>
        <p:spPr>
          <a:xfrm>
            <a:off x="313426" y="1274079"/>
            <a:ext cx="11515715" cy="1354821"/>
          </a:xfrm>
        </p:spPr>
        <p:txBody>
          <a:bodyPr>
            <a:normAutofit/>
          </a:bodyPr>
          <a:lstStyle/>
          <a:p>
            <a:pPr marL="0" indent="0">
              <a:buNone/>
            </a:pPr>
            <a:r>
              <a:rPr lang="en-US" dirty="0"/>
              <a:t>The </a:t>
            </a:r>
            <a:r>
              <a:rPr lang="en-US" dirty="0" err="1"/>
              <a:t>doctest</a:t>
            </a:r>
            <a:r>
              <a:rPr lang="en-US" dirty="0"/>
              <a:t> module searches for pieces of text that look like interactive Python sessions, and then executes those sessions to verify that they work exactly as shown. </a:t>
            </a:r>
          </a:p>
        </p:txBody>
      </p:sp>
      <p:pic>
        <p:nvPicPr>
          <p:cNvPr id="5" name="Picture 4"/>
          <p:cNvPicPr>
            <a:picLocks noChangeAspect="1"/>
          </p:cNvPicPr>
          <p:nvPr/>
        </p:nvPicPr>
        <p:blipFill>
          <a:blip r:embed="rId3"/>
          <a:stretch>
            <a:fillRect/>
          </a:stretch>
        </p:blipFill>
        <p:spPr>
          <a:xfrm>
            <a:off x="6420870" y="2241232"/>
            <a:ext cx="4762500" cy="4295775"/>
          </a:xfrm>
          <a:prstGeom prst="rect">
            <a:avLst/>
          </a:prstGeom>
        </p:spPr>
      </p:pic>
    </p:spTree>
    <p:extLst>
      <p:ext uri="{BB962C8B-B14F-4D97-AF65-F5344CB8AC3E}">
        <p14:creationId xmlns:p14="http://schemas.microsoft.com/office/powerpoint/2010/main" val="24086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ru-RU" dirty="0"/>
          </a:p>
        </p:txBody>
      </p:sp>
      <p:sp>
        <p:nvSpPr>
          <p:cNvPr id="3" name="Content Placeholder 2"/>
          <p:cNvSpPr>
            <a:spLocks noGrp="1"/>
          </p:cNvSpPr>
          <p:nvPr>
            <p:ph idx="1"/>
          </p:nvPr>
        </p:nvSpPr>
        <p:spPr>
          <a:xfrm>
            <a:off x="404866" y="1068339"/>
            <a:ext cx="11515715" cy="5257346"/>
          </a:xfrm>
        </p:spPr>
        <p:txBody>
          <a:bodyPr/>
          <a:lstStyle/>
          <a:p>
            <a:pPr marL="0" indent="0">
              <a:buNone/>
            </a:pPr>
            <a:r>
              <a:rPr lang="en-US" dirty="0"/>
              <a:t>There are several common ways to use </a:t>
            </a:r>
            <a:r>
              <a:rPr lang="en-US" dirty="0" err="1"/>
              <a:t>doctest</a:t>
            </a:r>
            <a:r>
              <a:rPr lang="en-US" dirty="0" smtClean="0"/>
              <a:t>:</a:t>
            </a:r>
          </a:p>
          <a:p>
            <a:pPr marL="0" indent="0">
              <a:buNone/>
            </a:pPr>
            <a:endParaRPr lang="en-US" dirty="0"/>
          </a:p>
          <a:p>
            <a:pPr lvl="1"/>
            <a:r>
              <a:rPr lang="en-US" sz="2800" dirty="0"/>
              <a:t>To check that a module’s </a:t>
            </a:r>
            <a:r>
              <a:rPr lang="en-US" sz="2800" dirty="0" err="1"/>
              <a:t>docstrings</a:t>
            </a:r>
            <a:r>
              <a:rPr lang="en-US" sz="2800" dirty="0"/>
              <a:t> are up-to-date by verifying that all interactive examples still work as documented</a:t>
            </a:r>
            <a:r>
              <a:rPr lang="en-US" sz="2800" dirty="0" smtClean="0"/>
              <a:t>.</a:t>
            </a:r>
          </a:p>
          <a:p>
            <a:pPr lvl="1"/>
            <a:endParaRPr lang="en-US" sz="2800" dirty="0"/>
          </a:p>
          <a:p>
            <a:pPr lvl="1"/>
            <a:r>
              <a:rPr lang="en-US" sz="2800" dirty="0"/>
              <a:t>To perform regression testing by verifying that interactive examples from a test file or a test object work as expected</a:t>
            </a:r>
            <a:r>
              <a:rPr lang="en-US" sz="2800" dirty="0" smtClean="0"/>
              <a:t>.</a:t>
            </a:r>
          </a:p>
          <a:p>
            <a:pPr lvl="1"/>
            <a:endParaRPr lang="en-US" sz="2800" dirty="0"/>
          </a:p>
          <a:p>
            <a:pPr lvl="1"/>
            <a:r>
              <a:rPr lang="en-US" sz="2800" dirty="0"/>
              <a:t>To write tutorial documentation for a package, liberally illustrated with input-output examples. Depending on whether the examples or the expository text are emphasized, this has the flavor of “literate testing” or “executable documentation”.</a:t>
            </a:r>
          </a:p>
        </p:txBody>
      </p:sp>
    </p:spTree>
    <p:extLst>
      <p:ext uri="{BB962C8B-B14F-4D97-AF65-F5344CB8AC3E}">
        <p14:creationId xmlns:p14="http://schemas.microsoft.com/office/powerpoint/2010/main" val="87164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a:xfrm>
            <a:off x="404866" y="1133407"/>
            <a:ext cx="11515715" cy="5257346"/>
          </a:xfrm>
        </p:spPr>
        <p:txBody>
          <a:bodyPr/>
          <a:lstStyle/>
          <a:p>
            <a:pPr marL="0" indent="0">
              <a:buNone/>
            </a:pPr>
            <a:r>
              <a:rPr lang="en-US" dirty="0"/>
              <a:t>If you run doc_base_example.py directly from the command line, </a:t>
            </a:r>
            <a:r>
              <a:rPr lang="en-US" dirty="0" err="1"/>
              <a:t>doctest</a:t>
            </a:r>
            <a:r>
              <a:rPr lang="en-US" dirty="0"/>
              <a:t> works its magic</a:t>
            </a:r>
            <a:r>
              <a:rPr lang="en-US"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There’s no output! That’s normal, and it means all the examples worked. Pass -v to the script, and </a:t>
            </a:r>
            <a:r>
              <a:rPr lang="en-US" dirty="0" err="1"/>
              <a:t>doctest</a:t>
            </a:r>
            <a:r>
              <a:rPr lang="en-US" dirty="0"/>
              <a:t> prints a detailed log of what it’s trying, and prints a summary at the end:</a:t>
            </a:r>
            <a:endParaRPr lang="en-US" dirty="0" smtClean="0"/>
          </a:p>
          <a:p>
            <a:pPr marL="0" indent="0">
              <a:buNone/>
            </a:pPr>
            <a:endParaRPr lang="en-US" sz="2800" dirty="0"/>
          </a:p>
        </p:txBody>
      </p:sp>
      <p:sp>
        <p:nvSpPr>
          <p:cNvPr id="5" name="Rectangle 2"/>
          <p:cNvSpPr>
            <a:spLocks noChangeArrowheads="1"/>
          </p:cNvSpPr>
          <p:nvPr/>
        </p:nvSpPr>
        <p:spPr bwMode="auto">
          <a:xfrm>
            <a:off x="1868423" y="2405958"/>
            <a:ext cx="7276094" cy="830997"/>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python example.py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4230623" y="4371007"/>
            <a:ext cx="6970777" cy="2308324"/>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C65D0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python example.py –v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Trying: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factorial(5)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Expecting: 120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Trying: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[factorial(n) for n in range(6)]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Expecting: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[1, 1, 2, 6, 24, 120] ok</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298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a:xfrm>
            <a:off x="404866" y="1133407"/>
            <a:ext cx="11515715" cy="5257346"/>
          </a:xfrm>
        </p:spPr>
        <p:txBody>
          <a:bodyPr/>
          <a:lstStyle/>
          <a:p>
            <a:pPr marL="0" indent="0">
              <a:buNone/>
            </a:pPr>
            <a:r>
              <a:rPr lang="en-US" dirty="0"/>
              <a:t>The simplest way to start using </a:t>
            </a:r>
            <a:r>
              <a:rPr lang="en-US" dirty="0" err="1"/>
              <a:t>doctest</a:t>
            </a:r>
            <a:r>
              <a:rPr lang="en-US" dirty="0"/>
              <a:t> (but not necessarily the way you’ll continue to do it) is to end each module M with:</a:t>
            </a:r>
          </a:p>
          <a:p>
            <a:pPr marL="0" indent="0">
              <a:buNone/>
            </a:pPr>
            <a:endParaRPr lang="en-US" dirty="0" smtClean="0"/>
          </a:p>
          <a:p>
            <a:pPr marL="0" indent="0">
              <a:buNone/>
            </a:pPr>
            <a:endParaRPr lang="en-US" dirty="0" smtClean="0"/>
          </a:p>
          <a:p>
            <a:pPr marL="0" indent="0">
              <a:buNone/>
            </a:pPr>
            <a:endParaRPr lang="en-US" sz="2800" dirty="0" smtClean="0"/>
          </a:p>
          <a:p>
            <a:pPr marL="0" indent="0">
              <a:buNone/>
            </a:pPr>
            <a:r>
              <a:rPr lang="en-US" dirty="0" smtClean="0"/>
              <a:t>Running </a:t>
            </a:r>
            <a:r>
              <a:rPr lang="en-US" dirty="0"/>
              <a:t>the module as a script causes the examples in the </a:t>
            </a:r>
            <a:r>
              <a:rPr lang="en-US" dirty="0" err="1"/>
              <a:t>docstrings</a:t>
            </a:r>
            <a:r>
              <a:rPr lang="en-US" dirty="0"/>
              <a:t> to get executed and verified: </a:t>
            </a:r>
            <a:r>
              <a:rPr lang="en-US" i="1" dirty="0">
                <a:solidFill>
                  <a:schemeClr val="accent2">
                    <a:lumMod val="75000"/>
                  </a:schemeClr>
                </a:solidFill>
              </a:rPr>
              <a:t>python </a:t>
            </a:r>
            <a:r>
              <a:rPr lang="en-US" i="1" dirty="0" smtClean="0">
                <a:solidFill>
                  <a:schemeClr val="accent2">
                    <a:lumMod val="75000"/>
                  </a:schemeClr>
                </a:solidFill>
              </a:rPr>
              <a:t>ModuleName.py</a:t>
            </a:r>
          </a:p>
          <a:p>
            <a:pPr marL="0" indent="0">
              <a:buNone/>
            </a:pPr>
            <a:r>
              <a:rPr lang="en-US" dirty="0" smtClean="0"/>
              <a:t>A </a:t>
            </a:r>
            <a:r>
              <a:rPr lang="en-US" i="1" dirty="0" smtClean="0">
                <a:solidFill>
                  <a:schemeClr val="accent2">
                    <a:lumMod val="75000"/>
                  </a:schemeClr>
                </a:solidFill>
              </a:rPr>
              <a:t>–v </a:t>
            </a:r>
            <a:r>
              <a:rPr lang="en-US" dirty="0" smtClean="0"/>
              <a:t>flag add detailed </a:t>
            </a:r>
            <a:r>
              <a:rPr lang="en-US" dirty="0"/>
              <a:t>report of all examples tried is printed to standard output, along with assorted summaries at the end.</a:t>
            </a:r>
            <a:endParaRPr lang="en-US" sz="2800" i="1" dirty="0">
              <a:solidFill>
                <a:schemeClr val="accent2">
                  <a:lumMod val="75000"/>
                </a:schemeClr>
              </a:solidFill>
            </a:endParaRPr>
          </a:p>
        </p:txBody>
      </p:sp>
      <p:sp>
        <p:nvSpPr>
          <p:cNvPr id="4" name="Rectangle 1"/>
          <p:cNvSpPr>
            <a:spLocks noChangeArrowheads="1"/>
          </p:cNvSpPr>
          <p:nvPr/>
        </p:nvSpPr>
        <p:spPr bwMode="auto">
          <a:xfrm>
            <a:off x="2743200" y="2105843"/>
            <a:ext cx="5577840" cy="1200329"/>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smtClean="0">
                <a:ln>
                  <a:noFill/>
                </a:ln>
                <a:solidFill>
                  <a:srgbClr val="007020"/>
                </a:solidFill>
                <a:effectLst/>
                <a:latin typeface="Courier New" panose="02070309020205020404" pitchFamily="49" charset="0"/>
                <a:cs typeface="Courier New" panose="02070309020205020404" pitchFamily="49" charset="0"/>
              </a:rPr>
              <a:t>if</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BB60D5"/>
                </a:solidFill>
                <a:effectLst/>
                <a:latin typeface="Courier New" panose="02070309020205020404" pitchFamily="49" charset="0"/>
                <a:cs typeface="Courier New" panose="02070309020205020404" pitchFamily="49" charset="0"/>
              </a:rPr>
              <a:t>__name__</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666666"/>
                </a:solidFill>
                <a:effectLst/>
                <a:latin typeface="Arial" panose="020B0604020202020204" pitchFamily="34" charset="0"/>
              </a:rPr>
              <a:t>==</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4070A0"/>
                </a:solidFill>
                <a:effectLst/>
                <a:latin typeface="Courier New" panose="02070309020205020404" pitchFamily="49" charset="0"/>
                <a:cs typeface="Courier New" panose="02070309020205020404" pitchFamily="49" charset="0"/>
              </a:rPr>
              <a:t>"__main__"</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333333"/>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7020"/>
                </a:solidFill>
                <a:effectLst/>
                <a:latin typeface="Courier New" panose="02070309020205020404" pitchFamily="49" charset="0"/>
                <a:cs typeface="Courier New" panose="02070309020205020404" pitchFamily="49" charset="0"/>
              </a:rPr>
              <a:t>import</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smtClean="0">
                <a:ln>
                  <a:noFill/>
                </a:ln>
                <a:solidFill>
                  <a:srgbClr val="0E84B5"/>
                </a:solidFill>
                <a:effectLst/>
                <a:latin typeface="Courier New" panose="02070309020205020404" pitchFamily="49" charset="0"/>
                <a:cs typeface="Courier New" panose="02070309020205020404" pitchFamily="49" charset="0"/>
              </a:rPr>
              <a:t>doctest</a:t>
            </a:r>
            <a:endParaRPr kumimoji="0" lang="en-US" altLang="en-US" sz="2000" b="1" i="0" u="none" strike="noStrike" cap="none" normalizeH="0" baseline="0" dirty="0" smtClean="0">
              <a:ln>
                <a:noFill/>
              </a:ln>
              <a:solidFill>
                <a:srgbClr val="0E84B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b="1" dirty="0">
                <a:solidFill>
                  <a:srgbClr val="0E84B5"/>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doctest</a:t>
            </a:r>
            <a:r>
              <a:rPr kumimoji="0" lang="en-US" altLang="en-US" sz="2000" b="0" i="0" u="none" strike="noStrike" cap="none" normalizeH="0" baseline="0" dirty="0" err="1" smtClean="0">
                <a:ln>
                  <a:noFill/>
                </a:ln>
                <a:solidFill>
                  <a:srgbClr val="666666"/>
                </a:solidFill>
                <a:effectLst/>
                <a:latin typeface="Arial" panose="020B0604020202020204" pitchFamily="34" charset="0"/>
              </a:rPr>
              <a:t>.</a:t>
            </a:r>
            <a:r>
              <a:rPr kumimoji="0" lang="en-US" altLang="en-US" sz="2000" b="0" i="0" u="none" strike="noStrike" cap="none" normalizeH="0" baseline="0" dirty="0" err="1" smtClean="0">
                <a:ln>
                  <a:noFill/>
                </a:ln>
                <a:solidFill>
                  <a:schemeClr val="tx1"/>
                </a:solidFill>
                <a:effectLst/>
                <a:latin typeface="Arial" panose="020B0604020202020204" pitchFamily="34" charset="0"/>
              </a:rPr>
              <a:t>testmod</a:t>
            </a:r>
            <a:r>
              <a:rPr kumimoji="0" lang="en-US" altLang="en-US" sz="20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36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a:xfrm>
            <a:off x="404866" y="1133407"/>
            <a:ext cx="11515715" cy="5257346"/>
          </a:xfrm>
        </p:spPr>
        <p:txBody>
          <a:bodyPr/>
          <a:lstStyle/>
          <a:p>
            <a:pPr marL="0" indent="0">
              <a:buNone/>
            </a:pPr>
            <a:r>
              <a:rPr lang="en-US" dirty="0"/>
              <a:t>Another simple application of </a:t>
            </a:r>
            <a:r>
              <a:rPr lang="en-US" dirty="0" err="1"/>
              <a:t>doctest</a:t>
            </a:r>
            <a:r>
              <a:rPr lang="en-US" dirty="0"/>
              <a:t> is testing interactive examples in a text file. This can be done with the </a:t>
            </a:r>
            <a:r>
              <a:rPr lang="en-US" dirty="0" err="1"/>
              <a:t>testfile</a:t>
            </a:r>
            <a:r>
              <a:rPr lang="en-US" dirty="0"/>
              <a:t>() function</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r>
              <a:rPr lang="en-US" dirty="0"/>
              <a:t>That short script executes and verifies any interactive Python examples contained in the file example.txt. The file content is treated as if it were a single giant </a:t>
            </a:r>
            <a:r>
              <a:rPr lang="en-US" dirty="0" err="1"/>
              <a:t>docstring</a:t>
            </a:r>
            <a:r>
              <a:rPr lang="en-US" dirty="0"/>
              <a:t>; the file doesn’t need to contain a Python program!</a:t>
            </a:r>
            <a:endParaRPr lang="en-US" dirty="0" smtClean="0"/>
          </a:p>
          <a:p>
            <a:pPr marL="0" indent="0">
              <a:buNone/>
            </a:pPr>
            <a:endParaRPr lang="en-US" dirty="0" smtClean="0"/>
          </a:p>
          <a:p>
            <a:pPr marL="0" indent="0">
              <a:buNone/>
            </a:pPr>
            <a:endParaRPr lang="en-US" sz="2800" dirty="0" smtClean="0"/>
          </a:p>
        </p:txBody>
      </p:sp>
      <p:sp>
        <p:nvSpPr>
          <p:cNvPr id="4" name="Rectangle 1"/>
          <p:cNvSpPr>
            <a:spLocks noChangeArrowheads="1"/>
          </p:cNvSpPr>
          <p:nvPr/>
        </p:nvSpPr>
        <p:spPr bwMode="auto">
          <a:xfrm>
            <a:off x="2446578" y="2417990"/>
            <a:ext cx="7432290" cy="941796"/>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30000"/>
              </a:spcBef>
              <a:spcAft>
                <a:spcPct val="0"/>
              </a:spcAft>
            </a:pPr>
            <a:r>
              <a:rPr lang="en-US" altLang="en-US" sz="2400" b="1" dirty="0">
                <a:solidFill>
                  <a:schemeClr val="accent2">
                    <a:lumMod val="60000"/>
                    <a:lumOff val="40000"/>
                  </a:schemeClr>
                </a:solidFill>
                <a:latin typeface="Courier New" panose="02070309020205020404" pitchFamily="49" charset="0"/>
                <a:cs typeface="Courier New" panose="02070309020205020404" pitchFamily="49" charset="0"/>
              </a:rPr>
              <a:t>import</a:t>
            </a:r>
            <a:r>
              <a:rPr lang="en-US" altLang="en-US" sz="2400" b="1" dirty="0">
                <a:solidFill>
                  <a:srgbClr val="007020"/>
                </a:solidFill>
                <a:latin typeface="Courier New" panose="02070309020205020404" pitchFamily="49" charset="0"/>
                <a:cs typeface="Courier New" panose="02070309020205020404" pitchFamily="49" charset="0"/>
              </a:rPr>
              <a:t> </a:t>
            </a:r>
            <a:r>
              <a:rPr lang="en-US" altLang="en-US" sz="2400" b="1" dirty="0" err="1">
                <a:solidFill>
                  <a:schemeClr val="tx2">
                    <a:lumMod val="75000"/>
                  </a:schemeClr>
                </a:solidFill>
                <a:latin typeface="Courier New" panose="02070309020205020404" pitchFamily="49" charset="0"/>
                <a:cs typeface="Courier New" panose="02070309020205020404" pitchFamily="49" charset="0"/>
              </a:rPr>
              <a:t>doctest</a:t>
            </a:r>
            <a:endParaRPr lang="en-US" altLang="en-US" sz="2400" b="1" dirty="0">
              <a:solidFill>
                <a:schemeClr val="tx2">
                  <a:lumMod val="75000"/>
                </a:schemeClr>
              </a:solidFill>
              <a:latin typeface="Courier New" panose="02070309020205020404" pitchFamily="49" charset="0"/>
              <a:cs typeface="Courier New" panose="02070309020205020404" pitchFamily="49" charset="0"/>
            </a:endParaRPr>
          </a:p>
          <a:p>
            <a:pPr lvl="0" eaLnBrk="0" fontAlgn="base" hangingPunct="0">
              <a:spcBef>
                <a:spcPct val="30000"/>
              </a:spcBef>
              <a:spcAft>
                <a:spcPct val="0"/>
              </a:spcAft>
            </a:pPr>
            <a:r>
              <a:rPr lang="en-US" altLang="en-US" sz="2400" b="1" dirty="0" err="1">
                <a:solidFill>
                  <a:schemeClr val="tx2">
                    <a:lumMod val="75000"/>
                  </a:schemeClr>
                </a:solidFill>
                <a:latin typeface="Courier New" panose="02070309020205020404" pitchFamily="49" charset="0"/>
                <a:cs typeface="Courier New" panose="02070309020205020404" pitchFamily="49" charset="0"/>
              </a:rPr>
              <a:t>doctest.testfile</a:t>
            </a:r>
            <a:r>
              <a:rPr lang="en-US" altLang="en-US" sz="2400" b="1" dirty="0" smtClean="0">
                <a:solidFill>
                  <a:schemeClr val="tx2">
                    <a:lumMod val="75000"/>
                  </a:schemeClr>
                </a:solidFill>
                <a:latin typeface="Courier New" panose="02070309020205020404" pitchFamily="49" charset="0"/>
                <a:cs typeface="Courier New" panose="02070309020205020404" pitchFamily="49" charset="0"/>
              </a:rPr>
              <a:t>(</a:t>
            </a:r>
            <a:r>
              <a:rPr lang="en-US" altLang="en-US" sz="2400" b="1" dirty="0" smtClean="0">
                <a:solidFill>
                  <a:schemeClr val="accent6">
                    <a:lumMod val="50000"/>
                  </a:schemeClr>
                </a:solidFill>
                <a:latin typeface="Courier New" panose="02070309020205020404" pitchFamily="49" charset="0"/>
                <a:cs typeface="Courier New" panose="02070309020205020404" pitchFamily="49" charset="0"/>
              </a:rPr>
              <a:t>“test_from_text.txt</a:t>
            </a:r>
            <a:r>
              <a:rPr lang="en-US" altLang="en-US" sz="2400" b="1" dirty="0">
                <a:solidFill>
                  <a:schemeClr val="accent6">
                    <a:lumMod val="50000"/>
                  </a:schemeClr>
                </a:solidFill>
                <a:latin typeface="Courier New" panose="02070309020205020404" pitchFamily="49" charset="0"/>
                <a:cs typeface="Courier New" panose="02070309020205020404" pitchFamily="49" charset="0"/>
              </a:rPr>
              <a:t>"</a:t>
            </a:r>
            <a:r>
              <a:rPr lang="en-US" altLang="en-US" sz="2400" b="1" dirty="0">
                <a:solidFill>
                  <a:schemeClr val="tx2">
                    <a:lumMod val="75000"/>
                  </a:schemeClr>
                </a:solidFill>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279182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a:xfrm>
            <a:off x="404866" y="996247"/>
            <a:ext cx="11515715" cy="5257346"/>
          </a:xfrm>
        </p:spPr>
        <p:txBody>
          <a:bodyPr>
            <a:normAutofit fontScale="92500"/>
          </a:bodyPr>
          <a:lstStyle/>
          <a:p>
            <a:pPr marL="0" indent="0">
              <a:buNone/>
            </a:pPr>
            <a:r>
              <a:rPr lang="en-US" i="1" dirty="0" err="1">
                <a:solidFill>
                  <a:schemeClr val="accent2">
                    <a:lumMod val="75000"/>
                  </a:schemeClr>
                </a:solidFill>
              </a:rPr>
              <a:t>doctest.DONT_ACCEPT_BLANKLINE</a:t>
            </a:r>
            <a:endParaRPr lang="en-US" i="1" dirty="0">
              <a:solidFill>
                <a:schemeClr val="accent2">
                  <a:lumMod val="75000"/>
                </a:schemeClr>
              </a:solidFill>
            </a:endParaRPr>
          </a:p>
          <a:p>
            <a:pPr marL="0" indent="0">
              <a:buNone/>
            </a:pPr>
            <a:r>
              <a:rPr lang="en-US" dirty="0"/>
              <a:t>By default, if an expected output block contains a line containing only the string &lt;BLANKLINE&gt;, then that line will match a blank line in the actual output. Because a genuinely blank line delimits the expected output, this is the only way to communicate that a blank line is expected. When DONT_ACCEPT_BLANKLINE is specified, this substitution is not allowed.</a:t>
            </a:r>
          </a:p>
          <a:p>
            <a:pPr marL="0" indent="0">
              <a:buNone/>
            </a:pPr>
            <a:endParaRPr lang="en-US" i="1" dirty="0">
              <a:solidFill>
                <a:schemeClr val="accent2">
                  <a:lumMod val="75000"/>
                </a:schemeClr>
              </a:solidFill>
            </a:endParaRPr>
          </a:p>
          <a:p>
            <a:pPr marL="0" indent="0">
              <a:buNone/>
            </a:pPr>
            <a:r>
              <a:rPr lang="en-US" i="1" dirty="0" err="1">
                <a:solidFill>
                  <a:schemeClr val="accent2">
                    <a:lumMod val="75000"/>
                  </a:schemeClr>
                </a:solidFill>
              </a:rPr>
              <a:t>doctest.NORMALIZE_WHITESPACE</a:t>
            </a:r>
            <a:endParaRPr lang="en-US" i="1" dirty="0">
              <a:solidFill>
                <a:schemeClr val="accent2">
                  <a:lumMod val="75000"/>
                </a:schemeClr>
              </a:solidFill>
            </a:endParaRPr>
          </a:p>
          <a:p>
            <a:pPr marL="0" indent="0">
              <a:buNone/>
            </a:pPr>
            <a:r>
              <a:rPr lang="en-US" dirty="0"/>
              <a:t>When specified, all sequences of whitespace (blanks and newlines) are treated as equal. Any sequence of whitespace within the expected output will match any sequence of whitespace within the actual output. By default, whitespace must match exactly. NORMALIZE_WHITESPACE is especially useful when a line of expected output is very long, and you want to wrap it across multiple lines in your source.</a:t>
            </a:r>
          </a:p>
          <a:p>
            <a:pPr marL="0" indent="0">
              <a:buNone/>
            </a:pPr>
            <a:endParaRPr lang="en-US" dirty="0"/>
          </a:p>
          <a:p>
            <a:pPr marL="0" indent="0">
              <a:buNone/>
            </a:pPr>
            <a:endParaRPr lang="en-US" sz="2800" dirty="0" smtClean="0"/>
          </a:p>
        </p:txBody>
      </p:sp>
    </p:spTree>
    <p:extLst>
      <p:ext uri="{BB962C8B-B14F-4D97-AF65-F5344CB8AC3E}">
        <p14:creationId xmlns:p14="http://schemas.microsoft.com/office/powerpoint/2010/main" val="367230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ru-RU" dirty="0"/>
          </a:p>
        </p:txBody>
      </p:sp>
      <p:sp>
        <p:nvSpPr>
          <p:cNvPr id="3" name="Content Placeholder 2"/>
          <p:cNvSpPr>
            <a:spLocks noGrp="1"/>
          </p:cNvSpPr>
          <p:nvPr>
            <p:ph idx="1"/>
          </p:nvPr>
        </p:nvSpPr>
        <p:spPr>
          <a:xfrm>
            <a:off x="404866" y="996247"/>
            <a:ext cx="11515715" cy="5257346"/>
          </a:xfrm>
        </p:spPr>
        <p:txBody>
          <a:bodyPr>
            <a:normAutofit/>
          </a:bodyPr>
          <a:lstStyle/>
          <a:p>
            <a:pPr marL="0" indent="0">
              <a:buNone/>
            </a:pPr>
            <a:r>
              <a:rPr lang="en-US" i="1" dirty="0" err="1">
                <a:solidFill>
                  <a:schemeClr val="accent2">
                    <a:lumMod val="75000"/>
                  </a:schemeClr>
                </a:solidFill>
              </a:rPr>
              <a:t>doctest.ELLIPSIS</a:t>
            </a:r>
            <a:endParaRPr lang="en-US" i="1" dirty="0">
              <a:solidFill>
                <a:schemeClr val="accent2">
                  <a:lumMod val="75000"/>
                </a:schemeClr>
              </a:solidFill>
            </a:endParaRPr>
          </a:p>
          <a:p>
            <a:pPr marL="0" indent="0">
              <a:buNone/>
            </a:pPr>
            <a:r>
              <a:rPr lang="en-US" dirty="0"/>
              <a:t>When specified, an ellipsis marker (...) in the expected output can match any substring in the actual output. This includes substrings that span line boundaries, and empty substrings, so it’s best to keep usage of this simple. Complicated uses can lead to the same kinds of “oops, it matched too much!” surprises that .* is prone to in regular expressions.</a:t>
            </a:r>
          </a:p>
          <a:p>
            <a:pPr marL="0" indent="0">
              <a:buNone/>
            </a:pPr>
            <a:endParaRPr lang="en-US" dirty="0"/>
          </a:p>
          <a:p>
            <a:pPr marL="0" indent="0">
              <a:buNone/>
            </a:pPr>
            <a:r>
              <a:rPr lang="en-US" i="1" dirty="0" err="1">
                <a:solidFill>
                  <a:schemeClr val="accent2">
                    <a:lumMod val="75000"/>
                  </a:schemeClr>
                </a:solidFill>
              </a:rPr>
              <a:t>doctest.IGNORE_EXCEPTION_DETAIL</a:t>
            </a:r>
            <a:endParaRPr lang="en-US" i="1" dirty="0">
              <a:solidFill>
                <a:schemeClr val="accent2">
                  <a:lumMod val="75000"/>
                </a:schemeClr>
              </a:solidFill>
            </a:endParaRPr>
          </a:p>
          <a:p>
            <a:pPr marL="0" indent="0">
              <a:buNone/>
            </a:pPr>
            <a:r>
              <a:rPr lang="en-US" dirty="0"/>
              <a:t>When specified, an example that expects an exception passes if an exception of the expected type is raised, even if the exception detail does not match. For example, an example expecting </a:t>
            </a:r>
            <a:r>
              <a:rPr lang="en-US" dirty="0" err="1"/>
              <a:t>ValueError</a:t>
            </a:r>
            <a:r>
              <a:rPr lang="en-US" dirty="0"/>
              <a:t>: 42 will pass if the actual exception raised is </a:t>
            </a:r>
            <a:r>
              <a:rPr lang="en-US" dirty="0" err="1"/>
              <a:t>ValueError</a:t>
            </a:r>
            <a:r>
              <a:rPr lang="en-US" dirty="0"/>
              <a:t>: 3*14, but will fail, e.g., if </a:t>
            </a:r>
            <a:r>
              <a:rPr lang="en-US" dirty="0" err="1"/>
              <a:t>TypeError</a:t>
            </a:r>
            <a:r>
              <a:rPr lang="en-US" dirty="0"/>
              <a:t> is raised.</a:t>
            </a:r>
          </a:p>
          <a:p>
            <a:pPr marL="0" indent="0">
              <a:buNone/>
            </a:pPr>
            <a:endParaRPr lang="en-US" dirty="0"/>
          </a:p>
          <a:p>
            <a:pPr marL="0" indent="0">
              <a:buNone/>
            </a:pPr>
            <a:endParaRPr lang="en-US" sz="2800" dirty="0" smtClean="0"/>
          </a:p>
        </p:txBody>
      </p:sp>
    </p:spTree>
    <p:extLst>
      <p:ext uri="{BB962C8B-B14F-4D97-AF65-F5344CB8AC3E}">
        <p14:creationId xmlns:p14="http://schemas.microsoft.com/office/powerpoint/2010/main" val="18267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3398</TotalTime>
  <Words>750</Words>
  <Application>Microsoft Office PowerPoint</Application>
  <PresentationFormat>Widescreen</PresentationFormat>
  <Paragraphs>85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Testing. Doctest</vt:lpstr>
      <vt:lpstr>To do or not to do?</vt:lpstr>
      <vt:lpstr>Usage</vt:lpstr>
      <vt:lpstr>Example</vt:lpstr>
      <vt:lpstr>Example</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143</cp:revision>
  <dcterms:created xsi:type="dcterms:W3CDTF">2016-09-08T21:29:20Z</dcterms:created>
  <dcterms:modified xsi:type="dcterms:W3CDTF">2018-09-11T16:36:20Z</dcterms:modified>
</cp:coreProperties>
</file>