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FA713-2258-4D71-BC9B-5AA71231DAE0}"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1720FA2-3FCC-4EFA-AC71-AFE782445D71}">
      <dgm:prSet/>
      <dgm:spPr/>
      <dgm:t>
        <a:bodyPr/>
        <a:lstStyle/>
        <a:p>
          <a:r>
            <a:rPr lang="en-US"/>
            <a:t>Other data anomalies I found were that some borrowers were more than 100 years old and some had more that 40 years of work experience.</a:t>
          </a:r>
        </a:p>
      </dgm:t>
    </dgm:pt>
    <dgm:pt modelId="{A1B6A6A1-CE52-4D7A-BCF0-BD5079E2F023}" type="parTrans" cxnId="{892691B3-F324-4923-AFFC-EE464890407D}">
      <dgm:prSet/>
      <dgm:spPr/>
      <dgm:t>
        <a:bodyPr/>
        <a:lstStyle/>
        <a:p>
          <a:endParaRPr lang="en-US"/>
        </a:p>
      </dgm:t>
    </dgm:pt>
    <dgm:pt modelId="{0E9CE0C6-7C7B-4FFE-B310-D13A098EB686}" type="sibTrans" cxnId="{892691B3-F324-4923-AFFC-EE464890407D}">
      <dgm:prSet/>
      <dgm:spPr/>
      <dgm:t>
        <a:bodyPr/>
        <a:lstStyle/>
        <a:p>
          <a:endParaRPr lang="en-US"/>
        </a:p>
      </dgm:t>
    </dgm:pt>
    <dgm:pt modelId="{AB8CEE80-BAB4-4DF3-AB78-7CC719FE464B}">
      <dgm:prSet/>
      <dgm:spPr/>
      <dgm:t>
        <a:bodyPr/>
        <a:lstStyle/>
        <a:p>
          <a:r>
            <a:rPr lang="en-US" dirty="0"/>
            <a:t>These were data entry errors so I simply deleted them from the dataset</a:t>
          </a:r>
        </a:p>
      </dgm:t>
    </dgm:pt>
    <dgm:pt modelId="{19690F5F-78A0-47A8-ACDF-5E9E3E3F9AF4}" type="parTrans" cxnId="{B8806BFB-F0B6-4822-A23F-395AABFF884B}">
      <dgm:prSet/>
      <dgm:spPr/>
      <dgm:t>
        <a:bodyPr/>
        <a:lstStyle/>
        <a:p>
          <a:endParaRPr lang="en-US"/>
        </a:p>
      </dgm:t>
    </dgm:pt>
    <dgm:pt modelId="{401A5B8D-6B4C-4170-8742-DE67FE99DFFE}" type="sibTrans" cxnId="{B8806BFB-F0B6-4822-A23F-395AABFF884B}">
      <dgm:prSet/>
      <dgm:spPr/>
      <dgm:t>
        <a:bodyPr/>
        <a:lstStyle/>
        <a:p>
          <a:endParaRPr lang="en-US"/>
        </a:p>
      </dgm:t>
    </dgm:pt>
    <dgm:pt modelId="{2FA95652-2CF1-48B0-8AB2-280F7E415FCC}" type="pres">
      <dgm:prSet presAssocID="{99DFA713-2258-4D71-BC9B-5AA71231DAE0}" presName="outerComposite" presStyleCnt="0">
        <dgm:presLayoutVars>
          <dgm:chMax val="5"/>
          <dgm:dir/>
          <dgm:resizeHandles val="exact"/>
        </dgm:presLayoutVars>
      </dgm:prSet>
      <dgm:spPr/>
    </dgm:pt>
    <dgm:pt modelId="{0C7E2A33-6A58-444C-82F0-465623641D88}" type="pres">
      <dgm:prSet presAssocID="{99DFA713-2258-4D71-BC9B-5AA71231DAE0}" presName="dummyMaxCanvas" presStyleCnt="0">
        <dgm:presLayoutVars/>
      </dgm:prSet>
      <dgm:spPr/>
    </dgm:pt>
    <dgm:pt modelId="{86B72C5A-4C22-4726-BD19-D9D6BEF0D779}" type="pres">
      <dgm:prSet presAssocID="{99DFA713-2258-4D71-BC9B-5AA71231DAE0}" presName="TwoNodes_1" presStyleLbl="node1" presStyleIdx="0" presStyleCnt="2">
        <dgm:presLayoutVars>
          <dgm:bulletEnabled val="1"/>
        </dgm:presLayoutVars>
      </dgm:prSet>
      <dgm:spPr/>
    </dgm:pt>
    <dgm:pt modelId="{66150ECE-3314-4BC4-9D36-D6168C5629AD}" type="pres">
      <dgm:prSet presAssocID="{99DFA713-2258-4D71-BC9B-5AA71231DAE0}" presName="TwoNodes_2" presStyleLbl="node1" presStyleIdx="1" presStyleCnt="2">
        <dgm:presLayoutVars>
          <dgm:bulletEnabled val="1"/>
        </dgm:presLayoutVars>
      </dgm:prSet>
      <dgm:spPr/>
    </dgm:pt>
    <dgm:pt modelId="{9C663D6A-E240-4ADE-870F-9AB71FB1CE63}" type="pres">
      <dgm:prSet presAssocID="{99DFA713-2258-4D71-BC9B-5AA71231DAE0}" presName="TwoConn_1-2" presStyleLbl="fgAccFollowNode1" presStyleIdx="0" presStyleCnt="1">
        <dgm:presLayoutVars>
          <dgm:bulletEnabled val="1"/>
        </dgm:presLayoutVars>
      </dgm:prSet>
      <dgm:spPr/>
    </dgm:pt>
    <dgm:pt modelId="{8BE06373-8E5F-4FC8-82CA-EACFD10C08D3}" type="pres">
      <dgm:prSet presAssocID="{99DFA713-2258-4D71-BC9B-5AA71231DAE0}" presName="TwoNodes_1_text" presStyleLbl="node1" presStyleIdx="1" presStyleCnt="2">
        <dgm:presLayoutVars>
          <dgm:bulletEnabled val="1"/>
        </dgm:presLayoutVars>
      </dgm:prSet>
      <dgm:spPr/>
    </dgm:pt>
    <dgm:pt modelId="{D91B125D-0057-497E-9929-E1D1737A0237}" type="pres">
      <dgm:prSet presAssocID="{99DFA713-2258-4D71-BC9B-5AA71231DAE0}" presName="TwoNodes_2_text" presStyleLbl="node1" presStyleIdx="1" presStyleCnt="2">
        <dgm:presLayoutVars>
          <dgm:bulletEnabled val="1"/>
        </dgm:presLayoutVars>
      </dgm:prSet>
      <dgm:spPr/>
    </dgm:pt>
  </dgm:ptLst>
  <dgm:cxnLst>
    <dgm:cxn modelId="{A682BF19-E7D2-41F9-AD1F-AE4B747A0197}" type="presOf" srcId="{AB8CEE80-BAB4-4DF3-AB78-7CC719FE464B}" destId="{D91B125D-0057-497E-9929-E1D1737A0237}" srcOrd="1" destOrd="0" presId="urn:microsoft.com/office/officeart/2005/8/layout/vProcess5"/>
    <dgm:cxn modelId="{0159175C-516E-4AB3-8680-F3348785D3DF}" type="presOf" srcId="{51720FA2-3FCC-4EFA-AC71-AFE782445D71}" destId="{8BE06373-8E5F-4FC8-82CA-EACFD10C08D3}" srcOrd="1" destOrd="0" presId="urn:microsoft.com/office/officeart/2005/8/layout/vProcess5"/>
    <dgm:cxn modelId="{B8A54F62-1D78-4161-95A9-4915A8D3579D}" type="presOf" srcId="{AB8CEE80-BAB4-4DF3-AB78-7CC719FE464B}" destId="{66150ECE-3314-4BC4-9D36-D6168C5629AD}" srcOrd="0" destOrd="0" presId="urn:microsoft.com/office/officeart/2005/8/layout/vProcess5"/>
    <dgm:cxn modelId="{892691B3-F324-4923-AFFC-EE464890407D}" srcId="{99DFA713-2258-4D71-BC9B-5AA71231DAE0}" destId="{51720FA2-3FCC-4EFA-AC71-AFE782445D71}" srcOrd="0" destOrd="0" parTransId="{A1B6A6A1-CE52-4D7A-BCF0-BD5079E2F023}" sibTransId="{0E9CE0C6-7C7B-4FFE-B310-D13A098EB686}"/>
    <dgm:cxn modelId="{958589D4-8D5B-4C27-A31B-B9A3D36226E0}" type="presOf" srcId="{0E9CE0C6-7C7B-4FFE-B310-D13A098EB686}" destId="{9C663D6A-E240-4ADE-870F-9AB71FB1CE63}" srcOrd="0" destOrd="0" presId="urn:microsoft.com/office/officeart/2005/8/layout/vProcess5"/>
    <dgm:cxn modelId="{0A11A5E1-937B-4B69-A10D-D82A302DA32F}" type="presOf" srcId="{51720FA2-3FCC-4EFA-AC71-AFE782445D71}" destId="{86B72C5A-4C22-4726-BD19-D9D6BEF0D779}" srcOrd="0" destOrd="0" presId="urn:microsoft.com/office/officeart/2005/8/layout/vProcess5"/>
    <dgm:cxn modelId="{D24B4FE5-BB61-49B6-A833-F338862B0793}" type="presOf" srcId="{99DFA713-2258-4D71-BC9B-5AA71231DAE0}" destId="{2FA95652-2CF1-48B0-8AB2-280F7E415FCC}" srcOrd="0" destOrd="0" presId="urn:microsoft.com/office/officeart/2005/8/layout/vProcess5"/>
    <dgm:cxn modelId="{B8806BFB-F0B6-4822-A23F-395AABFF884B}" srcId="{99DFA713-2258-4D71-BC9B-5AA71231DAE0}" destId="{AB8CEE80-BAB4-4DF3-AB78-7CC719FE464B}" srcOrd="1" destOrd="0" parTransId="{19690F5F-78A0-47A8-ACDF-5E9E3E3F9AF4}" sibTransId="{401A5B8D-6B4C-4170-8742-DE67FE99DFFE}"/>
    <dgm:cxn modelId="{05A31383-0066-485E-BA56-D8FD738B49DD}" type="presParOf" srcId="{2FA95652-2CF1-48B0-8AB2-280F7E415FCC}" destId="{0C7E2A33-6A58-444C-82F0-465623641D88}" srcOrd="0" destOrd="0" presId="urn:microsoft.com/office/officeart/2005/8/layout/vProcess5"/>
    <dgm:cxn modelId="{374FBC4F-B2B8-4247-A8ED-5ABEDC88DFB3}" type="presParOf" srcId="{2FA95652-2CF1-48B0-8AB2-280F7E415FCC}" destId="{86B72C5A-4C22-4726-BD19-D9D6BEF0D779}" srcOrd="1" destOrd="0" presId="urn:microsoft.com/office/officeart/2005/8/layout/vProcess5"/>
    <dgm:cxn modelId="{B3E30041-979F-4420-80D6-494B2F3212A8}" type="presParOf" srcId="{2FA95652-2CF1-48B0-8AB2-280F7E415FCC}" destId="{66150ECE-3314-4BC4-9D36-D6168C5629AD}" srcOrd="2" destOrd="0" presId="urn:microsoft.com/office/officeart/2005/8/layout/vProcess5"/>
    <dgm:cxn modelId="{2394E909-B7DC-454B-8CF6-2DA81B78ABE5}" type="presParOf" srcId="{2FA95652-2CF1-48B0-8AB2-280F7E415FCC}" destId="{9C663D6A-E240-4ADE-870F-9AB71FB1CE63}" srcOrd="3" destOrd="0" presId="urn:microsoft.com/office/officeart/2005/8/layout/vProcess5"/>
    <dgm:cxn modelId="{1C4D80C6-78FC-4243-8A98-1E53816B144E}" type="presParOf" srcId="{2FA95652-2CF1-48B0-8AB2-280F7E415FCC}" destId="{8BE06373-8E5F-4FC8-82CA-EACFD10C08D3}" srcOrd="4" destOrd="0" presId="urn:microsoft.com/office/officeart/2005/8/layout/vProcess5"/>
    <dgm:cxn modelId="{6A778ADB-DB52-4DCD-9952-82C6538962DB}" type="presParOf" srcId="{2FA95652-2CF1-48B0-8AB2-280F7E415FCC}" destId="{D91B125D-0057-497E-9929-E1D1737A0237}"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72C5A-4C22-4726-BD19-D9D6BEF0D779}">
      <dsp:nvSpPr>
        <dsp:cNvPr id="0" name=""/>
        <dsp:cNvSpPr/>
      </dsp:nvSpPr>
      <dsp:spPr>
        <a:xfrm>
          <a:off x="0" y="0"/>
          <a:ext cx="7772400" cy="17145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Other data anomalies I found were that some borrowers were more than 100 years old and some had more that 40 years of work experience.</a:t>
          </a:r>
        </a:p>
      </dsp:txBody>
      <dsp:txXfrm>
        <a:off x="50216" y="50216"/>
        <a:ext cx="6000330" cy="1614068"/>
      </dsp:txXfrm>
    </dsp:sp>
    <dsp:sp modelId="{66150ECE-3314-4BC4-9D36-D6168C5629AD}">
      <dsp:nvSpPr>
        <dsp:cNvPr id="0" name=""/>
        <dsp:cNvSpPr/>
      </dsp:nvSpPr>
      <dsp:spPr>
        <a:xfrm>
          <a:off x="1371599" y="2095500"/>
          <a:ext cx="7772400" cy="17145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These were data entry errors so I simply deleted them from the dataset</a:t>
          </a:r>
        </a:p>
      </dsp:txBody>
      <dsp:txXfrm>
        <a:off x="1421815" y="2145716"/>
        <a:ext cx="5185943" cy="1614068"/>
      </dsp:txXfrm>
    </dsp:sp>
    <dsp:sp modelId="{9C663D6A-E240-4ADE-870F-9AB71FB1CE63}">
      <dsp:nvSpPr>
        <dsp:cNvPr id="0" name=""/>
        <dsp:cNvSpPr/>
      </dsp:nvSpPr>
      <dsp:spPr>
        <a:xfrm>
          <a:off x="6657975" y="1347787"/>
          <a:ext cx="1114425" cy="111442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908721" y="1347787"/>
        <a:ext cx="612933" cy="8386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7/19/2022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0145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7/19/2022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127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7/19/2022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6083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7/19/2022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1295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7/19/2022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9073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7/19/2022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1573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7/19/2022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7876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7/19/2022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5740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7/19/2022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2049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7/19/2022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8982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7/19/2022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5816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7/19/2022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6803177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2" r:id="rId6"/>
    <p:sldLayoutId id="2147483778" r:id="rId7"/>
    <p:sldLayoutId id="2147483779" r:id="rId8"/>
    <p:sldLayoutId id="2147483780" r:id="rId9"/>
    <p:sldLayoutId id="2147483781" r:id="rId10"/>
    <p:sldLayoutId id="2147483783"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7B5C06-12CC-49EF-A907-08F1B132C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BF7A785F-38D2-4D69-B6F1-ADCED2B8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51A8E-62AA-8A01-5315-BADDBAC4F2C5}"/>
              </a:ext>
            </a:extLst>
          </p:cNvPr>
          <p:cNvSpPr>
            <a:spLocks noGrp="1"/>
          </p:cNvSpPr>
          <p:nvPr>
            <p:ph type="ctrTitle"/>
          </p:nvPr>
        </p:nvSpPr>
        <p:spPr>
          <a:xfrm>
            <a:off x="762000" y="839336"/>
            <a:ext cx="4123899" cy="3475513"/>
          </a:xfrm>
        </p:spPr>
        <p:txBody>
          <a:bodyPr anchor="ctr">
            <a:normAutofit/>
          </a:bodyPr>
          <a:lstStyle/>
          <a:p>
            <a:pPr algn="l"/>
            <a:r>
              <a:rPr lang="en-US" sz="5100"/>
              <a:t>Capstone Presentation</a:t>
            </a:r>
          </a:p>
        </p:txBody>
      </p:sp>
      <p:sp>
        <p:nvSpPr>
          <p:cNvPr id="3" name="Subtitle 2">
            <a:extLst>
              <a:ext uri="{FF2B5EF4-FFF2-40B4-BE49-F238E27FC236}">
                <a16:creationId xmlns:a16="http://schemas.microsoft.com/office/drawing/2014/main" id="{6AF590F0-8DC3-BC28-FA82-ED23CEB6FF3B}"/>
              </a:ext>
            </a:extLst>
          </p:cNvPr>
          <p:cNvSpPr>
            <a:spLocks noGrp="1"/>
          </p:cNvSpPr>
          <p:nvPr>
            <p:ph type="subTitle" idx="1"/>
          </p:nvPr>
        </p:nvSpPr>
        <p:spPr>
          <a:xfrm>
            <a:off x="762000" y="4570807"/>
            <a:ext cx="4123899" cy="1524000"/>
          </a:xfrm>
        </p:spPr>
        <p:txBody>
          <a:bodyPr>
            <a:normAutofit/>
          </a:bodyPr>
          <a:lstStyle/>
          <a:p>
            <a:pPr algn="l"/>
            <a:r>
              <a:rPr lang="en-US"/>
              <a:t>Abhijit Pawar</a:t>
            </a:r>
          </a:p>
        </p:txBody>
      </p:sp>
      <p:pic>
        <p:nvPicPr>
          <p:cNvPr id="4" name="Picture 3">
            <a:extLst>
              <a:ext uri="{FF2B5EF4-FFF2-40B4-BE49-F238E27FC236}">
                <a16:creationId xmlns:a16="http://schemas.microsoft.com/office/drawing/2014/main" id="{D52BF46C-E89E-0234-93D9-BFFA8E3F90C4}"/>
              </a:ext>
            </a:extLst>
          </p:cNvPr>
          <p:cNvPicPr>
            <a:picLocks noChangeAspect="1"/>
          </p:cNvPicPr>
          <p:nvPr/>
        </p:nvPicPr>
        <p:blipFill rotWithShape="1">
          <a:blip r:embed="rId2"/>
          <a:srcRect l="13163" r="13239" b="1"/>
          <a:stretch/>
        </p:blipFill>
        <p:spPr>
          <a:xfrm>
            <a:off x="5334003" y="752477"/>
            <a:ext cx="6095997" cy="5342330"/>
          </a:xfrm>
          <a:prstGeom prst="rect">
            <a:avLst/>
          </a:prstGeom>
        </p:spPr>
      </p:pic>
    </p:spTree>
    <p:extLst>
      <p:ext uri="{BB962C8B-B14F-4D97-AF65-F5344CB8AC3E}">
        <p14:creationId xmlns:p14="http://schemas.microsoft.com/office/powerpoint/2010/main" val="139804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0166-38CE-5856-49B3-030A2F038023}"/>
              </a:ext>
            </a:extLst>
          </p:cNvPr>
          <p:cNvSpPr>
            <a:spLocks noGrp="1"/>
          </p:cNvSpPr>
          <p:nvPr>
            <p:ph type="title"/>
          </p:nvPr>
        </p:nvSpPr>
        <p:spPr>
          <a:xfrm>
            <a:off x="1517904" y="1517904"/>
            <a:ext cx="9144000" cy="782844"/>
          </a:xfrm>
        </p:spPr>
        <p:txBody>
          <a:bodyPr/>
          <a:lstStyle/>
          <a:p>
            <a:r>
              <a:rPr lang="en-US" dirty="0"/>
              <a:t>Data Types</a:t>
            </a:r>
          </a:p>
        </p:txBody>
      </p:sp>
      <p:sp>
        <p:nvSpPr>
          <p:cNvPr id="3" name="Content Placeholder 2">
            <a:extLst>
              <a:ext uri="{FF2B5EF4-FFF2-40B4-BE49-F238E27FC236}">
                <a16:creationId xmlns:a16="http://schemas.microsoft.com/office/drawing/2014/main" id="{E212E93F-AEE5-C363-68AB-3DB75502EDD8}"/>
              </a:ext>
            </a:extLst>
          </p:cNvPr>
          <p:cNvSpPr>
            <a:spLocks noGrp="1"/>
          </p:cNvSpPr>
          <p:nvPr>
            <p:ph sz="half" idx="1"/>
          </p:nvPr>
        </p:nvSpPr>
        <p:spPr>
          <a:xfrm>
            <a:off x="1517904" y="2300748"/>
            <a:ext cx="4578096" cy="3798300"/>
          </a:xfrm>
        </p:spPr>
        <p:txBody>
          <a:bodyPr/>
          <a:lstStyle/>
          <a:p>
            <a:r>
              <a:rPr lang="en-US" dirty="0"/>
              <a:t>There were no issues in the data types of columns as they were the exactly how they were supposed to be</a:t>
            </a:r>
          </a:p>
        </p:txBody>
      </p:sp>
      <p:pic>
        <p:nvPicPr>
          <p:cNvPr id="6" name="Content Placeholder 5" descr="Text&#10;&#10;Description automatically generated">
            <a:extLst>
              <a:ext uri="{FF2B5EF4-FFF2-40B4-BE49-F238E27FC236}">
                <a16:creationId xmlns:a16="http://schemas.microsoft.com/office/drawing/2014/main" id="{50017407-A88B-7DAE-3812-9135431407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7023" y="2300748"/>
            <a:ext cx="3823857" cy="3027220"/>
          </a:xfrm>
        </p:spPr>
      </p:pic>
    </p:spTree>
    <p:extLst>
      <p:ext uri="{BB962C8B-B14F-4D97-AF65-F5344CB8AC3E}">
        <p14:creationId xmlns:p14="http://schemas.microsoft.com/office/powerpoint/2010/main" val="187069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FC67-66BF-339B-6A99-F0F4CC39C5D2}"/>
              </a:ext>
            </a:extLst>
          </p:cNvPr>
          <p:cNvSpPr>
            <a:spLocks noGrp="1"/>
          </p:cNvSpPr>
          <p:nvPr>
            <p:ph type="title"/>
          </p:nvPr>
        </p:nvSpPr>
        <p:spPr>
          <a:xfrm>
            <a:off x="762000" y="1517904"/>
            <a:ext cx="9899904" cy="2796945"/>
          </a:xfrm>
        </p:spPr>
        <p:txBody>
          <a:bodyPr vert="horz" lIns="91440" tIns="45720" rIns="91440" bIns="45720" rtlCol="0" anchor="ctr">
            <a:normAutofit/>
          </a:bodyPr>
          <a:lstStyle/>
          <a:p>
            <a:r>
              <a:rPr lang="en-US" sz="6000" dirty="0"/>
              <a:t>Exploratory Data Analysis(EDA)</a:t>
            </a:r>
          </a:p>
        </p:txBody>
      </p:sp>
    </p:spTree>
    <p:extLst>
      <p:ext uri="{BB962C8B-B14F-4D97-AF65-F5344CB8AC3E}">
        <p14:creationId xmlns:p14="http://schemas.microsoft.com/office/powerpoint/2010/main" val="39462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F32E-6BD6-DCC0-5FFC-FB58D21F05D2}"/>
              </a:ext>
            </a:extLst>
          </p:cNvPr>
          <p:cNvSpPr>
            <a:spLocks noGrp="1"/>
          </p:cNvSpPr>
          <p:nvPr>
            <p:ph type="title"/>
          </p:nvPr>
        </p:nvSpPr>
        <p:spPr>
          <a:xfrm>
            <a:off x="1517904" y="1517904"/>
            <a:ext cx="9144000" cy="720329"/>
          </a:xfrm>
        </p:spPr>
        <p:txBody>
          <a:bodyPr/>
          <a:lstStyle/>
          <a:p>
            <a:r>
              <a:rPr lang="en-US" dirty="0"/>
              <a:t>EDA Steps</a:t>
            </a:r>
          </a:p>
        </p:txBody>
      </p:sp>
      <p:sp>
        <p:nvSpPr>
          <p:cNvPr id="3" name="Content Placeholder 2">
            <a:extLst>
              <a:ext uri="{FF2B5EF4-FFF2-40B4-BE49-F238E27FC236}">
                <a16:creationId xmlns:a16="http://schemas.microsoft.com/office/drawing/2014/main" id="{6B285581-568E-F7DA-9270-4FDAD8A2A6F7}"/>
              </a:ext>
            </a:extLst>
          </p:cNvPr>
          <p:cNvSpPr>
            <a:spLocks noGrp="1"/>
          </p:cNvSpPr>
          <p:nvPr>
            <p:ph idx="1"/>
          </p:nvPr>
        </p:nvSpPr>
        <p:spPr>
          <a:xfrm>
            <a:off x="1517904" y="2238233"/>
            <a:ext cx="9144000" cy="3860815"/>
          </a:xfrm>
        </p:spPr>
        <p:txBody>
          <a:bodyPr/>
          <a:lstStyle/>
          <a:p>
            <a:r>
              <a:rPr lang="en-US" dirty="0"/>
              <a:t>For the EDA, </a:t>
            </a:r>
          </a:p>
          <a:p>
            <a:pPr marL="822960" lvl="1" indent="-457200">
              <a:buFont typeface="+mj-lt"/>
              <a:buAutoNum type="arabicPeriod"/>
            </a:pPr>
            <a:r>
              <a:rPr lang="en-US" dirty="0"/>
              <a:t>I looked at the relationship between the numeric columns namely rate, age, income, years employed, and credit history for both defaulters and non-defaulters</a:t>
            </a:r>
          </a:p>
          <a:p>
            <a:pPr marL="822960" lvl="1" indent="-457200">
              <a:buFont typeface="+mj-lt"/>
              <a:buAutoNum type="arabicPeriod"/>
            </a:pPr>
            <a:r>
              <a:rPr lang="en-US" dirty="0"/>
              <a:t>Looked at the distribution of the numeric columns to see how they were skewed</a:t>
            </a:r>
          </a:p>
          <a:p>
            <a:pPr marL="822960" lvl="1" indent="-457200">
              <a:buFont typeface="+mj-lt"/>
              <a:buAutoNum type="arabicPeriod"/>
            </a:pPr>
            <a:r>
              <a:rPr lang="en-US" dirty="0"/>
              <a:t>Breakdown by the object columns</a:t>
            </a:r>
          </a:p>
          <a:p>
            <a:endParaRPr lang="en-US" dirty="0"/>
          </a:p>
        </p:txBody>
      </p:sp>
    </p:spTree>
    <p:extLst>
      <p:ext uri="{BB962C8B-B14F-4D97-AF65-F5344CB8AC3E}">
        <p14:creationId xmlns:p14="http://schemas.microsoft.com/office/powerpoint/2010/main" val="686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A0B2-CB20-128E-8E1B-88D67272ADAB}"/>
              </a:ext>
            </a:extLst>
          </p:cNvPr>
          <p:cNvSpPr>
            <a:spLocks noGrp="1"/>
          </p:cNvSpPr>
          <p:nvPr>
            <p:ph type="title"/>
          </p:nvPr>
        </p:nvSpPr>
        <p:spPr>
          <a:xfrm>
            <a:off x="794573" y="808219"/>
            <a:ext cx="1689320" cy="529261"/>
          </a:xfrm>
        </p:spPr>
        <p:txBody>
          <a:bodyPr>
            <a:normAutofit fontScale="90000"/>
          </a:bodyPr>
          <a:lstStyle/>
          <a:p>
            <a:r>
              <a:rPr lang="en-US" dirty="0"/>
              <a:t>Trends</a:t>
            </a:r>
          </a:p>
        </p:txBody>
      </p:sp>
      <p:pic>
        <p:nvPicPr>
          <p:cNvPr id="12" name="Picture 11" descr="Chart, scatter chart&#10;&#10;Description automatically generated">
            <a:extLst>
              <a:ext uri="{FF2B5EF4-FFF2-40B4-BE49-F238E27FC236}">
                <a16:creationId xmlns:a16="http://schemas.microsoft.com/office/drawing/2014/main" id="{4EA3CFB8-6B0E-8BCC-649D-E72F20DC2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256" y="1337480"/>
            <a:ext cx="4474146" cy="2733075"/>
          </a:xfrm>
          <a:prstGeom prst="rect">
            <a:avLst/>
          </a:prstGeom>
        </p:spPr>
      </p:pic>
      <p:pic>
        <p:nvPicPr>
          <p:cNvPr id="14" name="Picture 13" descr="Chart, scatter chart&#10;&#10;Description automatically generated">
            <a:extLst>
              <a:ext uri="{FF2B5EF4-FFF2-40B4-BE49-F238E27FC236}">
                <a16:creationId xmlns:a16="http://schemas.microsoft.com/office/drawing/2014/main" id="{A009B53F-7785-5F8E-2D15-CB4D78641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600" y="1337480"/>
            <a:ext cx="4229690" cy="2553056"/>
          </a:xfrm>
          <a:prstGeom prst="rect">
            <a:avLst/>
          </a:prstGeom>
        </p:spPr>
      </p:pic>
      <p:pic>
        <p:nvPicPr>
          <p:cNvPr id="16" name="Picture 15" descr="Chart, scatter chart&#10;&#10;Description automatically generated">
            <a:extLst>
              <a:ext uri="{FF2B5EF4-FFF2-40B4-BE49-F238E27FC236}">
                <a16:creationId xmlns:a16="http://schemas.microsoft.com/office/drawing/2014/main" id="{6617BF41-EB4B-0EA5-3169-CA6D7754D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232" y="4070555"/>
            <a:ext cx="3861169" cy="2572109"/>
          </a:xfrm>
          <a:prstGeom prst="rect">
            <a:avLst/>
          </a:prstGeom>
        </p:spPr>
      </p:pic>
      <p:pic>
        <p:nvPicPr>
          <p:cNvPr id="18" name="Picture 17" descr="Chart, scatter chart&#10;&#10;Description automatically generated">
            <a:extLst>
              <a:ext uri="{FF2B5EF4-FFF2-40B4-BE49-F238E27FC236}">
                <a16:creationId xmlns:a16="http://schemas.microsoft.com/office/drawing/2014/main" id="{FEFCBA71-F1E2-8E30-E751-9760781244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5006" y="4070555"/>
            <a:ext cx="4039164" cy="2524477"/>
          </a:xfrm>
          <a:prstGeom prst="rect">
            <a:avLst/>
          </a:prstGeom>
        </p:spPr>
      </p:pic>
    </p:spTree>
    <p:extLst>
      <p:ext uri="{BB962C8B-B14F-4D97-AF65-F5344CB8AC3E}">
        <p14:creationId xmlns:p14="http://schemas.microsoft.com/office/powerpoint/2010/main" val="418483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1F50-4A95-8AF5-FD37-363665DD17EF}"/>
              </a:ext>
            </a:extLst>
          </p:cNvPr>
          <p:cNvSpPr>
            <a:spLocks noGrp="1"/>
          </p:cNvSpPr>
          <p:nvPr>
            <p:ph type="title"/>
          </p:nvPr>
        </p:nvSpPr>
        <p:spPr>
          <a:xfrm>
            <a:off x="824730" y="854226"/>
            <a:ext cx="4366701" cy="768096"/>
          </a:xfrm>
        </p:spPr>
        <p:txBody>
          <a:bodyPr>
            <a:normAutofit fontScale="90000"/>
          </a:bodyPr>
          <a:lstStyle/>
          <a:p>
            <a:r>
              <a:rPr lang="en-US" dirty="0"/>
              <a:t>Data Distributions</a:t>
            </a:r>
          </a:p>
        </p:txBody>
      </p:sp>
      <p:pic>
        <p:nvPicPr>
          <p:cNvPr id="4" name="Picture 3" descr="A picture containing text, crossword puzzle&#10;&#10;Description automatically generated">
            <a:extLst>
              <a:ext uri="{FF2B5EF4-FFF2-40B4-BE49-F238E27FC236}">
                <a16:creationId xmlns:a16="http://schemas.microsoft.com/office/drawing/2014/main" id="{C5CCFB2B-261F-A71B-F2F2-2A9752548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98" y="1448395"/>
            <a:ext cx="4220164" cy="2486372"/>
          </a:xfrm>
          <a:prstGeom prst="rect">
            <a:avLst/>
          </a:prstGeom>
        </p:spPr>
      </p:pic>
      <p:pic>
        <p:nvPicPr>
          <p:cNvPr id="6" name="Picture 5" descr="Chart, histogram&#10;&#10;Description automatically generated">
            <a:extLst>
              <a:ext uri="{FF2B5EF4-FFF2-40B4-BE49-F238E27FC236}">
                <a16:creationId xmlns:a16="http://schemas.microsoft.com/office/drawing/2014/main" id="{A7E28A64-E9E2-E1D6-FA7F-A771E0DFB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467" y="1448395"/>
            <a:ext cx="4067743" cy="2572109"/>
          </a:xfrm>
          <a:prstGeom prst="rect">
            <a:avLst/>
          </a:prstGeom>
        </p:spPr>
      </p:pic>
      <p:pic>
        <p:nvPicPr>
          <p:cNvPr id="8" name="Picture 7" descr="Chart, histogram&#10;&#10;Description automatically generated">
            <a:extLst>
              <a:ext uri="{FF2B5EF4-FFF2-40B4-BE49-F238E27FC236}">
                <a16:creationId xmlns:a16="http://schemas.microsoft.com/office/drawing/2014/main" id="{F75A3154-3F6C-9A7A-0B41-2C843F037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687" y="3934767"/>
            <a:ext cx="4248743" cy="2457793"/>
          </a:xfrm>
          <a:prstGeom prst="rect">
            <a:avLst/>
          </a:prstGeom>
        </p:spPr>
      </p:pic>
      <p:pic>
        <p:nvPicPr>
          <p:cNvPr id="10" name="Picture 9" descr="Chart, histogram&#10;&#10;Description automatically generated">
            <a:extLst>
              <a:ext uri="{FF2B5EF4-FFF2-40B4-BE49-F238E27FC236}">
                <a16:creationId xmlns:a16="http://schemas.microsoft.com/office/drawing/2014/main" id="{33D3D4ED-DCF3-48CD-82ED-EC195A8329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8310" y="3930004"/>
            <a:ext cx="3943900" cy="2553056"/>
          </a:xfrm>
          <a:prstGeom prst="rect">
            <a:avLst/>
          </a:prstGeom>
        </p:spPr>
      </p:pic>
      <p:pic>
        <p:nvPicPr>
          <p:cNvPr id="12" name="Picture 11" descr="Chart, histogram&#10;&#10;Description automatically generated">
            <a:extLst>
              <a:ext uri="{FF2B5EF4-FFF2-40B4-BE49-F238E27FC236}">
                <a16:creationId xmlns:a16="http://schemas.microsoft.com/office/drawing/2014/main" id="{744CBB82-61B5-882D-43A9-CA9B7C80D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1357" y="1482340"/>
            <a:ext cx="2878392" cy="2346710"/>
          </a:xfrm>
          <a:prstGeom prst="rect">
            <a:avLst/>
          </a:prstGeom>
        </p:spPr>
      </p:pic>
    </p:spTree>
    <p:extLst>
      <p:ext uri="{BB962C8B-B14F-4D97-AF65-F5344CB8AC3E}">
        <p14:creationId xmlns:p14="http://schemas.microsoft.com/office/powerpoint/2010/main" val="391127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Rectangle 16">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159CD-B936-2461-D16F-9B50DBAA0B86}"/>
              </a:ext>
            </a:extLst>
          </p:cNvPr>
          <p:cNvSpPr>
            <a:spLocks noGrp="1"/>
          </p:cNvSpPr>
          <p:nvPr>
            <p:ph type="title"/>
          </p:nvPr>
        </p:nvSpPr>
        <p:spPr>
          <a:xfrm>
            <a:off x="758951" y="4714895"/>
            <a:ext cx="10668000" cy="1042660"/>
          </a:xfrm>
        </p:spPr>
        <p:txBody>
          <a:bodyPr vert="horz" lIns="91440" tIns="45720" rIns="91440" bIns="45720" rtlCol="0" anchor="b">
            <a:normAutofit/>
          </a:bodyPr>
          <a:lstStyle/>
          <a:p>
            <a:pPr algn="ctr"/>
            <a:r>
              <a:rPr lang="en-US" sz="6000"/>
              <a:t>Bar Charts</a:t>
            </a:r>
          </a:p>
        </p:txBody>
      </p:sp>
      <p:pic>
        <p:nvPicPr>
          <p:cNvPr id="10" name="Picture 9" descr="Chart, bar chart&#10;&#10;Description automatically generated">
            <a:extLst>
              <a:ext uri="{FF2B5EF4-FFF2-40B4-BE49-F238E27FC236}">
                <a16:creationId xmlns:a16="http://schemas.microsoft.com/office/drawing/2014/main" id="{D64E8EAF-3FFA-A2EB-F381-E1800B534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3" y="1437286"/>
            <a:ext cx="3188994" cy="2088566"/>
          </a:xfrm>
          <a:prstGeom prst="rect">
            <a:avLst/>
          </a:prstGeom>
        </p:spPr>
      </p:pic>
      <p:pic>
        <p:nvPicPr>
          <p:cNvPr id="4" name="Picture 3" descr="Chart, bar chart&#10;&#10;Description automatically generated">
            <a:extLst>
              <a:ext uri="{FF2B5EF4-FFF2-40B4-BE49-F238E27FC236}">
                <a16:creationId xmlns:a16="http://schemas.microsoft.com/office/drawing/2014/main" id="{871D2D7E-94C3-C937-29F6-6CC20CAAE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584" y="1424730"/>
            <a:ext cx="3188995" cy="2080819"/>
          </a:xfrm>
          <a:prstGeom prst="rect">
            <a:avLst/>
          </a:prstGeom>
        </p:spPr>
      </p:pic>
      <p:pic>
        <p:nvPicPr>
          <p:cNvPr id="6" name="Picture 5" descr="Chart, bar chart&#10;&#10;Description automatically generated">
            <a:extLst>
              <a:ext uri="{FF2B5EF4-FFF2-40B4-BE49-F238E27FC236}">
                <a16:creationId xmlns:a16="http://schemas.microsoft.com/office/drawing/2014/main" id="{6E6C1D99-5197-3B79-32C5-6F7983DE2B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4217" y="1442185"/>
            <a:ext cx="3188999" cy="2045910"/>
          </a:xfrm>
          <a:prstGeom prst="rect">
            <a:avLst/>
          </a:prstGeom>
        </p:spPr>
      </p:pic>
    </p:spTree>
    <p:extLst>
      <p:ext uri="{BB962C8B-B14F-4D97-AF65-F5344CB8AC3E}">
        <p14:creationId xmlns:p14="http://schemas.microsoft.com/office/powerpoint/2010/main" val="1128536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FC67-66BF-339B-6A99-F0F4CC39C5D2}"/>
              </a:ext>
            </a:extLst>
          </p:cNvPr>
          <p:cNvSpPr>
            <a:spLocks noGrp="1"/>
          </p:cNvSpPr>
          <p:nvPr>
            <p:ph type="title"/>
          </p:nvPr>
        </p:nvSpPr>
        <p:spPr>
          <a:xfrm>
            <a:off x="762000" y="1517904"/>
            <a:ext cx="9899904" cy="2796945"/>
          </a:xfrm>
        </p:spPr>
        <p:txBody>
          <a:bodyPr vert="horz" lIns="91440" tIns="45720" rIns="91440" bIns="45720" rtlCol="0" anchor="ctr">
            <a:normAutofit/>
          </a:bodyPr>
          <a:lstStyle/>
          <a:p>
            <a:r>
              <a:rPr lang="en-US" sz="6000" dirty="0"/>
              <a:t>Pre-processing</a:t>
            </a:r>
          </a:p>
        </p:txBody>
      </p:sp>
    </p:spTree>
    <p:extLst>
      <p:ext uri="{BB962C8B-B14F-4D97-AF65-F5344CB8AC3E}">
        <p14:creationId xmlns:p14="http://schemas.microsoft.com/office/powerpoint/2010/main" val="34412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376A-EEE1-3D22-B291-408124BC291E}"/>
              </a:ext>
            </a:extLst>
          </p:cNvPr>
          <p:cNvSpPr>
            <a:spLocks noGrp="1"/>
          </p:cNvSpPr>
          <p:nvPr>
            <p:ph type="title"/>
          </p:nvPr>
        </p:nvSpPr>
        <p:spPr>
          <a:xfrm>
            <a:off x="1517904" y="821869"/>
            <a:ext cx="9144000" cy="747624"/>
          </a:xfrm>
        </p:spPr>
        <p:txBody>
          <a:bodyPr/>
          <a:lstStyle/>
          <a:p>
            <a:r>
              <a:rPr lang="en-US" dirty="0"/>
              <a:t>Steps</a:t>
            </a:r>
          </a:p>
        </p:txBody>
      </p:sp>
      <p:sp>
        <p:nvSpPr>
          <p:cNvPr id="3" name="Content Placeholder 2">
            <a:extLst>
              <a:ext uri="{FF2B5EF4-FFF2-40B4-BE49-F238E27FC236}">
                <a16:creationId xmlns:a16="http://schemas.microsoft.com/office/drawing/2014/main" id="{7138B7E0-83BE-5357-50C7-CE8AEDE5F7FB}"/>
              </a:ext>
            </a:extLst>
          </p:cNvPr>
          <p:cNvSpPr>
            <a:spLocks noGrp="1"/>
          </p:cNvSpPr>
          <p:nvPr>
            <p:ph idx="1"/>
          </p:nvPr>
        </p:nvSpPr>
        <p:spPr>
          <a:xfrm>
            <a:off x="1517904" y="1569494"/>
            <a:ext cx="9144000" cy="4466638"/>
          </a:xfrm>
        </p:spPr>
        <p:txBody>
          <a:bodyPr/>
          <a:lstStyle/>
          <a:p>
            <a:r>
              <a:rPr lang="en-US" dirty="0"/>
              <a:t>In order to pre-process the data I:</a:t>
            </a:r>
          </a:p>
          <a:p>
            <a:pPr marL="822960" lvl="1" indent="-457200">
              <a:buFont typeface="+mj-lt"/>
              <a:buAutoNum type="arabicPeriod"/>
            </a:pPr>
            <a:r>
              <a:rPr lang="en-US" dirty="0"/>
              <a:t>Created dummy variable columns from the object column from I ended up getting 27 columns </a:t>
            </a:r>
          </a:p>
          <a:p>
            <a:pPr marL="822960" lvl="1" indent="-457200">
              <a:buFont typeface="+mj-lt"/>
              <a:buAutoNum type="arabicPeriod"/>
            </a:pPr>
            <a:r>
              <a:rPr lang="en-US" dirty="0"/>
              <a:t>Created an X set which had just the features (dependent columns) and a Y set that had just the target variable, default</a:t>
            </a:r>
          </a:p>
          <a:p>
            <a:pPr marL="822960" lvl="1" indent="-457200">
              <a:buFont typeface="+mj-lt"/>
              <a:buAutoNum type="arabicPeriod"/>
            </a:pPr>
            <a:r>
              <a:rPr lang="en-US" dirty="0"/>
              <a:t>Did a 80%- 20% train test split on the data</a:t>
            </a:r>
          </a:p>
        </p:txBody>
      </p:sp>
    </p:spTree>
    <p:extLst>
      <p:ext uri="{BB962C8B-B14F-4D97-AF65-F5344CB8AC3E}">
        <p14:creationId xmlns:p14="http://schemas.microsoft.com/office/powerpoint/2010/main" val="313161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ADFFAB7E-4788-405E-A4D8-B6644AE46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9F985A2-1334-4D86-97FF-10FE7805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11151DD-A4A6-4DD2-B74D-ECEC523E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60446-C33C-1B5F-8B29-306F7A1EEEAC}"/>
              </a:ext>
            </a:extLst>
          </p:cNvPr>
          <p:cNvSpPr>
            <a:spLocks noGrp="1"/>
          </p:cNvSpPr>
          <p:nvPr>
            <p:ph type="title"/>
          </p:nvPr>
        </p:nvSpPr>
        <p:spPr>
          <a:xfrm>
            <a:off x="762000" y="1517650"/>
            <a:ext cx="4465093" cy="2797175"/>
          </a:xfrm>
        </p:spPr>
        <p:txBody>
          <a:bodyPr vert="horz" lIns="91440" tIns="45720" rIns="91440" bIns="45720" rtlCol="0" anchor="b">
            <a:normAutofit/>
          </a:bodyPr>
          <a:lstStyle/>
          <a:p>
            <a:r>
              <a:rPr lang="en-US" sz="6000"/>
              <a:t>Spearman Correlation For Default</a:t>
            </a:r>
          </a:p>
        </p:txBody>
      </p:sp>
      <p:pic>
        <p:nvPicPr>
          <p:cNvPr id="4" name="Picture 3" descr="A screenshot of a computer&#10;&#10;Description automatically generated with low confidence">
            <a:extLst>
              <a:ext uri="{FF2B5EF4-FFF2-40B4-BE49-F238E27FC236}">
                <a16:creationId xmlns:a16="http://schemas.microsoft.com/office/drawing/2014/main" id="{FE6A8761-7563-68A9-54F4-88214DD0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553" y="1480782"/>
            <a:ext cx="3555707" cy="4647063"/>
          </a:xfrm>
          <a:prstGeom prst="rect">
            <a:avLst/>
          </a:prstGeom>
        </p:spPr>
      </p:pic>
    </p:spTree>
    <p:extLst>
      <p:ext uri="{BB962C8B-B14F-4D97-AF65-F5344CB8AC3E}">
        <p14:creationId xmlns:p14="http://schemas.microsoft.com/office/powerpoint/2010/main" val="257840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FC67-66BF-339B-6A99-F0F4CC39C5D2}"/>
              </a:ext>
            </a:extLst>
          </p:cNvPr>
          <p:cNvSpPr>
            <a:spLocks noGrp="1"/>
          </p:cNvSpPr>
          <p:nvPr>
            <p:ph type="title"/>
          </p:nvPr>
        </p:nvSpPr>
        <p:spPr>
          <a:xfrm>
            <a:off x="762000" y="1517904"/>
            <a:ext cx="9899904" cy="2796945"/>
          </a:xfrm>
        </p:spPr>
        <p:txBody>
          <a:bodyPr vert="horz" lIns="91440" tIns="45720" rIns="91440" bIns="45720" rtlCol="0" anchor="ctr">
            <a:normAutofit/>
          </a:bodyPr>
          <a:lstStyle/>
          <a:p>
            <a:r>
              <a:rPr lang="en-US" sz="6000" dirty="0"/>
              <a:t>Modelling</a:t>
            </a:r>
          </a:p>
        </p:txBody>
      </p:sp>
    </p:spTree>
    <p:extLst>
      <p:ext uri="{BB962C8B-B14F-4D97-AF65-F5344CB8AC3E}">
        <p14:creationId xmlns:p14="http://schemas.microsoft.com/office/powerpoint/2010/main" val="428505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9A5D1-4526-E9B4-2F9E-AA6EF6D5A56A}"/>
              </a:ext>
            </a:extLst>
          </p:cNvPr>
          <p:cNvSpPr>
            <a:spLocks noGrp="1"/>
          </p:cNvSpPr>
          <p:nvPr>
            <p:ph type="title"/>
          </p:nvPr>
        </p:nvSpPr>
        <p:spPr>
          <a:xfrm>
            <a:off x="762000" y="1517903"/>
            <a:ext cx="10668000" cy="1345115"/>
          </a:xfrm>
        </p:spPr>
        <p:txBody>
          <a:bodyPr>
            <a:normAutofit/>
          </a:bodyPr>
          <a:lstStyle/>
          <a:p>
            <a:r>
              <a:rPr lang="en-US" dirty="0"/>
              <a:t>Capstone Goal</a:t>
            </a:r>
          </a:p>
        </p:txBody>
      </p:sp>
      <p:sp>
        <p:nvSpPr>
          <p:cNvPr id="3" name="Content Placeholder 2">
            <a:extLst>
              <a:ext uri="{FF2B5EF4-FFF2-40B4-BE49-F238E27FC236}">
                <a16:creationId xmlns:a16="http://schemas.microsoft.com/office/drawing/2014/main" id="{1E32024D-6634-85D9-11AF-39986350A634}"/>
              </a:ext>
            </a:extLst>
          </p:cNvPr>
          <p:cNvSpPr>
            <a:spLocks noGrp="1"/>
          </p:cNvSpPr>
          <p:nvPr>
            <p:ph idx="1"/>
          </p:nvPr>
        </p:nvSpPr>
        <p:spPr>
          <a:xfrm>
            <a:off x="762000" y="2970222"/>
            <a:ext cx="10668000" cy="3125777"/>
          </a:xfrm>
        </p:spPr>
        <p:txBody>
          <a:bodyPr>
            <a:normAutofit/>
          </a:bodyPr>
          <a:lstStyle/>
          <a:p>
            <a:r>
              <a:rPr lang="en-US" dirty="0"/>
              <a:t>The objective of my capstone project was to create a credit risk model that will most accurately predict whether or not a borrower will default on a loan based on factors such as his/her age, income, years employed, credit history length, loan amount, and interest rate</a:t>
            </a:r>
          </a:p>
          <a:p>
            <a:pPr marL="0" indent="0">
              <a:buNone/>
            </a:pPr>
            <a:r>
              <a:rPr lang="en-US" dirty="0"/>
              <a:t> </a:t>
            </a:r>
          </a:p>
        </p:txBody>
      </p:sp>
    </p:spTree>
    <p:extLst>
      <p:ext uri="{BB962C8B-B14F-4D97-AF65-F5344CB8AC3E}">
        <p14:creationId xmlns:p14="http://schemas.microsoft.com/office/powerpoint/2010/main" val="3016465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F704-8736-C7E1-E0DA-B16A0252386C}"/>
              </a:ext>
            </a:extLst>
          </p:cNvPr>
          <p:cNvSpPr>
            <a:spLocks noGrp="1"/>
          </p:cNvSpPr>
          <p:nvPr>
            <p:ph type="title"/>
          </p:nvPr>
        </p:nvSpPr>
        <p:spPr>
          <a:xfrm>
            <a:off x="1517904" y="758952"/>
            <a:ext cx="9144000" cy="987961"/>
          </a:xfrm>
        </p:spPr>
        <p:txBody>
          <a:bodyPr/>
          <a:lstStyle/>
          <a:p>
            <a:r>
              <a:rPr lang="en-US" dirty="0"/>
              <a:t>Classification Models</a:t>
            </a:r>
          </a:p>
        </p:txBody>
      </p:sp>
      <p:sp>
        <p:nvSpPr>
          <p:cNvPr id="3" name="Content Placeholder 2">
            <a:extLst>
              <a:ext uri="{FF2B5EF4-FFF2-40B4-BE49-F238E27FC236}">
                <a16:creationId xmlns:a16="http://schemas.microsoft.com/office/drawing/2014/main" id="{C6F28472-C188-0ED4-1FB2-DF6C3296F848}"/>
              </a:ext>
            </a:extLst>
          </p:cNvPr>
          <p:cNvSpPr>
            <a:spLocks noGrp="1"/>
          </p:cNvSpPr>
          <p:nvPr>
            <p:ph idx="1"/>
          </p:nvPr>
        </p:nvSpPr>
        <p:spPr>
          <a:xfrm>
            <a:off x="1517904" y="1746913"/>
            <a:ext cx="9144000" cy="4352135"/>
          </a:xfrm>
        </p:spPr>
        <p:txBody>
          <a:bodyPr>
            <a:normAutofit fontScale="85000" lnSpcReduction="10000"/>
          </a:bodyPr>
          <a:lstStyle/>
          <a:p>
            <a:r>
              <a:rPr lang="en-US" dirty="0"/>
              <a:t>Since the target variable is binary, I used four classification models:</a:t>
            </a:r>
          </a:p>
          <a:p>
            <a:pPr marL="822960" lvl="1" indent="-457200">
              <a:buFont typeface="+mj-lt"/>
              <a:buAutoNum type="arabicPeriod"/>
            </a:pPr>
            <a:r>
              <a:rPr lang="en-US" dirty="0"/>
              <a:t>Logistic Regression</a:t>
            </a:r>
          </a:p>
          <a:p>
            <a:pPr marL="822960" lvl="1" indent="-457200">
              <a:buFont typeface="+mj-lt"/>
              <a:buAutoNum type="arabicPeriod"/>
            </a:pPr>
            <a:r>
              <a:rPr lang="en-US" dirty="0"/>
              <a:t>K-Nearest Neighbor (</a:t>
            </a:r>
            <a:r>
              <a:rPr lang="en-US" dirty="0" err="1"/>
              <a:t>kNN</a:t>
            </a:r>
            <a:r>
              <a:rPr lang="en-US" dirty="0"/>
              <a:t>)</a:t>
            </a:r>
          </a:p>
          <a:p>
            <a:pPr marL="822960" lvl="1" indent="-457200">
              <a:buFont typeface="+mj-lt"/>
              <a:buAutoNum type="arabicPeriod"/>
            </a:pPr>
            <a:r>
              <a:rPr lang="en-US" dirty="0"/>
              <a:t>Decision Tree with both Gini and entropy</a:t>
            </a:r>
          </a:p>
          <a:p>
            <a:pPr marL="822960" lvl="1" indent="-457200">
              <a:buFont typeface="+mj-lt"/>
              <a:buAutoNum type="arabicPeriod"/>
            </a:pPr>
            <a:r>
              <a:rPr lang="en-US" dirty="0" err="1"/>
              <a:t>CatBoost</a:t>
            </a:r>
            <a:endParaRPr lang="en-US" dirty="0"/>
          </a:p>
          <a:p>
            <a:r>
              <a:rPr lang="en-US" dirty="0"/>
              <a:t>For each I calculated:</a:t>
            </a:r>
          </a:p>
          <a:p>
            <a:pPr marL="822960" lvl="1" indent="-457200">
              <a:buFont typeface="+mj-lt"/>
              <a:buAutoNum type="arabicPeriod"/>
            </a:pPr>
            <a:r>
              <a:rPr lang="en-US" dirty="0"/>
              <a:t>Training and test accuracy</a:t>
            </a:r>
          </a:p>
          <a:p>
            <a:pPr marL="822960" lvl="1" indent="-457200">
              <a:buFont typeface="+mj-lt"/>
              <a:buAutoNum type="arabicPeriod"/>
            </a:pPr>
            <a:r>
              <a:rPr lang="en-US" dirty="0"/>
              <a:t>Confusion Metric</a:t>
            </a:r>
          </a:p>
          <a:p>
            <a:pPr marL="822960" lvl="1" indent="-457200">
              <a:buFont typeface="+mj-lt"/>
              <a:buAutoNum type="arabicPeriod"/>
            </a:pPr>
            <a:r>
              <a:rPr lang="en-US" dirty="0"/>
              <a:t>Classification Report</a:t>
            </a:r>
          </a:p>
          <a:p>
            <a:pPr marL="822960" lvl="1" indent="-457200">
              <a:buFont typeface="+mj-lt"/>
              <a:buAutoNum type="arabicPeriod"/>
            </a:pPr>
            <a:r>
              <a:rPr lang="en-US" dirty="0"/>
              <a:t>ROC-AUC Curve</a:t>
            </a:r>
          </a:p>
          <a:p>
            <a:pPr marL="822960" lvl="1" indent="-457200">
              <a:buFont typeface="+mj-lt"/>
              <a:buAutoNum type="arabicPeriod"/>
            </a:pPr>
            <a:r>
              <a:rPr lang="en-US" dirty="0"/>
              <a:t>Feature Importance (only for Logistic Regression and </a:t>
            </a:r>
            <a:r>
              <a:rPr lang="en-US" dirty="0" err="1"/>
              <a:t>CatBoost</a:t>
            </a:r>
            <a:r>
              <a:rPr lang="en-US" dirty="0"/>
              <a:t>)</a:t>
            </a:r>
          </a:p>
          <a:p>
            <a:pPr marL="822960" lvl="1" indent="-457200">
              <a:buFont typeface="+mj-lt"/>
              <a:buAutoNum type="arabicPeriod"/>
            </a:pPr>
            <a:endParaRPr lang="en-US" dirty="0"/>
          </a:p>
        </p:txBody>
      </p:sp>
    </p:spTree>
    <p:extLst>
      <p:ext uri="{BB962C8B-B14F-4D97-AF65-F5344CB8AC3E}">
        <p14:creationId xmlns:p14="http://schemas.microsoft.com/office/powerpoint/2010/main" val="1359915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3AE8-D84A-DC88-DD2F-9174F93033CF}"/>
              </a:ext>
            </a:extLst>
          </p:cNvPr>
          <p:cNvSpPr>
            <a:spLocks noGrp="1"/>
          </p:cNvSpPr>
          <p:nvPr>
            <p:ph type="title"/>
          </p:nvPr>
        </p:nvSpPr>
        <p:spPr>
          <a:xfrm>
            <a:off x="762000" y="1517650"/>
            <a:ext cx="4465093" cy="2797175"/>
          </a:xfrm>
        </p:spPr>
        <p:txBody>
          <a:bodyPr vert="horz" lIns="91440" tIns="45720" rIns="91440" bIns="45720" rtlCol="0" anchor="b">
            <a:normAutofit/>
          </a:bodyPr>
          <a:lstStyle/>
          <a:p>
            <a:r>
              <a:rPr lang="en-US" sz="6000" dirty="0"/>
              <a:t>Accuracy</a:t>
            </a:r>
          </a:p>
        </p:txBody>
      </p:sp>
      <p:pic>
        <p:nvPicPr>
          <p:cNvPr id="4" name="Picture 3">
            <a:extLst>
              <a:ext uri="{FF2B5EF4-FFF2-40B4-BE49-F238E27FC236}">
                <a16:creationId xmlns:a16="http://schemas.microsoft.com/office/drawing/2014/main" id="{DE21CA72-3A01-CC72-9507-6CDE092B7E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62814" y="3216332"/>
            <a:ext cx="5467186" cy="1175961"/>
          </a:xfrm>
          <a:prstGeom prst="rect">
            <a:avLst/>
          </a:prstGeom>
        </p:spPr>
      </p:pic>
    </p:spTree>
    <p:extLst>
      <p:ext uri="{BB962C8B-B14F-4D97-AF65-F5344CB8AC3E}">
        <p14:creationId xmlns:p14="http://schemas.microsoft.com/office/powerpoint/2010/main" val="75681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ADFFAB7E-4788-405E-A4D8-B6644AE46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9F985A2-1334-4D86-97FF-10FE7805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11151DD-A4A6-4DD2-B74D-ECEC523E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93AE8-D84A-DC88-DD2F-9174F93033CF}"/>
              </a:ext>
            </a:extLst>
          </p:cNvPr>
          <p:cNvSpPr>
            <a:spLocks noGrp="1"/>
          </p:cNvSpPr>
          <p:nvPr>
            <p:ph type="title"/>
          </p:nvPr>
        </p:nvSpPr>
        <p:spPr>
          <a:xfrm>
            <a:off x="762000" y="1517650"/>
            <a:ext cx="4465093" cy="2797175"/>
          </a:xfrm>
        </p:spPr>
        <p:txBody>
          <a:bodyPr vert="horz" lIns="91440" tIns="45720" rIns="91440" bIns="45720" rtlCol="0" anchor="b">
            <a:normAutofit/>
          </a:bodyPr>
          <a:lstStyle/>
          <a:p>
            <a:r>
              <a:rPr lang="en-US" sz="6000"/>
              <a:t>ROC-AUC Curves</a:t>
            </a:r>
          </a:p>
        </p:txBody>
      </p:sp>
      <p:pic>
        <p:nvPicPr>
          <p:cNvPr id="4" name="Picture 3" descr="Chart, diagram&#10;&#10;Description automatically generated">
            <a:extLst>
              <a:ext uri="{FF2B5EF4-FFF2-40B4-BE49-F238E27FC236}">
                <a16:creationId xmlns:a16="http://schemas.microsoft.com/office/drawing/2014/main" id="{DE21CA72-3A01-CC72-9507-6CDE092B7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814" y="2074415"/>
            <a:ext cx="5467186" cy="3459796"/>
          </a:xfrm>
          <a:prstGeom prst="rect">
            <a:avLst/>
          </a:prstGeom>
        </p:spPr>
      </p:pic>
    </p:spTree>
    <p:extLst>
      <p:ext uri="{BB962C8B-B14F-4D97-AF65-F5344CB8AC3E}">
        <p14:creationId xmlns:p14="http://schemas.microsoft.com/office/powerpoint/2010/main" val="3802098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8E9E37-312B-723F-2BD7-2ED0FEB472FD}"/>
              </a:ext>
            </a:extLst>
          </p:cNvPr>
          <p:cNvSpPr>
            <a:spLocks noGrp="1"/>
          </p:cNvSpPr>
          <p:nvPr>
            <p:ph type="body" idx="1"/>
          </p:nvPr>
        </p:nvSpPr>
        <p:spPr>
          <a:xfrm>
            <a:off x="780485" y="1489587"/>
            <a:ext cx="4334256" cy="606026"/>
          </a:xfrm>
        </p:spPr>
        <p:txBody>
          <a:bodyPr/>
          <a:lstStyle/>
          <a:p>
            <a:r>
              <a:rPr lang="en-US" dirty="0"/>
              <a:t>Logistic Regression</a:t>
            </a:r>
          </a:p>
        </p:txBody>
      </p:sp>
      <p:pic>
        <p:nvPicPr>
          <p:cNvPr id="8" name="Content Placeholder 7" descr="Graphical user interface&#10;&#10;Description automatically generated with medium confidence">
            <a:extLst>
              <a:ext uri="{FF2B5EF4-FFF2-40B4-BE49-F238E27FC236}">
                <a16:creationId xmlns:a16="http://schemas.microsoft.com/office/drawing/2014/main" id="{FFE812BA-9B5E-0EF1-2899-04BDE686C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1050" y="2215806"/>
            <a:ext cx="4809179" cy="3878825"/>
          </a:xfrm>
        </p:spPr>
      </p:pic>
      <p:sp>
        <p:nvSpPr>
          <p:cNvPr id="4" name="Text Placeholder 3">
            <a:extLst>
              <a:ext uri="{FF2B5EF4-FFF2-40B4-BE49-F238E27FC236}">
                <a16:creationId xmlns:a16="http://schemas.microsoft.com/office/drawing/2014/main" id="{65C41056-AD35-F8FA-4718-DD53E5A8F6CD}"/>
              </a:ext>
            </a:extLst>
          </p:cNvPr>
          <p:cNvSpPr>
            <a:spLocks noGrp="1"/>
          </p:cNvSpPr>
          <p:nvPr>
            <p:ph type="body" sz="quarter" idx="3"/>
          </p:nvPr>
        </p:nvSpPr>
        <p:spPr>
          <a:xfrm>
            <a:off x="5590229" y="1489587"/>
            <a:ext cx="4334256" cy="606026"/>
          </a:xfrm>
        </p:spPr>
        <p:txBody>
          <a:bodyPr/>
          <a:lstStyle/>
          <a:p>
            <a:r>
              <a:rPr lang="en-US" dirty="0" err="1"/>
              <a:t>CatBoost</a:t>
            </a:r>
            <a:endParaRPr lang="en-US" dirty="0"/>
          </a:p>
        </p:txBody>
      </p:sp>
      <p:pic>
        <p:nvPicPr>
          <p:cNvPr id="10" name="Content Placeholder 9" descr="Chart&#10;&#10;Description automatically generated">
            <a:extLst>
              <a:ext uri="{FF2B5EF4-FFF2-40B4-BE49-F238E27FC236}">
                <a16:creationId xmlns:a16="http://schemas.microsoft.com/office/drawing/2014/main" id="{AFB82059-9ACF-F8CB-E7AF-7C2957E0EEB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89588" y="2215807"/>
            <a:ext cx="5821362" cy="3878824"/>
          </a:xfrm>
        </p:spPr>
      </p:pic>
      <p:sp>
        <p:nvSpPr>
          <p:cNvPr id="6" name="Title 5">
            <a:extLst>
              <a:ext uri="{FF2B5EF4-FFF2-40B4-BE49-F238E27FC236}">
                <a16:creationId xmlns:a16="http://schemas.microsoft.com/office/drawing/2014/main" id="{1F3968FC-896F-2852-1F91-52D69517B29B}"/>
              </a:ext>
            </a:extLst>
          </p:cNvPr>
          <p:cNvSpPr>
            <a:spLocks noGrp="1"/>
          </p:cNvSpPr>
          <p:nvPr>
            <p:ph type="title"/>
          </p:nvPr>
        </p:nvSpPr>
        <p:spPr>
          <a:xfrm>
            <a:off x="780485" y="763368"/>
            <a:ext cx="9144000" cy="726219"/>
          </a:xfrm>
        </p:spPr>
        <p:txBody>
          <a:bodyPr/>
          <a:lstStyle/>
          <a:p>
            <a:r>
              <a:rPr lang="en-US" dirty="0"/>
              <a:t>Feature Importance</a:t>
            </a:r>
          </a:p>
        </p:txBody>
      </p:sp>
    </p:spTree>
    <p:extLst>
      <p:ext uri="{BB962C8B-B14F-4D97-AF65-F5344CB8AC3E}">
        <p14:creationId xmlns:p14="http://schemas.microsoft.com/office/powerpoint/2010/main" val="3749823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A79C-028D-FD01-E0A7-35066311FA7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CA961D6-D736-7AC7-319D-25E177038860}"/>
              </a:ext>
            </a:extLst>
          </p:cNvPr>
          <p:cNvSpPr>
            <a:spLocks noGrp="1"/>
          </p:cNvSpPr>
          <p:nvPr>
            <p:ph idx="1"/>
          </p:nvPr>
        </p:nvSpPr>
        <p:spPr>
          <a:xfrm>
            <a:off x="1517904" y="2256503"/>
            <a:ext cx="9144000" cy="3842545"/>
          </a:xfrm>
        </p:spPr>
        <p:txBody>
          <a:bodyPr/>
          <a:lstStyle/>
          <a:p>
            <a:r>
              <a:rPr lang="en-US" dirty="0"/>
              <a:t>The </a:t>
            </a:r>
            <a:r>
              <a:rPr lang="en-US" dirty="0" err="1"/>
              <a:t>CatBoost</a:t>
            </a:r>
            <a:r>
              <a:rPr lang="en-US" dirty="0"/>
              <a:t> model is the best model to use when it comes to predicting if a borrower will default or not, as it has the highest accuracy and ROC-AUC Score</a:t>
            </a:r>
          </a:p>
          <a:p>
            <a:r>
              <a:rPr lang="en-US" dirty="0"/>
              <a:t>Feature Importance:</a:t>
            </a:r>
          </a:p>
          <a:p>
            <a:pPr marL="822960" lvl="1" indent="-457200">
              <a:buFont typeface="+mj-lt"/>
              <a:buAutoNum type="arabicPeriod"/>
            </a:pPr>
            <a:r>
              <a:rPr lang="en-US" dirty="0"/>
              <a:t>In the Logistic Regression model Amount &amp; Income are the only two important features which explains why the accuracy is low</a:t>
            </a:r>
          </a:p>
          <a:p>
            <a:pPr marL="822960" lvl="1" indent="-457200">
              <a:buFont typeface="+mj-lt"/>
              <a:buAutoNum type="arabicPeriod"/>
            </a:pPr>
            <a:r>
              <a:rPr lang="en-US" dirty="0"/>
              <a:t>In the </a:t>
            </a:r>
            <a:r>
              <a:rPr lang="en-US" dirty="0" err="1"/>
              <a:t>CatBoost</a:t>
            </a:r>
            <a:r>
              <a:rPr lang="en-US" dirty="0"/>
              <a:t> model there are many features that are important, which explains why the accuracy is high</a:t>
            </a:r>
          </a:p>
        </p:txBody>
      </p:sp>
    </p:spTree>
    <p:extLst>
      <p:ext uri="{BB962C8B-B14F-4D97-AF65-F5344CB8AC3E}">
        <p14:creationId xmlns:p14="http://schemas.microsoft.com/office/powerpoint/2010/main" val="1692194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E005-7B52-211C-B2AE-30C95741BBB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9176FA5-0EBF-6657-455D-D5901E45655D}"/>
              </a:ext>
            </a:extLst>
          </p:cNvPr>
          <p:cNvSpPr>
            <a:spLocks noGrp="1"/>
          </p:cNvSpPr>
          <p:nvPr>
            <p:ph idx="1"/>
          </p:nvPr>
        </p:nvSpPr>
        <p:spPr/>
        <p:txBody>
          <a:bodyPr>
            <a:normAutofit lnSpcReduction="10000"/>
          </a:bodyPr>
          <a:lstStyle/>
          <a:p>
            <a:r>
              <a:rPr lang="en-US" b="0" i="0" dirty="0">
                <a:solidFill>
                  <a:srgbClr val="000000"/>
                </a:solidFill>
                <a:effectLst/>
                <a:latin typeface="Helvetica Neue"/>
              </a:rPr>
              <a:t>After identifying the most accurate models, the next step will be create a program that will allow the user the to enter in information on a potential borrower that will generate a prediction if the borrower will default or not. </a:t>
            </a:r>
            <a:r>
              <a:rPr lang="en-US" b="0" i="0">
                <a:solidFill>
                  <a:srgbClr val="000000"/>
                </a:solidFill>
                <a:effectLst/>
                <a:latin typeface="Helvetica Neue"/>
              </a:rPr>
              <a:t>Furthermore it will allow the user to increase or decrease some of the inputs such as loan amount and interest rate, to see which loan can be given to the borrower so that the borrower will not default.</a:t>
            </a:r>
            <a:endParaRPr lang="en-US"/>
          </a:p>
        </p:txBody>
      </p:sp>
    </p:spTree>
    <p:extLst>
      <p:ext uri="{BB962C8B-B14F-4D97-AF65-F5344CB8AC3E}">
        <p14:creationId xmlns:p14="http://schemas.microsoft.com/office/powerpoint/2010/main" val="105841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13C3-149C-02A8-7BFB-A64171D732EC}"/>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64EBB026-F5D8-80C9-4C46-D7AA11FB441F}"/>
              </a:ext>
            </a:extLst>
          </p:cNvPr>
          <p:cNvSpPr>
            <a:spLocks noGrp="1"/>
          </p:cNvSpPr>
          <p:nvPr>
            <p:ph idx="1"/>
          </p:nvPr>
        </p:nvSpPr>
        <p:spPr/>
        <p:txBody>
          <a:bodyPr>
            <a:normAutofit lnSpcReduction="10000"/>
          </a:bodyPr>
          <a:lstStyle/>
          <a:p>
            <a:pPr marL="514350" indent="-514350">
              <a:buFont typeface="+mj-lt"/>
              <a:buAutoNum type="arabicPeriod"/>
            </a:pPr>
            <a:r>
              <a:rPr lang="en-US" dirty="0"/>
              <a:t>Data Wrangling – Uploading and cleaning dataset</a:t>
            </a:r>
          </a:p>
          <a:p>
            <a:pPr marL="514350" indent="-514350">
              <a:buFont typeface="+mj-lt"/>
              <a:buAutoNum type="arabicPeriod"/>
            </a:pPr>
            <a:r>
              <a:rPr lang="en-US" dirty="0"/>
              <a:t>Exploratory Data Analysis – Assess trends and see distribution of columns</a:t>
            </a:r>
          </a:p>
          <a:p>
            <a:pPr marL="514350" indent="-514350">
              <a:buFont typeface="+mj-lt"/>
              <a:buAutoNum type="arabicPeriod"/>
            </a:pPr>
            <a:r>
              <a:rPr lang="en-US" dirty="0"/>
              <a:t>Pre-processing – creating dummy variable and scaling data</a:t>
            </a:r>
          </a:p>
          <a:p>
            <a:pPr marL="514350" indent="-514350">
              <a:buFont typeface="+mj-lt"/>
              <a:buAutoNum type="arabicPeriod"/>
            </a:pPr>
            <a:r>
              <a:rPr lang="en-US" dirty="0"/>
              <a:t>Modeling – Used 4 classification models and calculated the accuracy to find the most accurate one</a:t>
            </a:r>
          </a:p>
        </p:txBody>
      </p:sp>
    </p:spTree>
    <p:extLst>
      <p:ext uri="{BB962C8B-B14F-4D97-AF65-F5344CB8AC3E}">
        <p14:creationId xmlns:p14="http://schemas.microsoft.com/office/powerpoint/2010/main" val="16321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2055-4176-E2A5-22C2-78C31DA95D87}"/>
              </a:ext>
            </a:extLst>
          </p:cNvPr>
          <p:cNvSpPr>
            <a:spLocks noGrp="1"/>
          </p:cNvSpPr>
          <p:nvPr>
            <p:ph type="title"/>
          </p:nvPr>
        </p:nvSpPr>
        <p:spPr>
          <a:xfrm>
            <a:off x="1517904" y="1517904"/>
            <a:ext cx="8301957" cy="774722"/>
          </a:xfrm>
        </p:spPr>
        <p:txBody>
          <a:bodyPr/>
          <a:lstStyle/>
          <a:p>
            <a:r>
              <a:rPr lang="en-US" dirty="0"/>
              <a:t>Data</a:t>
            </a:r>
          </a:p>
        </p:txBody>
      </p:sp>
      <p:sp>
        <p:nvSpPr>
          <p:cNvPr id="3" name="Content Placeholder 2">
            <a:extLst>
              <a:ext uri="{FF2B5EF4-FFF2-40B4-BE49-F238E27FC236}">
                <a16:creationId xmlns:a16="http://schemas.microsoft.com/office/drawing/2014/main" id="{D58A9FF3-77F8-4E6D-4C39-05D69C36F4BD}"/>
              </a:ext>
            </a:extLst>
          </p:cNvPr>
          <p:cNvSpPr>
            <a:spLocks noGrp="1"/>
          </p:cNvSpPr>
          <p:nvPr>
            <p:ph idx="1"/>
          </p:nvPr>
        </p:nvSpPr>
        <p:spPr>
          <a:xfrm>
            <a:off x="1517904" y="2093843"/>
            <a:ext cx="9144000" cy="4005205"/>
          </a:xfrm>
        </p:spPr>
        <p:txBody>
          <a:bodyPr>
            <a:normAutofit fontScale="55000" lnSpcReduction="20000"/>
          </a:bodyPr>
          <a:lstStyle/>
          <a:p>
            <a:r>
              <a:rPr lang="en-US" dirty="0"/>
              <a:t>Link for Dataset : https://www.kaggle.com/datasets/laotse/credit-risk-dataset?select=credit_risk_dataset.csv</a:t>
            </a:r>
          </a:p>
          <a:p>
            <a:r>
              <a:rPr lang="en-US" dirty="0"/>
              <a:t>Data was obtained from the Kaggle site has 32587 observations and consisted of the following columns:</a:t>
            </a:r>
          </a:p>
          <a:p>
            <a:pPr marL="708660" lvl="1" indent="-342900">
              <a:buFont typeface="Arial" panose="020B0604020202020204" pitchFamily="34" charset="0"/>
              <a:buChar char="•"/>
            </a:pPr>
            <a:r>
              <a:rPr lang="en-US" dirty="0"/>
              <a:t>Age</a:t>
            </a:r>
          </a:p>
          <a:p>
            <a:pPr marL="708660" lvl="1" indent="-342900">
              <a:buFont typeface="Arial" panose="020B0604020202020204" pitchFamily="34" charset="0"/>
              <a:buChar char="•"/>
            </a:pPr>
            <a:r>
              <a:rPr lang="en-US" dirty="0"/>
              <a:t>Years Employed</a:t>
            </a:r>
          </a:p>
          <a:p>
            <a:pPr marL="708660" lvl="1" indent="-342900">
              <a:buFont typeface="Arial" panose="020B0604020202020204" pitchFamily="34" charset="0"/>
              <a:buChar char="•"/>
            </a:pPr>
            <a:r>
              <a:rPr lang="en-US" dirty="0"/>
              <a:t>Loan grade</a:t>
            </a:r>
          </a:p>
          <a:p>
            <a:pPr marL="708660" lvl="1" indent="-342900">
              <a:buFont typeface="Arial" panose="020B0604020202020204" pitchFamily="34" charset="0"/>
              <a:buChar char="•"/>
            </a:pPr>
            <a:r>
              <a:rPr lang="en-US" dirty="0"/>
              <a:t>Credit History</a:t>
            </a:r>
          </a:p>
          <a:p>
            <a:pPr marL="708660" lvl="1" indent="-342900">
              <a:buFont typeface="Arial" panose="020B0604020202020204" pitchFamily="34" charset="0"/>
              <a:buChar char="•"/>
            </a:pPr>
            <a:r>
              <a:rPr lang="en-US" dirty="0"/>
              <a:t>Default (Main Target (1 if Yes, 0 if no)</a:t>
            </a:r>
          </a:p>
          <a:p>
            <a:pPr marL="708660" lvl="1" indent="-342900">
              <a:buFont typeface="Arial" panose="020B0604020202020204" pitchFamily="34" charset="0"/>
              <a:buChar char="•"/>
            </a:pPr>
            <a:r>
              <a:rPr lang="en-US" dirty="0"/>
              <a:t>Interest Rate</a:t>
            </a:r>
          </a:p>
          <a:p>
            <a:pPr marL="708660" lvl="1" indent="-342900">
              <a:buFont typeface="Arial" panose="020B0604020202020204" pitchFamily="34" charset="0"/>
              <a:buChar char="•"/>
            </a:pPr>
            <a:r>
              <a:rPr lang="en-US" dirty="0"/>
              <a:t>Loan Amount</a:t>
            </a:r>
          </a:p>
          <a:p>
            <a:pPr marL="708660" lvl="1" indent="-342900">
              <a:buFont typeface="Arial" panose="020B0604020202020204" pitchFamily="34" charset="0"/>
              <a:buChar char="•"/>
            </a:pPr>
            <a:r>
              <a:rPr lang="en-US" dirty="0"/>
              <a:t>Loan intent</a:t>
            </a:r>
          </a:p>
          <a:p>
            <a:pPr marL="708660" lvl="1" indent="-342900">
              <a:buFont typeface="Arial" panose="020B0604020202020204" pitchFamily="34" charset="0"/>
              <a:buChar char="•"/>
            </a:pPr>
            <a:r>
              <a:rPr lang="en-US" dirty="0"/>
              <a:t>Home ownership type</a:t>
            </a:r>
          </a:p>
          <a:p>
            <a:pPr marL="708660" lvl="1" indent="-342900">
              <a:buFont typeface="Arial" panose="020B0604020202020204" pitchFamily="34" charset="0"/>
              <a:buChar char="•"/>
            </a:pPr>
            <a:r>
              <a:rPr lang="en-US" dirty="0"/>
              <a:t>Borrower defaulted before(Y/N)</a:t>
            </a:r>
          </a:p>
          <a:p>
            <a:pPr marL="708660" lvl="1" indent="-342900">
              <a:buFont typeface="Arial" panose="020B0604020202020204" pitchFamily="34" charset="0"/>
              <a:buChar char="•"/>
            </a:pPr>
            <a:r>
              <a:rPr lang="en-US" dirty="0"/>
              <a:t>Loan Amount(% Income)</a:t>
            </a:r>
          </a:p>
          <a:p>
            <a:pPr marL="708660" lvl="1" indent="-342900">
              <a:buFont typeface="Arial" panose="020B0604020202020204" pitchFamily="34" charset="0"/>
              <a:buChar char="•"/>
            </a:pPr>
            <a:r>
              <a:rPr lang="en-US" dirty="0"/>
              <a:t>Income</a:t>
            </a:r>
            <a:br>
              <a:rPr lang="en-US" dirty="0"/>
            </a:br>
            <a:endParaRPr lang="en-US" dirty="0"/>
          </a:p>
          <a:p>
            <a:pPr marL="708660" lvl="1" indent="-342900">
              <a:buFont typeface="Arial" panose="020B0604020202020204" pitchFamily="34" charset="0"/>
              <a:buChar char="•"/>
            </a:pPr>
            <a:endParaRPr lang="en-US" dirty="0"/>
          </a:p>
          <a:p>
            <a:pPr marL="70866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4130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2FC67-66BF-339B-6A99-F0F4CC39C5D2}"/>
              </a:ext>
            </a:extLst>
          </p:cNvPr>
          <p:cNvSpPr>
            <a:spLocks noGrp="1"/>
          </p:cNvSpPr>
          <p:nvPr>
            <p:ph type="title"/>
          </p:nvPr>
        </p:nvSpPr>
        <p:spPr>
          <a:xfrm>
            <a:off x="762000" y="1517904"/>
            <a:ext cx="9899904" cy="2796945"/>
          </a:xfrm>
        </p:spPr>
        <p:txBody>
          <a:bodyPr vert="horz" lIns="91440" tIns="45720" rIns="91440" bIns="45720" rtlCol="0" anchor="ctr">
            <a:normAutofit/>
          </a:bodyPr>
          <a:lstStyle/>
          <a:p>
            <a:r>
              <a:rPr lang="en-US" sz="6000"/>
              <a:t>Data Wrangling</a:t>
            </a:r>
          </a:p>
        </p:txBody>
      </p:sp>
    </p:spTree>
    <p:extLst>
      <p:ext uri="{BB962C8B-B14F-4D97-AF65-F5344CB8AC3E}">
        <p14:creationId xmlns:p14="http://schemas.microsoft.com/office/powerpoint/2010/main" val="60509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3750-68BF-07A7-F8EF-EEB195E08B6C}"/>
              </a:ext>
            </a:extLst>
          </p:cNvPr>
          <p:cNvSpPr>
            <a:spLocks noGrp="1"/>
          </p:cNvSpPr>
          <p:nvPr>
            <p:ph type="title"/>
          </p:nvPr>
        </p:nvSpPr>
        <p:spPr>
          <a:xfrm>
            <a:off x="1517904" y="1517904"/>
            <a:ext cx="9144000" cy="774722"/>
          </a:xfrm>
        </p:spPr>
        <p:txBody>
          <a:bodyPr/>
          <a:lstStyle/>
          <a:p>
            <a:r>
              <a:rPr lang="en-US" dirty="0"/>
              <a:t>Data Wrangling Steps</a:t>
            </a:r>
          </a:p>
        </p:txBody>
      </p:sp>
      <p:sp>
        <p:nvSpPr>
          <p:cNvPr id="3" name="Content Placeholder 2">
            <a:extLst>
              <a:ext uri="{FF2B5EF4-FFF2-40B4-BE49-F238E27FC236}">
                <a16:creationId xmlns:a16="http://schemas.microsoft.com/office/drawing/2014/main" id="{A8C7DB79-AA04-FA69-61A4-636413A75347}"/>
              </a:ext>
            </a:extLst>
          </p:cNvPr>
          <p:cNvSpPr>
            <a:spLocks noGrp="1"/>
          </p:cNvSpPr>
          <p:nvPr>
            <p:ph idx="1"/>
          </p:nvPr>
        </p:nvSpPr>
        <p:spPr>
          <a:xfrm>
            <a:off x="1517904" y="2292626"/>
            <a:ext cx="9144000" cy="3806422"/>
          </a:xfrm>
        </p:spPr>
        <p:txBody>
          <a:bodyPr/>
          <a:lstStyle/>
          <a:p>
            <a:r>
              <a:rPr lang="en-US" dirty="0"/>
              <a:t>These were the steps I took to clean the data:</a:t>
            </a:r>
          </a:p>
          <a:p>
            <a:pPr marL="822960" lvl="1" indent="-457200">
              <a:buFont typeface="+mj-lt"/>
              <a:buAutoNum type="arabicPeriod"/>
            </a:pPr>
            <a:r>
              <a:rPr lang="en-US" dirty="0"/>
              <a:t>Identified columns that had null values and replaced those null values with either mean or median depending on their distribution</a:t>
            </a:r>
          </a:p>
          <a:p>
            <a:pPr marL="822960" lvl="1" indent="-457200">
              <a:buFont typeface="+mj-lt"/>
              <a:buAutoNum type="arabicPeriod"/>
            </a:pPr>
            <a:r>
              <a:rPr lang="en-US" dirty="0"/>
              <a:t>Checked for other anomalies in the data to see what they are and filtered them out</a:t>
            </a:r>
          </a:p>
          <a:p>
            <a:pPr marL="822960" lvl="1" indent="-457200">
              <a:buFont typeface="+mj-lt"/>
              <a:buAutoNum type="arabicPeriod"/>
            </a:pPr>
            <a:r>
              <a:rPr lang="en-US" dirty="0"/>
              <a:t>Checked the data types of all the columns to see if they were the right type </a:t>
            </a:r>
          </a:p>
        </p:txBody>
      </p:sp>
    </p:spTree>
    <p:extLst>
      <p:ext uri="{BB962C8B-B14F-4D97-AF65-F5344CB8AC3E}">
        <p14:creationId xmlns:p14="http://schemas.microsoft.com/office/powerpoint/2010/main" val="210490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C5E3-7FEB-A01C-9AD2-51AA2925EFD3}"/>
              </a:ext>
            </a:extLst>
          </p:cNvPr>
          <p:cNvSpPr>
            <a:spLocks noGrp="1"/>
          </p:cNvSpPr>
          <p:nvPr>
            <p:ph type="title"/>
          </p:nvPr>
        </p:nvSpPr>
        <p:spPr>
          <a:xfrm>
            <a:off x="1517904" y="1517904"/>
            <a:ext cx="9144000" cy="748218"/>
          </a:xfrm>
        </p:spPr>
        <p:txBody>
          <a:bodyPr/>
          <a:lstStyle/>
          <a:p>
            <a:r>
              <a:rPr lang="en-US" dirty="0"/>
              <a:t>Finding and Replacing Null Values</a:t>
            </a:r>
          </a:p>
        </p:txBody>
      </p:sp>
      <p:sp>
        <p:nvSpPr>
          <p:cNvPr id="3" name="Content Placeholder 2">
            <a:extLst>
              <a:ext uri="{FF2B5EF4-FFF2-40B4-BE49-F238E27FC236}">
                <a16:creationId xmlns:a16="http://schemas.microsoft.com/office/drawing/2014/main" id="{0B3D5790-5370-845C-BEBB-6CDA0F8E2123}"/>
              </a:ext>
            </a:extLst>
          </p:cNvPr>
          <p:cNvSpPr>
            <a:spLocks noGrp="1"/>
          </p:cNvSpPr>
          <p:nvPr>
            <p:ph idx="1"/>
          </p:nvPr>
        </p:nvSpPr>
        <p:spPr>
          <a:xfrm>
            <a:off x="1517904" y="2266122"/>
            <a:ext cx="9144000" cy="3832926"/>
          </a:xfrm>
        </p:spPr>
        <p:txBody>
          <a:bodyPr/>
          <a:lstStyle/>
          <a:p>
            <a:r>
              <a:rPr lang="en-US" dirty="0"/>
              <a:t>There were only two columns that had null values and they were the interest rate and years employed column</a:t>
            </a:r>
          </a:p>
          <a:p>
            <a:r>
              <a:rPr lang="en-US" dirty="0"/>
              <a:t>After looking at their distribution I saw that they were left skewed and decided to use their median values to replace the null values</a:t>
            </a:r>
          </a:p>
        </p:txBody>
      </p:sp>
    </p:spTree>
    <p:extLst>
      <p:ext uri="{BB962C8B-B14F-4D97-AF65-F5344CB8AC3E}">
        <p14:creationId xmlns:p14="http://schemas.microsoft.com/office/powerpoint/2010/main" val="32092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
            <a:extLst>
              <a:ext uri="{FF2B5EF4-FFF2-40B4-BE49-F238E27FC236}">
                <a16:creationId xmlns:a16="http://schemas.microsoft.com/office/drawing/2014/main" id="{AA1C7E73-E45D-54CD-37DC-326A3EC1F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08" y="759769"/>
            <a:ext cx="5303892" cy="5331315"/>
          </a:xfrm>
          <a:prstGeom prst="rect">
            <a:avLst/>
          </a:prstGeom>
        </p:spPr>
      </p:pic>
      <p:pic>
        <p:nvPicPr>
          <p:cNvPr id="5" name="Picture 4" descr="A picture containing text, crossword puzzle&#10;&#10;Description automatically generated">
            <a:extLst>
              <a:ext uri="{FF2B5EF4-FFF2-40B4-BE49-F238E27FC236}">
                <a16:creationId xmlns:a16="http://schemas.microsoft.com/office/drawing/2014/main" id="{2874E07C-E195-F535-F249-9D307137D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865" y="826454"/>
            <a:ext cx="5589027" cy="4954914"/>
          </a:xfrm>
          <a:prstGeom prst="rect">
            <a:avLst/>
          </a:prstGeom>
        </p:spPr>
      </p:pic>
    </p:spTree>
    <p:extLst>
      <p:ext uri="{BB962C8B-B14F-4D97-AF65-F5344CB8AC3E}">
        <p14:creationId xmlns:p14="http://schemas.microsoft.com/office/powerpoint/2010/main" val="25177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AEFF7-B793-906F-14BB-4C3450FE1B93}"/>
              </a:ext>
            </a:extLst>
          </p:cNvPr>
          <p:cNvSpPr>
            <a:spLocks noGrp="1"/>
          </p:cNvSpPr>
          <p:nvPr>
            <p:ph type="title"/>
          </p:nvPr>
        </p:nvSpPr>
        <p:spPr>
          <a:xfrm>
            <a:off x="1524000" y="1133183"/>
            <a:ext cx="9144000" cy="924218"/>
          </a:xfrm>
        </p:spPr>
        <p:txBody>
          <a:bodyPr anchor="ctr">
            <a:normAutofit/>
          </a:bodyPr>
          <a:lstStyle/>
          <a:p>
            <a:pPr algn="ctr"/>
            <a:r>
              <a:rPr lang="en-US" dirty="0"/>
              <a:t>Data Anomalies</a:t>
            </a:r>
            <a:endParaRPr lang="en-US"/>
          </a:p>
        </p:txBody>
      </p:sp>
      <p:graphicFrame>
        <p:nvGraphicFramePr>
          <p:cNvPr id="5" name="Content Placeholder 2">
            <a:extLst>
              <a:ext uri="{FF2B5EF4-FFF2-40B4-BE49-F238E27FC236}">
                <a16:creationId xmlns:a16="http://schemas.microsoft.com/office/drawing/2014/main" id="{4268E5A4-8CD0-83F0-DCE5-D85722093BE8}"/>
              </a:ext>
            </a:extLst>
          </p:cNvPr>
          <p:cNvGraphicFramePr>
            <a:graphicFrameLocks noGrp="1"/>
          </p:cNvGraphicFramePr>
          <p:nvPr>
            <p:ph idx="1"/>
            <p:extLst>
              <p:ext uri="{D42A27DB-BD31-4B8C-83A1-F6EECF244321}">
                <p14:modId xmlns:p14="http://schemas.microsoft.com/office/powerpoint/2010/main" val="262012661"/>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4287018"/>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342</TotalTime>
  <Words>724</Words>
  <Application>Microsoft Office PowerPoint</Application>
  <PresentationFormat>Widescreen</PresentationFormat>
  <Paragraphs>80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Aharoni</vt:lpstr>
      <vt:lpstr>Arial</vt:lpstr>
      <vt:lpstr>Avenir Next LT Pro</vt:lpstr>
      <vt:lpstr>Helvetica Neue</vt:lpstr>
      <vt:lpstr>PrismaticVTI</vt:lpstr>
      <vt:lpstr>Capstone Presentation</vt:lpstr>
      <vt:lpstr>Capstone Goal</vt:lpstr>
      <vt:lpstr>Steps</vt:lpstr>
      <vt:lpstr>Data</vt:lpstr>
      <vt:lpstr>Data Wrangling</vt:lpstr>
      <vt:lpstr>Data Wrangling Steps</vt:lpstr>
      <vt:lpstr>Finding and Replacing Null Values</vt:lpstr>
      <vt:lpstr>PowerPoint Presentation</vt:lpstr>
      <vt:lpstr>Data Anomalies</vt:lpstr>
      <vt:lpstr>Data Types</vt:lpstr>
      <vt:lpstr>Exploratory Data Analysis(EDA)</vt:lpstr>
      <vt:lpstr>EDA Steps</vt:lpstr>
      <vt:lpstr>Trends</vt:lpstr>
      <vt:lpstr>Data Distributions</vt:lpstr>
      <vt:lpstr>Bar Charts</vt:lpstr>
      <vt:lpstr>Pre-processing</vt:lpstr>
      <vt:lpstr>Steps</vt:lpstr>
      <vt:lpstr>Spearman Correlation For Default</vt:lpstr>
      <vt:lpstr>Modelling</vt:lpstr>
      <vt:lpstr>Classification Models</vt:lpstr>
      <vt:lpstr>Accuracy</vt:lpstr>
      <vt:lpstr>ROC-AUC Curves</vt:lpstr>
      <vt:lpstr>Feature Importance</vt:lpstr>
      <vt:lpstr>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Abhijit Pawar</dc:creator>
  <cp:lastModifiedBy>Abhijit Pawar</cp:lastModifiedBy>
  <cp:revision>52</cp:revision>
  <dcterms:created xsi:type="dcterms:W3CDTF">2022-07-19T03:13:34Z</dcterms:created>
  <dcterms:modified xsi:type="dcterms:W3CDTF">2022-07-20T03:43:24Z</dcterms:modified>
</cp:coreProperties>
</file>