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  <p:sldMasterId id="2147483697" r:id="rId5"/>
  </p:sldMasterIdLst>
  <p:notesMasterIdLst>
    <p:notesMasterId r:id="rId9"/>
  </p:notesMasterIdLst>
  <p:handoutMasterIdLst>
    <p:handoutMasterId r:id="rId10"/>
  </p:handoutMasterIdLst>
  <p:sldIdLst>
    <p:sldId id="540" r:id="rId6"/>
    <p:sldId id="575" r:id="rId7"/>
    <p:sldId id="593" r:id="rId8"/>
  </p:sldIdLst>
  <p:sldSz cx="9144000" cy="6858000" type="screen4x3"/>
  <p:notesSz cx="6938963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nevich, Ray" initials="DR" lastIdx="4" clrIdx="0"/>
  <p:cmAuthor id="1" name="Zanfir, Monica" initials="Z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300"/>
    <a:srgbClr val="C87700"/>
    <a:srgbClr val="FF9900"/>
    <a:srgbClr val="008A3E"/>
    <a:srgbClr val="00903E"/>
    <a:srgbClr val="0033CC"/>
    <a:srgbClr val="FFFF99"/>
    <a:srgbClr val="007E39"/>
    <a:srgbClr val="7A7204"/>
    <a:srgbClr val="004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94937" autoAdjust="0"/>
  </p:normalViewPr>
  <p:slideViewPr>
    <p:cSldViewPr snapToGrid="0" snapToObjects="1">
      <p:cViewPr varScale="1">
        <p:scale>
          <a:sx n="110" d="100"/>
          <a:sy n="110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838"/>
    </p:cViewPr>
  </p:sorterViewPr>
  <p:notesViewPr>
    <p:cSldViewPr snapToGrid="0" snapToObjects="1">
      <p:cViewPr varScale="1">
        <p:scale>
          <a:sx n="51" d="100"/>
          <a:sy n="51" d="100"/>
        </p:scale>
        <p:origin x="-2688" y="-102"/>
      </p:cViewPr>
      <p:guideLst>
        <p:guide orient="horz" pos="2909"/>
        <p:guide pos="218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9881" y="0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/>
          <a:lstStyle>
            <a:lvl1pPr algn="r">
              <a:defRPr sz="1200"/>
            </a:lvl1pPr>
          </a:lstStyle>
          <a:p>
            <a:fld id="{2B5EC9CB-8E30-4C65-89C2-42D08A65526E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378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9881" y="8772378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 anchor="b"/>
          <a:lstStyle>
            <a:lvl1pPr algn="r">
              <a:defRPr sz="1200"/>
            </a:lvl1pPr>
          </a:lstStyle>
          <a:p>
            <a:fld id="{1F49540E-982A-45DD-9DA9-20E640C94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80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9881" y="0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3B8107-F752-4F97-BE34-D66AAAE7E2A3}" type="datetimeFigureOut">
              <a:rPr lang="en-US"/>
              <a:pPr>
                <a:defRPr/>
              </a:pPr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92150"/>
            <a:ext cx="4618037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42" tIns="45121" rIns="90242" bIns="4512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25" y="4387768"/>
            <a:ext cx="5549914" cy="4155919"/>
          </a:xfrm>
          <a:prstGeom prst="rect">
            <a:avLst/>
          </a:prstGeom>
        </p:spPr>
        <p:txBody>
          <a:bodyPr vert="horz" lIns="90242" tIns="45121" rIns="90242" bIns="4512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378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9881" y="8772378"/>
            <a:ext cx="3007512" cy="462120"/>
          </a:xfrm>
          <a:prstGeom prst="rect">
            <a:avLst/>
          </a:prstGeom>
        </p:spPr>
        <p:txBody>
          <a:bodyPr vert="horz" lIns="90242" tIns="45121" rIns="90242" bIns="451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82D6AC-FCCE-4962-8964-5638AFAFAB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us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41228" y="1570806"/>
            <a:ext cx="7772400" cy="559213"/>
          </a:xfrm>
        </p:spPr>
        <p:txBody>
          <a:bodyPr>
            <a:normAutofit/>
          </a:bodyPr>
          <a:lstStyle>
            <a:lvl1pPr algn="l">
              <a:defRPr sz="2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41228" y="2144358"/>
            <a:ext cx="6400800" cy="49126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41228" y="2770188"/>
            <a:ext cx="3559175" cy="38449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553450" y="6530975"/>
            <a:ext cx="588963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50069-5A08-47F0-8905-D70185E4A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81000" y="6494145"/>
            <a:ext cx="3048000" cy="211456"/>
          </a:xfrm>
          <a:prstGeom prst="rect">
            <a:avLst/>
          </a:prstGeom>
        </p:spPr>
        <p:txBody>
          <a:bodyPr lIns="91399" tIns="45700" rIns="91399" bIns="4570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808285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24B817B0-6941-4F40-9F43-75E4FE7E8BA8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7/5/2017</a:t>
            </a:fld>
            <a:endParaRPr lang="en-US" dirty="0"/>
          </a:p>
        </p:txBody>
      </p:sp>
      <p:sp>
        <p:nvSpPr>
          <p:cNvPr id="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5" y="5791200"/>
            <a:ext cx="8543925" cy="400050"/>
          </a:xfrm>
        </p:spPr>
        <p:txBody>
          <a:bodyPr/>
          <a:lstStyle>
            <a:lvl1pPr marL="0" indent="0">
              <a:buNone/>
              <a:defRPr>
                <a:solidFill>
                  <a:srgbClr val="0018A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95729" y="1037374"/>
            <a:ext cx="8173236" cy="497692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036763" y="6546850"/>
            <a:ext cx="6211887" cy="19843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241" y="113633"/>
            <a:ext cx="822960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553450" y="6530975"/>
            <a:ext cx="588963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50069-5A08-47F0-8905-D70185E4A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pac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09309"/>
            <a:ext cx="7023796" cy="5508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6763" y="6546850"/>
            <a:ext cx="6211887" cy="19843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defRPr>
                <a:solidFill>
                  <a:srgbClr val="7F7F7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3450" y="6530975"/>
            <a:ext cx="588963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50069-5A08-47F0-8905-D70185E4A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 descr="Truck-3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97153"/>
            <a:ext cx="8686800" cy="4346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/>
          <p:cNvSpPr/>
          <p:nvPr userDrawn="1"/>
        </p:nvSpPr>
        <p:spPr>
          <a:xfrm>
            <a:off x="228600" y="1676400"/>
            <a:ext cx="8696318" cy="213360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57200" y="1676400"/>
            <a:ext cx="21336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4" y="2057400"/>
            <a:ext cx="5791201" cy="685800"/>
          </a:xfrm>
          <a:noFill/>
        </p:spPr>
        <p:txBody>
          <a:bodyPr>
            <a:noAutofit/>
          </a:bodyPr>
          <a:lstStyle>
            <a:lvl1pPr algn="r">
              <a:defRPr sz="2800" b="0" i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9399" y="2743200"/>
            <a:ext cx="5791202" cy="538636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rgbClr val="000000"/>
                </a:solidFill>
                <a:latin typeface="Helvetica Light"/>
                <a:cs typeface="Helvetica Light"/>
              </a:defRPr>
            </a:lvl1pPr>
            <a:lvl2pPr marL="456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5" name="Picture 4" descr="PX3P5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57200"/>
            <a:ext cx="2743200" cy="643726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9525" cmpd="sng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 userDrawn="1"/>
        </p:nvSpPr>
        <p:spPr>
          <a:xfrm>
            <a:off x="228600" y="1557528"/>
            <a:ext cx="8686800" cy="118872"/>
          </a:xfrm>
          <a:prstGeom prst="rect">
            <a:avLst/>
          </a:prstGeom>
          <a:solidFill>
            <a:srgbClr val="00AF3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324600"/>
            <a:ext cx="2819400" cy="2114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08285"/>
                </a:solidFill>
                <a:latin typeface="Arial Narrow"/>
                <a:cs typeface="Arial Narrow"/>
              </a:defRPr>
            </a:lvl1pPr>
          </a:lstStyle>
          <a:p>
            <a:pPr algn="l"/>
            <a:fld id="{24B817B0-6941-4F40-9F43-75E4FE7E8BA8}" type="slidenum">
              <a:rPr lang="en-US" smtClean="0"/>
              <a:pPr algn="l"/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/>
              <a:t>7/5/2017</a:t>
            </a:fld>
            <a:endParaRPr lang="en-US" dirty="0"/>
          </a:p>
        </p:txBody>
      </p:sp>
      <p:pic>
        <p:nvPicPr>
          <p:cNvPr id="16" name="Picture 15" descr="217_090209-cxm2_crop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1828800" cy="914400"/>
          </a:xfrm>
          <a:prstGeom prst="rect">
            <a:avLst/>
          </a:prstGeom>
        </p:spPr>
      </p:pic>
      <p:pic>
        <p:nvPicPr>
          <p:cNvPr id="18" name="Picture 17" descr="Praxair-3-31-11-1436.EIPlighter_crop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1828800" cy="914400"/>
          </a:xfrm>
          <a:prstGeom prst="rect">
            <a:avLst/>
          </a:prstGeom>
        </p:spPr>
      </p:pic>
      <p:pic>
        <p:nvPicPr>
          <p:cNvPr id="19" name="Picture 18" descr="iStock_000019817503Medium_crop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1828800" cy="914400"/>
          </a:xfrm>
          <a:prstGeom prst="rect">
            <a:avLst/>
          </a:prstGeom>
        </p:spPr>
      </p:pic>
      <p:pic>
        <p:nvPicPr>
          <p:cNvPr id="20" name="Picture 19" descr="John-F_hat_cx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182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6629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494145"/>
            <a:ext cx="2667000" cy="2114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08285"/>
                </a:solidFill>
                <a:latin typeface="Arial Narrow"/>
                <a:cs typeface="Arial Narrow"/>
              </a:defRPr>
            </a:lvl1pPr>
          </a:lstStyle>
          <a:p>
            <a:pPr algn="l"/>
            <a:fld id="{24B817B0-6941-4F40-9F43-75E4FE7E8BA8}" type="slidenum">
              <a:rPr lang="en-US" smtClean="0"/>
              <a:pPr algn="l"/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/>
              <a:t>7/5/2017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5791200"/>
            <a:ext cx="6248400" cy="400110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pPr defTabSz="456996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5" y="5791200"/>
            <a:ext cx="8543925" cy="4000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33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762000"/>
            <a:ext cx="4572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2000"/>
            <a:ext cx="9144000" cy="0"/>
          </a:xfrm>
          <a:prstGeom prst="line">
            <a:avLst/>
          </a:prstGeom>
          <a:ln w="9525" cmpd="sng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PX3P5C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11" y="183643"/>
            <a:ext cx="1815189" cy="4259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-1583" y="6337300"/>
            <a:ext cx="9144001" cy="0"/>
          </a:xfrm>
          <a:prstGeom prst="line">
            <a:avLst/>
          </a:prstGeom>
          <a:ln w="9525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"/>
          <p:cNvCxnSpPr/>
          <p:nvPr userDrawn="1"/>
        </p:nvCxnSpPr>
        <p:spPr>
          <a:xfrm>
            <a:off x="228600" y="0"/>
            <a:ext cx="0" cy="6858000"/>
          </a:xfrm>
          <a:prstGeom prst="line">
            <a:avLst/>
          </a:prstGeom>
          <a:ln w="9525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494145"/>
            <a:ext cx="2667000" cy="2114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08285"/>
                </a:solidFill>
                <a:latin typeface="Arial Narrow"/>
                <a:cs typeface="Arial Narrow"/>
              </a:defRPr>
            </a:lvl1pPr>
          </a:lstStyle>
          <a:p>
            <a:pPr algn="l"/>
            <a:fld id="{24B817B0-6941-4F40-9F43-75E4FE7E8BA8}" type="slidenum">
              <a:rPr lang="en-US" smtClean="0"/>
              <a:pPr algn="l"/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/>
              <a:t>7/5/2017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58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5" y="1259988"/>
            <a:ext cx="8543925" cy="4508988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5" y="2906718"/>
            <a:ext cx="854392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9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9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9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494145"/>
            <a:ext cx="2819400" cy="21145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08285"/>
                </a:solidFill>
                <a:latin typeface="Arial Narrow"/>
                <a:cs typeface="Arial Narrow"/>
              </a:defRPr>
            </a:lvl1pPr>
          </a:lstStyle>
          <a:p>
            <a:pPr algn="l"/>
            <a:fld id="{24B817B0-6941-4F40-9F43-75E4FE7E8BA8}" type="slidenum">
              <a:rPr lang="en-US" smtClean="0"/>
              <a:pPr algn="l"/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/>
              <a:t>7/5/2017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5" y="5791200"/>
            <a:ext cx="8543925" cy="400050"/>
          </a:xfrm>
        </p:spPr>
        <p:txBody>
          <a:bodyPr/>
          <a:lstStyle>
            <a:lvl1pPr marL="0" indent="0">
              <a:buNone/>
              <a:defRPr>
                <a:solidFill>
                  <a:srgbClr val="0018A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81000" y="6494145"/>
            <a:ext cx="2667000" cy="211456"/>
          </a:xfrm>
          <a:prstGeom prst="rect">
            <a:avLst/>
          </a:prstGeom>
        </p:spPr>
        <p:txBody>
          <a:bodyPr lIns="91399" tIns="45700" rIns="91399" bIns="4570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808285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24B817B0-6941-4F40-9F43-75E4FE7E8BA8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7/5/2017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5" y="5791200"/>
            <a:ext cx="8543925" cy="400050"/>
          </a:xfrm>
        </p:spPr>
        <p:txBody>
          <a:bodyPr/>
          <a:lstStyle>
            <a:lvl1pPr marL="0" indent="0">
              <a:buNone/>
              <a:defRPr>
                <a:solidFill>
                  <a:srgbClr val="0018A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2"/>
            <a:ext cx="41163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6996" indent="0">
              <a:buNone/>
              <a:defRPr sz="2000" b="1"/>
            </a:lvl2pPr>
            <a:lvl3pPr marL="913993" indent="0">
              <a:buNone/>
              <a:defRPr sz="1800" b="1"/>
            </a:lvl3pPr>
            <a:lvl4pPr marL="1370987" indent="0">
              <a:buNone/>
              <a:defRPr sz="1600" b="1"/>
            </a:lvl4pPr>
            <a:lvl5pPr marL="1827985" indent="0">
              <a:buNone/>
              <a:defRPr sz="1600" b="1"/>
            </a:lvl5pPr>
            <a:lvl6pPr marL="2284982" indent="0">
              <a:buNone/>
              <a:defRPr sz="1600" b="1"/>
            </a:lvl6pPr>
            <a:lvl7pPr marL="2741980" indent="0">
              <a:buNone/>
              <a:defRPr sz="1600" b="1"/>
            </a:lvl7pPr>
            <a:lvl8pPr marL="3198975" indent="0">
              <a:buNone/>
              <a:defRPr sz="1600" b="1"/>
            </a:lvl8pPr>
            <a:lvl9pPr marL="365597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30364"/>
            <a:ext cx="41163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990602"/>
            <a:ext cx="41179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6996" indent="0">
              <a:buNone/>
              <a:defRPr sz="2000" b="1"/>
            </a:lvl2pPr>
            <a:lvl3pPr marL="913993" indent="0">
              <a:buNone/>
              <a:defRPr sz="1800" b="1"/>
            </a:lvl3pPr>
            <a:lvl4pPr marL="1370987" indent="0">
              <a:buNone/>
              <a:defRPr sz="1600" b="1"/>
            </a:lvl4pPr>
            <a:lvl5pPr marL="1827985" indent="0">
              <a:buNone/>
              <a:defRPr sz="1600" b="1"/>
            </a:lvl5pPr>
            <a:lvl6pPr marL="2284982" indent="0">
              <a:buNone/>
              <a:defRPr sz="1600" b="1"/>
            </a:lvl6pPr>
            <a:lvl7pPr marL="2741980" indent="0">
              <a:buNone/>
              <a:defRPr sz="1600" b="1"/>
            </a:lvl7pPr>
            <a:lvl8pPr marL="3198975" indent="0">
              <a:buNone/>
              <a:defRPr sz="1600" b="1"/>
            </a:lvl8pPr>
            <a:lvl9pPr marL="36559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0364"/>
            <a:ext cx="41179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81000" y="6494145"/>
            <a:ext cx="2971800" cy="211456"/>
          </a:xfrm>
          <a:prstGeom prst="rect">
            <a:avLst/>
          </a:prstGeom>
        </p:spPr>
        <p:txBody>
          <a:bodyPr lIns="91399" tIns="45700" rIns="91399" bIns="4570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808285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24B817B0-6941-4F40-9F43-75E4FE7E8BA8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</a:pPr>
              <a:t>7/5/2017</a:t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5" y="5791200"/>
            <a:ext cx="8543925" cy="400050"/>
          </a:xfrm>
        </p:spPr>
        <p:txBody>
          <a:bodyPr/>
          <a:lstStyle>
            <a:lvl1pPr marL="0" indent="0">
              <a:buNone/>
              <a:defRPr>
                <a:solidFill>
                  <a:srgbClr val="0018A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95350"/>
            <a:ext cx="82296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7013" y="0"/>
            <a:ext cx="0" cy="6858000"/>
          </a:xfrm>
          <a:prstGeom prst="line">
            <a:avLst/>
          </a:prstGeom>
          <a:ln w="127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58813"/>
            <a:ext cx="9144000" cy="0"/>
          </a:xfrm>
          <a:prstGeom prst="line">
            <a:avLst/>
          </a:prstGeom>
          <a:ln w="127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3" y="658813"/>
            <a:ext cx="425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-1588" y="6402388"/>
            <a:ext cx="9144001" cy="0"/>
          </a:xfrm>
          <a:prstGeom prst="line">
            <a:avLst/>
          </a:prstGeom>
          <a:ln w="127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0763" y="134938"/>
            <a:ext cx="16271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73088" indent="-228600" algn="l" defTabSz="457200" rtl="0" eaLnBrk="0" fontAlgn="base" hangingPunct="0">
        <a:spcBef>
          <a:spcPct val="20000"/>
        </a:spcBef>
        <a:spcAft>
          <a:spcPct val="0"/>
        </a:spcAft>
        <a:buSzPct val="125000"/>
        <a:buFont typeface="Arial" charset="0"/>
        <a:buChar char="–"/>
        <a:defRPr sz="1800" kern="1200">
          <a:solidFill>
            <a:srgbClr val="717171"/>
          </a:solidFill>
          <a:latin typeface="Arial" pitchFamily="34" charset="0"/>
          <a:ea typeface="+mn-ea"/>
          <a:cs typeface="Arial" pitchFamily="34" charset="0"/>
        </a:defRPr>
      </a:lvl2pPr>
      <a:lvl3pPr marL="801688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" kern="1200">
          <a:solidFill>
            <a:srgbClr val="71717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1258888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228600" y="5638800"/>
            <a:ext cx="8686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28600" y="762000"/>
            <a:ext cx="4572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456996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685800"/>
          </a:xfrm>
          <a:prstGeom prst="rect">
            <a:avLst/>
          </a:prstGeom>
        </p:spPr>
        <p:txBody>
          <a:bodyPr vert="horz" lIns="91399" tIns="45700" rIns="91399" bIns="4570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534400" cy="4648200"/>
          </a:xfrm>
          <a:prstGeom prst="rect">
            <a:avLst/>
          </a:prstGeom>
        </p:spPr>
        <p:txBody>
          <a:bodyPr vert="horz" lIns="91399" tIns="45700" rIns="91399" bIns="4570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PX3P5C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11" y="183643"/>
            <a:ext cx="1815189" cy="4259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9525" cmpd="sng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X3P5CT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11" y="183643"/>
            <a:ext cx="1815189" cy="425957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-1583" y="6337300"/>
            <a:ext cx="9144001" cy="0"/>
          </a:xfrm>
          <a:prstGeom prst="line">
            <a:avLst/>
          </a:prstGeom>
          <a:ln w="9525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"/>
          <p:cNvCxnSpPr/>
          <p:nvPr userDrawn="1"/>
        </p:nvCxnSpPr>
        <p:spPr>
          <a:xfrm>
            <a:off x="228600" y="0"/>
            <a:ext cx="0" cy="6858000"/>
          </a:xfrm>
          <a:prstGeom prst="line">
            <a:avLst/>
          </a:prstGeom>
          <a:ln w="9525">
            <a:solidFill>
              <a:srgbClr val="8082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4"/>
          <p:cNvSpPr txBox="1">
            <a:spLocks/>
          </p:cNvSpPr>
          <p:nvPr userDrawn="1"/>
        </p:nvSpPr>
        <p:spPr>
          <a:xfrm>
            <a:off x="381005" y="5791200"/>
            <a:ext cx="8543925" cy="400050"/>
          </a:xfrm>
          <a:prstGeom prst="rect">
            <a:avLst/>
          </a:prstGeom>
        </p:spPr>
        <p:txBody>
          <a:bodyPr lIns="91399" tIns="45700" rIns="91399" bIns="45700"/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800"/>
              </a:spcBef>
              <a:buClr>
                <a:srgbClr val="00AF3F"/>
              </a:buClr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lnSpc>
                <a:spcPts val="1900"/>
              </a:lnSpc>
              <a:spcBef>
                <a:spcPts val="6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lnSpc>
                <a:spcPts val="17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lnSpc>
                <a:spcPts val="1500"/>
              </a:lnSpc>
              <a:spcBef>
                <a:spcPts val="500"/>
              </a:spcBef>
              <a:buFont typeface="Arial"/>
              <a:buChar char="–"/>
              <a:defRPr sz="14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lnSpc>
                <a:spcPts val="1800"/>
              </a:lnSpc>
              <a:spcBef>
                <a:spcPts val="500"/>
              </a:spcBef>
              <a:buFont typeface="Arial"/>
              <a:buChar char="»"/>
              <a:defRPr sz="14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494145"/>
            <a:ext cx="2667000" cy="211456"/>
          </a:xfrm>
          <a:prstGeom prst="rect">
            <a:avLst/>
          </a:prstGeom>
        </p:spPr>
        <p:txBody>
          <a:bodyPr lIns="91399" tIns="45700" rIns="91399" bIns="45700"/>
          <a:lstStyle>
            <a:lvl1pPr algn="r">
              <a:defRPr sz="1000">
                <a:solidFill>
                  <a:srgbClr val="808285"/>
                </a:solidFill>
                <a:latin typeface="Arial Narrow"/>
                <a:cs typeface="Arial Narrow"/>
              </a:defRPr>
            </a:lvl1pPr>
          </a:lstStyle>
          <a:p>
            <a:pPr algn="l" defTabSz="456996" fontAlgn="auto">
              <a:spcBef>
                <a:spcPts val="0"/>
              </a:spcBef>
              <a:spcAft>
                <a:spcPts val="0"/>
              </a:spcAft>
            </a:pPr>
            <a:fld id="{24B817B0-6941-4F40-9F43-75E4FE7E8BA8}" type="slidenum">
              <a:rPr lang="en-US" smtClean="0"/>
              <a:pPr algn="l" defTabSz="45699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dirty="0" smtClean="0"/>
              <a:t>  |  Praxair Business Confidential  |  </a:t>
            </a:r>
            <a:fld id="{24E8FF83-2CF1-234E-8040-D9A0962B0A38}" type="datetime1">
              <a:rPr lang="en-US" smtClean="0"/>
              <a:pPr algn="l" defTabSz="456996" fontAlgn="auto">
                <a:spcBef>
                  <a:spcPts val="0"/>
                </a:spcBef>
                <a:spcAft>
                  <a:spcPts val="0"/>
                </a:spcAft>
              </a:pPr>
              <a:t>7/5/2017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96" rtl="0" eaLnBrk="1" latinLnBrk="0" hangingPunct="1">
        <a:lnSpc>
          <a:spcPts val="22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Helvetica"/>
          <a:ea typeface="N Helvetica Narrow"/>
          <a:cs typeface="Helvetica"/>
        </a:defRPr>
      </a:lvl1pPr>
    </p:titleStyle>
    <p:bodyStyle>
      <a:lvl1pPr marL="342748" indent="-342748" algn="l" defTabSz="456996" rtl="0" eaLnBrk="1" latinLnBrk="0" hangingPunct="1">
        <a:lnSpc>
          <a:spcPts val="2200"/>
        </a:lnSpc>
        <a:spcBef>
          <a:spcPts val="800"/>
        </a:spcBef>
        <a:buClr>
          <a:srgbClr val="00AF3F"/>
        </a:buClr>
        <a:buFont typeface="Wingdings" charset="2"/>
        <a:buChar char="§"/>
        <a:defRPr sz="2000" b="0" i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619" indent="-285623" algn="l" defTabSz="456996" rtl="0" eaLnBrk="1" latinLnBrk="0" hangingPunct="1">
        <a:lnSpc>
          <a:spcPts val="1897"/>
        </a:lnSpc>
        <a:spcBef>
          <a:spcPts val="600"/>
        </a:spcBef>
        <a:buFont typeface="Arial"/>
        <a:buChar char="–"/>
        <a:defRPr sz="1800" b="0" i="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2490" indent="-228499" algn="l" defTabSz="456996" rtl="0" eaLnBrk="1" latinLnBrk="0" hangingPunct="1">
        <a:lnSpc>
          <a:spcPts val="17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99487" indent="-228499" algn="l" defTabSz="456996" rtl="0" eaLnBrk="1" latinLnBrk="0" hangingPunct="1">
        <a:lnSpc>
          <a:spcPts val="1500"/>
        </a:lnSpc>
        <a:spcBef>
          <a:spcPts val="500"/>
        </a:spcBef>
        <a:buFont typeface="Arial"/>
        <a:buChar char="–"/>
        <a:defRPr sz="1400" b="0" i="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6485" indent="-228499" algn="l" defTabSz="456996" rtl="0" eaLnBrk="1" latinLnBrk="0" hangingPunct="1">
        <a:lnSpc>
          <a:spcPts val="1800"/>
        </a:lnSpc>
        <a:spcBef>
          <a:spcPts val="500"/>
        </a:spcBef>
        <a:buFont typeface="Arial"/>
        <a:buChar char="»"/>
        <a:defRPr sz="1400" b="0" i="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3480" indent="-228499" algn="l" defTabSz="4569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77" indent="-228499" algn="l" defTabSz="4569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2" indent="-228499" algn="l" defTabSz="4569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8" indent="-228499" algn="l" defTabSz="4569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3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7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5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82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80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75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71" algn="l" defTabSz="456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aetmr1\Documents\Data\H2 R&amp;D\Tube Temp &amp; Life\Port Arthur Visit\motiva burn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5"/>
            <a:ext cx="1828800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usaetmr1\Desktop\Lunch and Learn\05 finished plant n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1828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1828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2732" y="6151602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6996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rgbClr val="FFFFFF"/>
                </a:solidFill>
                <a:latin typeface="Arial"/>
              </a:rPr>
              <a:t>TRUST</a:t>
            </a:r>
            <a:endParaRPr lang="en-US" sz="30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itle 5"/>
          <p:cNvSpPr>
            <a:spLocks noGrp="1"/>
          </p:cNvSpPr>
          <p:nvPr>
            <p:ph type="ctrTitle"/>
          </p:nvPr>
        </p:nvSpPr>
        <p:spPr>
          <a:xfrm>
            <a:off x="2602949" y="1666461"/>
            <a:ext cx="6273799" cy="685800"/>
          </a:xfrm>
        </p:spPr>
        <p:txBody>
          <a:bodyPr/>
          <a:lstStyle/>
          <a:p>
            <a:r>
              <a:rPr lang="en-US" b="1" dirty="0" smtClean="0"/>
              <a:t>GDL</a:t>
            </a:r>
            <a:endParaRPr lang="en-US" b="1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86253" y="6195699"/>
            <a:ext cx="3200400" cy="287656"/>
          </a:xfrm>
          <a:prstGeom prst="rect">
            <a:avLst/>
          </a:prstGeom>
        </p:spPr>
        <p:txBody>
          <a:bodyPr/>
          <a:lstStyle/>
          <a:p>
            <a:pPr algn="l"/>
            <a:fld id="{24B817B0-6941-4F40-9F43-75E4FE7E8BA8}" type="slidenum">
              <a:rPr lang="en-US" sz="1000" smtClean="0">
                <a:latin typeface="Arial Narrow" panose="020B0606020202030204" pitchFamily="34" charset="0"/>
              </a:rPr>
              <a:pPr algn="l"/>
              <a:t>0</a:t>
            </a:fld>
            <a:r>
              <a:rPr lang="en-US" sz="1000" dirty="0" smtClean="0">
                <a:latin typeface="Arial Narrow" panose="020B0606020202030204" pitchFamily="34" charset="0"/>
              </a:rPr>
              <a:t>  |  Praxair Business Confidential  |  </a:t>
            </a:r>
            <a:fld id="{24E8FF83-2CF1-234E-8040-D9A0962B0A38}" type="datetime1">
              <a:rPr lang="en-US" sz="1000" smtClean="0">
                <a:latin typeface="Arial Narrow" panose="020B0606020202030204" pitchFamily="34" charset="0"/>
              </a:rPr>
              <a:pPr algn="l"/>
              <a:t>7/5/2017</a:t>
            </a:fld>
            <a:endParaRPr lang="en-US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0" y="1224235"/>
            <a:ext cx="2739198" cy="467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1" y="1888712"/>
            <a:ext cx="2199266" cy="733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0" y="3018804"/>
            <a:ext cx="2930785" cy="157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97" y="1003397"/>
            <a:ext cx="4258429" cy="336830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5478" y="5954618"/>
            <a:ext cx="863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 obtain the parameters by maximizing the Log Likelihood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168" y="5127353"/>
            <a:ext cx="3226727" cy="686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304" y="5418777"/>
            <a:ext cx="4772234" cy="3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Operator Characteristic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8716"/>
            <a:ext cx="7265096" cy="35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xair Template - With Logo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70C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13-0313_PX_Template">
  <a:themeElements>
    <a:clrScheme name="Custom 5">
      <a:dk1>
        <a:srgbClr val="000000"/>
      </a:dk1>
      <a:lt1>
        <a:srgbClr val="FFFFFF"/>
      </a:lt1>
      <a:dk2>
        <a:srgbClr val="808285"/>
      </a:dk2>
      <a:lt2>
        <a:srgbClr val="DDDEDD"/>
      </a:lt2>
      <a:accent1>
        <a:srgbClr val="00AF3F"/>
      </a:accent1>
      <a:accent2>
        <a:srgbClr val="0018A8"/>
      </a:accent2>
      <a:accent3>
        <a:srgbClr val="63B1E5"/>
      </a:accent3>
      <a:accent4>
        <a:srgbClr val="007C92"/>
      </a:accent4>
      <a:accent5>
        <a:srgbClr val="808285"/>
      </a:accent5>
      <a:accent6>
        <a:srgbClr val="952D98"/>
      </a:accent6>
      <a:hlink>
        <a:srgbClr val="3B0083"/>
      </a:hlink>
      <a:folHlink>
        <a:srgbClr val="952D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Project Site Document" ma:contentTypeID="0x010100AC2F860F0E7A1443A82F8D735A05DFCB" ma:contentTypeVersion="" ma:contentTypeDescription="" ma:contentTypeScope="" ma:versionID="e0effca37920461afd6f4589b4520910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a5fb47bfc979f8752072a2502dcc795" ns2:_="" ns3:_="" xmlns:xsd="http://www.w3.org/2001/XMLSchema" xmlns:xs="http://www.w3.org/2001/XMLSchema" xmlns:p="http://schemas.microsoft.com/office/2006/metadata/properties" xmlns:ns2="$ListId:Project Documents;" xmlns:ns3="2dc869d3-9ae8-4e5c-88ca-43608fca577d">
<xsd:import namespace="$ListId:Project Documents;"/>
<xsd:import namespace="2dc869d3-9ae8-4e5c-88ca-43608fca577d"/>
<xsd:element name="properties">
<xsd:complexType>
<xsd:sequence>
<xsd:element name="documentManagement">
<xsd:complexType>
<xsd:all>
<xsd:element ref="ns2:Owner" minOccurs="0"/>
<xsd:element ref="ns2:Links" minOccurs="0"/>
<xsd:element ref="ns3:RCP_x0020_Online_x0020_Document_x0020_Type" minOccurs="0"/>
<xsd:element ref="ns3:RCP_x0020_Online_x0020_Project_x0020_Phase" minOccurs="0"/>
<xsd:element ref="ns2:Supplier_x0020_Name" minOccurs="0"/>
<xsd:element ref="ns2:Subject_x0020_Area" minOccurs="0"/>
<xsd:element ref="ns2:Confidentiality" minOccurs="0"/>
<xsd:element ref="ns2:Description0" minOccurs="0"/>
</xsd:all>
</xsd:complexType>
</xsd:element>
</xsd:sequence>
</xsd:complexType>
</xsd:element>
</xsd:schema>
<xsd:schema targetNamespace="$ListId:Project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Owner" ma:index="8" nillable="true" ma:displayName="Owner" ma:list="UserInfo" ma:internalName="Owner">
<xsd:complexType>
<xsd:complexContent>
<xsd:extension base="dms:User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Links" ma:index="9" nillable="true" ma:displayName="Links" ma:internalName="Links">
<xsd:simpleType>
<xsd:restriction base="dms:Unknown"/>
</xsd:simpleType>
</xsd:element>
<xsd:element name="Supplier_x0020_Name" ma:index="12" nillable="true" ma:displayName="Supplier Name" ma:default="Praxair, Inc." ma:description="Pick a supplier who provides the document" ma:format="Dropdown" ma:internalName="Supplier_x0020_Name">
<xsd:simpleType>
<xsd:restriction base="dms:Choice">
<xsd:enumeration value="Praxair, Inc."/>
</xsd:restriction>
</xsd:simpleType>
</xsd:element>
<xsd:element name="Subject_x0020_Area" ma:index="13" nillable="true" ma:displayName="Subject Area" ma:description="Knowledge area related to the document" ma:format="Dropdown" ma:internalName="Subject_x0020_Area">
<xsd:simpleType>
<xsd:restriction base="dms:Choice">
<xsd:enumeration value="Undefined"/>
</xsd:restriction>
</xsd:simpleType>
</xsd:element>
<xsd:element name="Confidentiality" ma:index="14" nillable="true" ma:displayName="Confidentiality" ma:default="Praxair Internal" ma:description="Pick document Confidentiality level" ma:format="Dropdown" ma:internalName="Confidentiality">
<xsd:simpleType>
<xsd:restriction base="dms:Choice">
<xsd:enumeration value="Praxair Internal"/>
<xsd:enumeration value="Highly Confidential"/>
<xsd:enumeration value="Public"/>
</xsd:restriction>
</xsd:simpleType>
</xsd:element>
<xsd:element name="Description0" ma:index="15" nillable="true" ma:displayName="Document Description" ma:internalName="Description0">
<xsd:simpleType>
<xsd:restriction base="dms:Note">
<xsd:maxLength value="255"/>
</xsd:restriction>
</xsd:simpleType>
</xsd:element>
</xsd:schema>
<xsd:schema targetNamespace="2dc869d3-9ae8-4e5c-88ca-43608fca577d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CP_x0020_Online_x0020_Document_x0020_Type" ma:index="10" nillable="true" ma:displayName="RCP Document Type" ma:default="Project Document" ma:description="Pick the type of document for RCP Online" ma:format="Dropdown" ma:internalName="RCP_x0020_Online_x0020_Document_x0020_Type">
<xsd:simpleType>
<xsd:restriction base="dms:Choice">
<xsd:enumeration value="Presentation/Gate Review"/>
<xsd:enumeration value="Project Notes"/>
<xsd:enumeration value="Design Data"/>
<xsd:enumeration value="Report"/>
<xsd:enumeration value="Image"/>
<xsd:enumeration value="Procedure"/>
<xsd:enumeration value="Specification"/>
<xsd:enumeration value="Drawings/DIB"/>
<xsd:enumeration value="Project Document"/>
<xsd:enumeration value="Patent"/>
</xsd:restriction>
</xsd:simpleType>
</xsd:element>
<xsd:element name="RCP_x0020_Online_x0020_Project_x0020_Phase" ma:index="11" nillable="true" ma:displayName="RCP Project Phase" ma:description="Pick the Project Phase for RCP Online Project" ma:format="Dropdown" ma:internalName="RCP_x0020_Online_x0020_Project_x0020_Phase">
<xsd:simpleType>
<xsd:restriction base="dms:Choice">
<xsd:enumeration value="Stage 0 Concept Definition"/>
<xsd:enumeration value="Stage 1 Concept Evaluation"/>
<xsd:enumeration value="Stage 2 Proof of Concept"/>
<xsd:enumeration value="Stage 3 Pilot"/>
<xsd:enumeration value="Stage 4 Beta Test"/>
<xsd:enumeration value="Stage 5 Technology Transfer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escription0 xmlns="$ListId:Project Documents;" xsi:nil="true"></Description0><Links xmlns="$ListId:Project Documents;">&lt;?xml version="1.0" encoding="UTF-8"?&gt;&lt;Result&gt;&lt;NewXML&gt;&lt;PWSLinkDataSet xmlns="http://schemas.microsoft.com/office/project/server/webservices/PWSLinkDataSet/" /&gt;&lt;/NewXML&gt;&lt;ProjectUID&gt;666f94c8-ed81-41fd-a248-c016c4b29007&lt;/ProjectUID&gt;&lt;OldXML&gt;&lt;PWSLinkDataSet xmlns="http://schemas.microsoft.com/office/project/server/webservices/PWSLinkDataSet/" /&gt;&lt;/OldXML&gt;&lt;ItemType&gt;3&lt;/ItemType&gt;&lt;PSURL&gt;http://project.praxair.com/pwa&lt;/PSURL&gt;&lt;/Result&gt;</Links><Supplier_x0020_Name xmlns="$ListId:Project Documents;">Praxair, Inc.</Supplier_x0020_Name><Owner xmlns="$ListId:Project Documents;"><UserInfo><DisplayName></DisplayName><AccountId xsi:nil="true"></AccountId><AccountType/></UserInfo></Owner><RCP_x0020_Online_x0020_Document_x0020_Type xmlns="2dc869d3-9ae8-4e5c-88ca-43608fca577d">Project Document</RCP_x0020_Online_x0020_Document_x0020_Type><Subject_x0020_Area xmlns="$ListId:Project Documents;" xsi:nil="true"></Subject_x0020_Area><Confidentiality xmlns="$ListId:Project Documents;">Praxair Internal</Confidentiality><RCP_x0020_Online_x0020_Project_x0020_Phase xmlns="2dc869d3-9ae8-4e5c-88ca-43608fca577d" xsi:nil="true"></RCP_x0020_Online_x0020_Project_x0020_Phas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27783-AC34-4A1F-ABA0-17AC9742B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Project Documents;"/>
    <ds:schemaRef ds:uri="2dc869d3-9ae8-4e5c-88ca-43608fca57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C5A45A-7C33-4679-B9AC-56ACA95A69B1}">
  <ds:schemaRefs>
    <ds:schemaRef ds:uri="2dc869d3-9ae8-4e5c-88ca-43608fca577d"/>
    <ds:schemaRef ds:uri="http://purl.org/dc/elements/1.1/"/>
    <ds:schemaRef ds:uri="http://schemas.microsoft.com/office/2006/metadata/properties"/>
    <ds:schemaRef ds:uri="$ListId:Project Documents;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51E94-E1B8-4E58-B037-50A08FE2D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51144</TotalTime>
  <Words>22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Narrow</vt:lpstr>
      <vt:lpstr>Calibri</vt:lpstr>
      <vt:lpstr>Helvetica</vt:lpstr>
      <vt:lpstr>Helvetica Light</vt:lpstr>
      <vt:lpstr>N Helvetica Narrow</vt:lpstr>
      <vt:lpstr>Wingdings</vt:lpstr>
      <vt:lpstr>Praxair Template - With Logo</vt:lpstr>
      <vt:lpstr>1_13-0313_PX_Template</vt:lpstr>
      <vt:lpstr>GDL</vt:lpstr>
      <vt:lpstr>Regression</vt:lpstr>
      <vt:lpstr>Receiver Operator Characteristic</vt:lpstr>
    </vt:vector>
  </TitlesOfParts>
  <Company>Praxair,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Manchanda</dc:creator>
  <cp:lastModifiedBy>Bhattacharya, Apratim</cp:lastModifiedBy>
  <cp:revision>1425</cp:revision>
  <cp:lastPrinted>2016-05-17T13:27:58Z</cp:lastPrinted>
  <dcterms:created xsi:type="dcterms:W3CDTF">2011-09-26T14:11:43Z</dcterms:created>
  <dcterms:modified xsi:type="dcterms:W3CDTF">2017-07-05T14:36:49Z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0x010100AC2F860F0E7A1443A82F8D735A05DFCB</vt:lpwstr>
  </property>
</Properties>
</file>