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16" r:id="rId1"/>
    <p:sldMasterId id="2147483662" r:id="rId2"/>
  </p:sldMasterIdLst>
  <p:notesMasterIdLst>
    <p:notesMasterId r:id="rId16"/>
  </p:notesMasterIdLst>
  <p:sldIdLst>
    <p:sldId id="582" r:id="rId3"/>
    <p:sldId id="494" r:id="rId4"/>
    <p:sldId id="493" r:id="rId5"/>
    <p:sldId id="498" r:id="rId6"/>
    <p:sldId id="495" r:id="rId7"/>
    <p:sldId id="483" r:id="rId8"/>
    <p:sldId id="496" r:id="rId9"/>
    <p:sldId id="583" r:id="rId10"/>
    <p:sldId id="501" r:id="rId11"/>
    <p:sldId id="484" r:id="rId12"/>
    <p:sldId id="584" r:id="rId13"/>
    <p:sldId id="485" r:id="rId14"/>
    <p:sldId id="497" r:id="rId15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E059F9E-C46A-B547-B2F2-24DE96B4FEB2}">
          <p14:sldIdLst>
            <p14:sldId id="582"/>
            <p14:sldId id="494"/>
            <p14:sldId id="493"/>
            <p14:sldId id="498"/>
            <p14:sldId id="495"/>
            <p14:sldId id="483"/>
            <p14:sldId id="496"/>
            <p14:sldId id="583"/>
            <p14:sldId id="501"/>
            <p14:sldId id="484"/>
            <p14:sldId id="584"/>
            <p14:sldId id="485"/>
            <p14:sldId id="49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744">
          <p15:clr>
            <a:srgbClr val="A4A3A4"/>
          </p15:clr>
        </p15:guide>
        <p15:guide id="2" pos="1872">
          <p15:clr>
            <a:srgbClr val="A4A3A4"/>
          </p15:clr>
        </p15:guide>
        <p15:guide id="3" pos="4176">
          <p15:clr>
            <a:srgbClr val="A4A3A4"/>
          </p15:clr>
        </p15:guide>
        <p15:guide id="4" pos="5496">
          <p15:clr>
            <a:srgbClr val="A4A3A4"/>
          </p15:clr>
        </p15:guide>
        <p15:guide id="5" orient="horz" pos="1224">
          <p15:clr>
            <a:srgbClr val="A4A3A4"/>
          </p15:clr>
        </p15:guide>
        <p15:guide id="6" orient="horz" pos="3624">
          <p15:clr>
            <a:srgbClr val="A4A3A4"/>
          </p15:clr>
        </p15:guide>
        <p15:guide id="7" orient="horz" pos="20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MOU" lastIdx="110" clrIdx="0">
    <p:extLst>
      <p:ext uri="{19B8F6BF-5375-455C-9EA6-DF929625EA0E}">
        <p15:presenceInfo xmlns:p15="http://schemas.microsoft.com/office/powerpoint/2012/main" userId="Microsoft Office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2162"/>
    <a:srgbClr val="8FA7C4"/>
    <a:srgbClr val="161E2D"/>
    <a:srgbClr val="F2F2F2"/>
    <a:srgbClr val="00A1C9"/>
    <a:srgbClr val="6BAE3D"/>
    <a:srgbClr val="527FFF"/>
    <a:srgbClr val="4D72F3"/>
    <a:srgbClr val="3538BD"/>
    <a:srgbClr val="F243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933"/>
    <p:restoredTop sz="96176"/>
  </p:normalViewPr>
  <p:slideViewPr>
    <p:cSldViewPr snapToGrid="0" snapToObjects="1">
      <p:cViewPr varScale="1">
        <p:scale>
          <a:sx n="161" d="100"/>
          <a:sy n="161" d="100"/>
        </p:scale>
        <p:origin x="696" y="168"/>
      </p:cViewPr>
      <p:guideLst>
        <p:guide orient="horz" pos="744"/>
        <p:guide pos="1872"/>
        <p:guide pos="4176"/>
        <p:guide pos="5496"/>
        <p:guide orient="horz" pos="1224"/>
        <p:guide orient="horz" pos="3624"/>
        <p:guide orient="horz" pos="2040"/>
      </p:guideLst>
    </p:cSldViewPr>
  </p:slideViewPr>
  <p:outlineViewPr>
    <p:cViewPr>
      <p:scale>
        <a:sx n="33" d="100"/>
        <a:sy n="33" d="100"/>
      </p:scale>
      <p:origin x="0" y="-58040"/>
    </p:cViewPr>
  </p:outlineViewPr>
  <p:notesTextViewPr>
    <p:cViewPr>
      <p:scale>
        <a:sx n="400" d="100"/>
        <a:sy n="4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AB57746-A217-1840-9D27-1C9B611FF89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BC0457-C9C0-9A46-856C-A75642660D23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10E765C1-43CC-5C46-8694-A6B828DEC430}" type="datetimeFigureOut">
              <a:rPr lang="en-US"/>
              <a:pPr>
                <a:defRPr/>
              </a:pPr>
              <a:t>7/29/2024</a:t>
            </a:fld>
            <a:endParaRPr lang="en-US" dirty="0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F73DE939-5167-8149-9C39-EBF3DB40E6B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A8179A7E-0011-7C47-A00A-3553ADFC2A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D921AA-9F8D-2644-BA51-99C00524A92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F1767E-EE09-594B-90B8-F1B2D1E51CE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148E93DF-EC4A-7C45-AB6A-FC63BC432F2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48E93DF-EC4A-7C45-AB6A-FC63BC432F2F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9954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48E93DF-EC4A-7C45-AB6A-FC63BC432F2F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3637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48E93DF-EC4A-7C45-AB6A-FC63BC432F2F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0317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48E93DF-EC4A-7C45-AB6A-FC63BC432F2F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08532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48E93DF-EC4A-7C45-AB6A-FC63BC432F2F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9303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48E93DF-EC4A-7C45-AB6A-FC63BC432F2F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6142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48E93DF-EC4A-7C45-AB6A-FC63BC432F2F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0176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_DB">
    <p:bg>
      <p:bgPr>
        <a:solidFill>
          <a:srgbClr val="161E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766B2-05B9-4D49-BA3A-99ABF146A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176" y="1472540"/>
            <a:ext cx="9650116" cy="2595563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2A6CFD-C467-C34F-84AB-0F24ADA4B6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0550" y="4289067"/>
            <a:ext cx="8827042" cy="379817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6240B59-8B9E-2843-8512-A937C907CFD1}"/>
              </a:ext>
            </a:extLst>
          </p:cNvPr>
          <p:cNvCxnSpPr>
            <a:cxnSpLocks/>
          </p:cNvCxnSpPr>
          <p:nvPr userDrawn="1"/>
        </p:nvCxnSpPr>
        <p:spPr>
          <a:xfrm>
            <a:off x="317770" y="4428736"/>
            <a:ext cx="624339" cy="0"/>
          </a:xfrm>
          <a:prstGeom prst="straightConnector1">
            <a:avLst/>
          </a:prstGeom>
          <a:ln w="25400" cap="sq">
            <a:solidFill>
              <a:srgbClr val="FF9900"/>
            </a:solidFill>
            <a:miter lim="800000"/>
            <a:tailEnd type="arrow" w="lg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3B32892E-F211-1F4E-8D65-A657F68C82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550" y="6250334"/>
            <a:ext cx="4463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© 2020,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ED40801-EB97-6641-ABEB-4E714443DE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6677" y="6250334"/>
            <a:ext cx="28443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C588C1-1042-BC47-B84D-2032ED7FAC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642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3B32892E-F211-1F4E-8D65-A657F68C82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550" y="6250334"/>
            <a:ext cx="4463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© 2020,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ED40801-EB97-6641-ABEB-4E714443DE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6677" y="6250334"/>
            <a:ext cx="28443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C588C1-1042-BC47-B84D-2032ED7FAC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1CEE998-DD60-8F4E-8C3C-C638B9C4BA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101932"/>
            <a:ext cx="8195549" cy="2251180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250AC82-3443-3549-9942-0C4A203E5D7E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2E27AD"/>
                </a:gs>
                <a:gs pos="100000">
                  <a:srgbClr val="527FFF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8015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3B32892E-F211-1F4E-8D65-A657F68C82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550" y="6250334"/>
            <a:ext cx="4463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© 2020,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ED40801-EB97-6641-ABEB-4E714443DE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6677" y="6250334"/>
            <a:ext cx="28443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C588C1-1042-BC47-B84D-2032ED7FAC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1CEE998-DD60-8F4E-8C3C-C638B9C4BA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101932"/>
            <a:ext cx="8195549" cy="2251180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2E7BC8E-AC3C-8144-AA7D-EE13166FF4DA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067F68"/>
                </a:gs>
                <a:gs pos="100000">
                  <a:srgbClr val="16BF9F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1993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al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3B32892E-F211-1F4E-8D65-A657F68C82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550" y="6250334"/>
            <a:ext cx="4463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© 2020,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ED40801-EB97-6641-ABEB-4E714443DE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6677" y="6250334"/>
            <a:ext cx="28443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C588C1-1042-BC47-B84D-2032ED7FAC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B207C19A-10F2-DC4C-A114-BD06DDA4D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11710118" cy="64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358668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General_DB_with bor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3B32892E-F211-1F4E-8D65-A657F68C82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550" y="6250334"/>
            <a:ext cx="4463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© 2020,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ED40801-EB97-6641-ABEB-4E714443DE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6677" y="6250334"/>
            <a:ext cx="28443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C588C1-1042-BC47-B84D-2032ED7FAC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B207C19A-10F2-DC4C-A114-BD06DDA4D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11710118" cy="64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A166181-F864-C343-A88F-DB7DCD541A87}"/>
              </a:ext>
            </a:extLst>
          </p:cNvPr>
          <p:cNvSpPr/>
          <p:nvPr userDrawn="1"/>
        </p:nvSpPr>
        <p:spPr>
          <a:xfrm>
            <a:off x="0" y="1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61E2D"/>
                </a:gs>
                <a:gs pos="99000">
                  <a:srgbClr val="232F3E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423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General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3B32892E-F211-1F4E-8D65-A657F68C82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550" y="6250334"/>
            <a:ext cx="4463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© 2020,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ED40801-EB97-6641-ABEB-4E714443DE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6677" y="6250334"/>
            <a:ext cx="28443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C588C1-1042-BC47-B84D-2032ED7FAC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87E2AA1-D28E-9D46-A6F6-00A2AED59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76A3C39-7C78-5045-880C-C965591F6342}"/>
              </a:ext>
            </a:extLst>
          </p:cNvPr>
          <p:cNvSpPr/>
          <p:nvPr userDrawn="1"/>
        </p:nvSpPr>
        <p:spPr>
          <a:xfrm>
            <a:off x="0" y="1009404"/>
            <a:ext cx="12192000" cy="1557338"/>
          </a:xfrm>
          <a:prstGeom prst="rect">
            <a:avLst/>
          </a:prstGeom>
          <a:solidFill>
            <a:srgbClr val="444D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5D3CDE21-FCDE-5A4B-96F3-1AFD7A384682}"/>
              </a:ext>
            </a:extLst>
          </p:cNvPr>
          <p:cNvSpPr txBox="1">
            <a:spLocks/>
          </p:cNvSpPr>
          <p:nvPr userDrawn="1"/>
        </p:nvSpPr>
        <p:spPr>
          <a:xfrm>
            <a:off x="240941" y="1465934"/>
            <a:ext cx="1905911" cy="64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1600" dirty="0">
                <a:solidFill>
                  <a:schemeClr val="bg1"/>
                </a:solidFill>
              </a:rPr>
              <a:t>General Services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32623813-1B5B-E74B-8EA6-772F60BAE2EC}"/>
              </a:ext>
            </a:extLst>
          </p:cNvPr>
          <p:cNvSpPr txBox="1">
            <a:spLocks/>
          </p:cNvSpPr>
          <p:nvPr userDrawn="1"/>
        </p:nvSpPr>
        <p:spPr>
          <a:xfrm>
            <a:off x="240941" y="2844160"/>
            <a:ext cx="1905911" cy="64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1600" dirty="0">
                <a:solidFill>
                  <a:schemeClr val="bg1"/>
                </a:solidFill>
              </a:rPr>
              <a:t>Resource Icons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65E8E0D-B7B0-A343-AFAD-10F5D3252BB0}"/>
              </a:ext>
            </a:extLst>
          </p:cNvPr>
          <p:cNvCxnSpPr/>
          <p:nvPr userDrawn="1"/>
        </p:nvCxnSpPr>
        <p:spPr>
          <a:xfrm>
            <a:off x="2226366" y="1009404"/>
            <a:ext cx="0" cy="4914318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23">
            <a:extLst>
              <a:ext uri="{FF2B5EF4-FFF2-40B4-BE49-F238E27FC236}">
                <a16:creationId xmlns:a16="http://schemas.microsoft.com/office/drawing/2014/main" id="{0CF80B5E-C510-0141-968B-86F24570A53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8307D0B-9AEF-8446-9398-7628B111C4DC}"/>
              </a:ext>
            </a:extLst>
          </p:cNvPr>
          <p:cNvSpPr/>
          <p:nvPr userDrawn="1"/>
        </p:nvSpPr>
        <p:spPr>
          <a:xfrm>
            <a:off x="0" y="1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61E2D"/>
                </a:gs>
                <a:gs pos="99000">
                  <a:srgbClr val="232F3E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0235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General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ooter Placeholder 4">
            <a:extLst>
              <a:ext uri="{FF2B5EF4-FFF2-40B4-BE49-F238E27FC236}">
                <a16:creationId xmlns:a16="http://schemas.microsoft.com/office/drawing/2014/main" id="{B53F9915-2A7D-6B4E-8069-EAE27EA3BC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550" y="6250334"/>
            <a:ext cx="4463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© 2020, Amazon Web Services, Inc. or its affiliates. All rights reserved.</a:t>
            </a:r>
          </a:p>
        </p:txBody>
      </p:sp>
      <p:sp>
        <p:nvSpPr>
          <p:cNvPr id="26" name="Slide Number Placeholder 5">
            <a:extLst>
              <a:ext uri="{FF2B5EF4-FFF2-40B4-BE49-F238E27FC236}">
                <a16:creationId xmlns:a16="http://schemas.microsoft.com/office/drawing/2014/main" id="{7F0419D2-0F6E-A94A-A117-4971321D24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6677" y="6250334"/>
            <a:ext cx="28443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C588C1-1042-BC47-B84D-2032ED7FAC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3A1EA0CD-9ADF-8245-B581-FEF1037B0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19988C6-9039-F34D-9F04-39C99D7C21D7}"/>
              </a:ext>
            </a:extLst>
          </p:cNvPr>
          <p:cNvSpPr/>
          <p:nvPr userDrawn="1"/>
        </p:nvSpPr>
        <p:spPr>
          <a:xfrm>
            <a:off x="0" y="1009404"/>
            <a:ext cx="12192000" cy="1557338"/>
          </a:xfrm>
          <a:prstGeom prst="rect">
            <a:avLst/>
          </a:prstGeom>
          <a:solidFill>
            <a:srgbClr val="444D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C82D076E-96F8-404A-ABEC-021601E90E52}"/>
              </a:ext>
            </a:extLst>
          </p:cNvPr>
          <p:cNvSpPr txBox="1">
            <a:spLocks/>
          </p:cNvSpPr>
          <p:nvPr userDrawn="1"/>
        </p:nvSpPr>
        <p:spPr>
          <a:xfrm>
            <a:off x="240941" y="1465934"/>
            <a:ext cx="1905911" cy="64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1600" dirty="0">
                <a:solidFill>
                  <a:schemeClr val="bg1"/>
                </a:solidFill>
              </a:rPr>
              <a:t>Service Icon</a:t>
            </a:r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D8991F36-509F-354F-ABF5-B478E61DD022}"/>
              </a:ext>
            </a:extLst>
          </p:cNvPr>
          <p:cNvSpPr txBox="1">
            <a:spLocks/>
          </p:cNvSpPr>
          <p:nvPr userDrawn="1"/>
        </p:nvSpPr>
        <p:spPr>
          <a:xfrm>
            <a:off x="240941" y="2844160"/>
            <a:ext cx="1905911" cy="64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1600" dirty="0">
                <a:solidFill>
                  <a:schemeClr val="bg1"/>
                </a:solidFill>
              </a:rPr>
              <a:t>Resource Icon(s)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2A7A3C0-2823-2145-83B9-0FC2E4B857CF}"/>
              </a:ext>
            </a:extLst>
          </p:cNvPr>
          <p:cNvCxnSpPr/>
          <p:nvPr userDrawn="1"/>
        </p:nvCxnSpPr>
        <p:spPr>
          <a:xfrm>
            <a:off x="2226366" y="1009404"/>
            <a:ext cx="0" cy="4914318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 Placeholder 23">
            <a:extLst>
              <a:ext uri="{FF2B5EF4-FFF2-40B4-BE49-F238E27FC236}">
                <a16:creationId xmlns:a16="http://schemas.microsoft.com/office/drawing/2014/main" id="{DC349AB7-271C-9F43-B8F8-00A10079686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09EAC6D-9EC0-2E48-957C-C1BFB92DEF00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4D27AA"/>
                </a:gs>
                <a:gs pos="100000">
                  <a:srgbClr val="A166FF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6101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xt only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ooter Placeholder 4">
            <a:extLst>
              <a:ext uri="{FF2B5EF4-FFF2-40B4-BE49-F238E27FC236}">
                <a16:creationId xmlns:a16="http://schemas.microsoft.com/office/drawing/2014/main" id="{B53F9915-2A7D-6B4E-8069-EAE27EA3BC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550" y="6250334"/>
            <a:ext cx="4463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© 2020, Amazon Web Services, Inc. or its affiliates. All rights reserved.</a:t>
            </a:r>
          </a:p>
        </p:txBody>
      </p:sp>
      <p:sp>
        <p:nvSpPr>
          <p:cNvPr id="26" name="Slide Number Placeholder 5">
            <a:extLst>
              <a:ext uri="{FF2B5EF4-FFF2-40B4-BE49-F238E27FC236}">
                <a16:creationId xmlns:a16="http://schemas.microsoft.com/office/drawing/2014/main" id="{7F0419D2-0F6E-A94A-A117-4971321D24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6677" y="6250334"/>
            <a:ext cx="28443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C588C1-1042-BC47-B84D-2032ED7FAC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3A1EA0CD-9ADF-8245-B581-FEF1037B0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2" name="Text Placeholder 23">
            <a:extLst>
              <a:ext uri="{FF2B5EF4-FFF2-40B4-BE49-F238E27FC236}">
                <a16:creationId xmlns:a16="http://schemas.microsoft.com/office/drawing/2014/main" id="{DC349AB7-271C-9F43-B8F8-00A10079686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09EAC6D-9EC0-2E48-957C-C1BFB92DEF00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4D27AA"/>
                </a:gs>
                <a:gs pos="100000">
                  <a:srgbClr val="A166FF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88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General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ooter Placeholder 4">
            <a:extLst>
              <a:ext uri="{FF2B5EF4-FFF2-40B4-BE49-F238E27FC236}">
                <a16:creationId xmlns:a16="http://schemas.microsoft.com/office/drawing/2014/main" id="{B53F9915-2A7D-6B4E-8069-EAE27EA3BC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550" y="6250334"/>
            <a:ext cx="4463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© 2020, Amazon Web Services, Inc. or its affiliates. All rights reserved.</a:t>
            </a:r>
          </a:p>
        </p:txBody>
      </p:sp>
      <p:sp>
        <p:nvSpPr>
          <p:cNvPr id="26" name="Slide Number Placeholder 5">
            <a:extLst>
              <a:ext uri="{FF2B5EF4-FFF2-40B4-BE49-F238E27FC236}">
                <a16:creationId xmlns:a16="http://schemas.microsoft.com/office/drawing/2014/main" id="{7F0419D2-0F6E-A94A-A117-4971321D24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6677" y="6250334"/>
            <a:ext cx="28443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C588C1-1042-BC47-B84D-2032ED7FAC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3A1EA0CD-9ADF-8245-B581-FEF1037B0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19988C6-9039-F34D-9F04-39C99D7C21D7}"/>
              </a:ext>
            </a:extLst>
          </p:cNvPr>
          <p:cNvSpPr/>
          <p:nvPr userDrawn="1"/>
        </p:nvSpPr>
        <p:spPr>
          <a:xfrm>
            <a:off x="0" y="1009404"/>
            <a:ext cx="12192000" cy="1557338"/>
          </a:xfrm>
          <a:prstGeom prst="rect">
            <a:avLst/>
          </a:prstGeom>
          <a:solidFill>
            <a:srgbClr val="444D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C82D076E-96F8-404A-ABEC-021601E90E52}"/>
              </a:ext>
            </a:extLst>
          </p:cNvPr>
          <p:cNvSpPr txBox="1">
            <a:spLocks/>
          </p:cNvSpPr>
          <p:nvPr userDrawn="1"/>
        </p:nvSpPr>
        <p:spPr>
          <a:xfrm>
            <a:off x="240941" y="1465934"/>
            <a:ext cx="1905911" cy="64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1600" dirty="0">
                <a:solidFill>
                  <a:schemeClr val="bg1"/>
                </a:solidFill>
              </a:rPr>
              <a:t>Service Icon</a:t>
            </a:r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D8991F36-509F-354F-ABF5-B478E61DD022}"/>
              </a:ext>
            </a:extLst>
          </p:cNvPr>
          <p:cNvSpPr txBox="1">
            <a:spLocks/>
          </p:cNvSpPr>
          <p:nvPr userDrawn="1"/>
        </p:nvSpPr>
        <p:spPr>
          <a:xfrm>
            <a:off x="240941" y="2844160"/>
            <a:ext cx="1905911" cy="64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1600" dirty="0">
                <a:solidFill>
                  <a:schemeClr val="bg1"/>
                </a:solidFill>
              </a:rPr>
              <a:t>Resource Icon(s)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2A7A3C0-2823-2145-83B9-0FC2E4B857CF}"/>
              </a:ext>
            </a:extLst>
          </p:cNvPr>
          <p:cNvCxnSpPr/>
          <p:nvPr userDrawn="1"/>
        </p:nvCxnSpPr>
        <p:spPr>
          <a:xfrm>
            <a:off x="2226366" y="1009404"/>
            <a:ext cx="0" cy="4914318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 Placeholder 23">
            <a:extLst>
              <a:ext uri="{FF2B5EF4-FFF2-40B4-BE49-F238E27FC236}">
                <a16:creationId xmlns:a16="http://schemas.microsoft.com/office/drawing/2014/main" id="{DC349AB7-271C-9F43-B8F8-00A10079686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D18860-F447-4748-A7D9-7D14D881878C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B0084D"/>
                </a:gs>
                <a:gs pos="100000">
                  <a:srgbClr val="FF4F8B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42935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General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ooter Placeholder 4">
            <a:extLst>
              <a:ext uri="{FF2B5EF4-FFF2-40B4-BE49-F238E27FC236}">
                <a16:creationId xmlns:a16="http://schemas.microsoft.com/office/drawing/2014/main" id="{B53F9915-2A7D-6B4E-8069-EAE27EA3BC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550" y="6250334"/>
            <a:ext cx="4463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© 2020, Amazon Web Services, Inc. or its affiliates. All rights reserved.</a:t>
            </a:r>
          </a:p>
        </p:txBody>
      </p:sp>
      <p:sp>
        <p:nvSpPr>
          <p:cNvPr id="26" name="Slide Number Placeholder 5">
            <a:extLst>
              <a:ext uri="{FF2B5EF4-FFF2-40B4-BE49-F238E27FC236}">
                <a16:creationId xmlns:a16="http://schemas.microsoft.com/office/drawing/2014/main" id="{7F0419D2-0F6E-A94A-A117-4971321D24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6677" y="6250334"/>
            <a:ext cx="28443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C588C1-1042-BC47-B84D-2032ED7FAC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3A1EA0CD-9ADF-8245-B581-FEF1037B0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19988C6-9039-F34D-9F04-39C99D7C21D7}"/>
              </a:ext>
            </a:extLst>
          </p:cNvPr>
          <p:cNvSpPr/>
          <p:nvPr userDrawn="1"/>
        </p:nvSpPr>
        <p:spPr>
          <a:xfrm>
            <a:off x="0" y="1009404"/>
            <a:ext cx="12192000" cy="1557338"/>
          </a:xfrm>
          <a:prstGeom prst="rect">
            <a:avLst/>
          </a:prstGeom>
          <a:solidFill>
            <a:srgbClr val="444D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C82D076E-96F8-404A-ABEC-021601E90E52}"/>
              </a:ext>
            </a:extLst>
          </p:cNvPr>
          <p:cNvSpPr txBox="1">
            <a:spLocks/>
          </p:cNvSpPr>
          <p:nvPr userDrawn="1"/>
        </p:nvSpPr>
        <p:spPr>
          <a:xfrm>
            <a:off x="240941" y="1465934"/>
            <a:ext cx="1905911" cy="64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1600" dirty="0">
                <a:solidFill>
                  <a:schemeClr val="bg1"/>
                </a:solidFill>
              </a:rPr>
              <a:t>Service Icon</a:t>
            </a:r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D8991F36-509F-354F-ABF5-B478E61DD022}"/>
              </a:ext>
            </a:extLst>
          </p:cNvPr>
          <p:cNvSpPr txBox="1">
            <a:spLocks/>
          </p:cNvSpPr>
          <p:nvPr userDrawn="1"/>
        </p:nvSpPr>
        <p:spPr>
          <a:xfrm>
            <a:off x="240941" y="2844160"/>
            <a:ext cx="1905911" cy="64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1600" dirty="0">
                <a:solidFill>
                  <a:schemeClr val="bg1"/>
                </a:solidFill>
              </a:rPr>
              <a:t>Resource Icon(s)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2A7A3C0-2823-2145-83B9-0FC2E4B857CF}"/>
              </a:ext>
            </a:extLst>
          </p:cNvPr>
          <p:cNvCxnSpPr/>
          <p:nvPr userDrawn="1"/>
        </p:nvCxnSpPr>
        <p:spPr>
          <a:xfrm>
            <a:off x="2226366" y="1009404"/>
            <a:ext cx="0" cy="4914318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 Placeholder 23">
            <a:extLst>
              <a:ext uri="{FF2B5EF4-FFF2-40B4-BE49-F238E27FC236}">
                <a16:creationId xmlns:a16="http://schemas.microsoft.com/office/drawing/2014/main" id="{DC349AB7-271C-9F43-B8F8-00A10079686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8B360B6-FAE5-C640-A813-D467F2756C1F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E8900"/>
                </a:gs>
                <a:gs pos="100000">
                  <a:srgbClr val="6AAF35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39808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General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ooter Placeholder 4">
            <a:extLst>
              <a:ext uri="{FF2B5EF4-FFF2-40B4-BE49-F238E27FC236}">
                <a16:creationId xmlns:a16="http://schemas.microsoft.com/office/drawing/2014/main" id="{B53F9915-2A7D-6B4E-8069-EAE27EA3BC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550" y="6250334"/>
            <a:ext cx="4463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© 2020, Amazon Web Services, Inc. or its affiliates. All rights reserved.</a:t>
            </a:r>
          </a:p>
        </p:txBody>
      </p:sp>
      <p:sp>
        <p:nvSpPr>
          <p:cNvPr id="26" name="Slide Number Placeholder 5">
            <a:extLst>
              <a:ext uri="{FF2B5EF4-FFF2-40B4-BE49-F238E27FC236}">
                <a16:creationId xmlns:a16="http://schemas.microsoft.com/office/drawing/2014/main" id="{7F0419D2-0F6E-A94A-A117-4971321D24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6677" y="6250334"/>
            <a:ext cx="28443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C588C1-1042-BC47-B84D-2032ED7FAC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3A1EA0CD-9ADF-8245-B581-FEF1037B0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19988C6-9039-F34D-9F04-39C99D7C21D7}"/>
              </a:ext>
            </a:extLst>
          </p:cNvPr>
          <p:cNvSpPr/>
          <p:nvPr userDrawn="1"/>
        </p:nvSpPr>
        <p:spPr>
          <a:xfrm>
            <a:off x="0" y="1009404"/>
            <a:ext cx="12192000" cy="1557338"/>
          </a:xfrm>
          <a:prstGeom prst="rect">
            <a:avLst/>
          </a:prstGeom>
          <a:solidFill>
            <a:srgbClr val="444D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C82D076E-96F8-404A-ABEC-021601E90E52}"/>
              </a:ext>
            </a:extLst>
          </p:cNvPr>
          <p:cNvSpPr txBox="1">
            <a:spLocks/>
          </p:cNvSpPr>
          <p:nvPr userDrawn="1"/>
        </p:nvSpPr>
        <p:spPr>
          <a:xfrm>
            <a:off x="240941" y="1465934"/>
            <a:ext cx="1905911" cy="64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1600" dirty="0">
                <a:solidFill>
                  <a:schemeClr val="bg1"/>
                </a:solidFill>
              </a:rPr>
              <a:t>Service Icon</a:t>
            </a:r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D8991F36-509F-354F-ABF5-B478E61DD022}"/>
              </a:ext>
            </a:extLst>
          </p:cNvPr>
          <p:cNvSpPr txBox="1">
            <a:spLocks/>
          </p:cNvSpPr>
          <p:nvPr userDrawn="1"/>
        </p:nvSpPr>
        <p:spPr>
          <a:xfrm>
            <a:off x="240941" y="2844160"/>
            <a:ext cx="1905911" cy="64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1600" dirty="0">
                <a:solidFill>
                  <a:schemeClr val="bg1"/>
                </a:solidFill>
              </a:rPr>
              <a:t>Storage Classes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2A7A3C0-2823-2145-83B9-0FC2E4B857CF}"/>
              </a:ext>
            </a:extLst>
          </p:cNvPr>
          <p:cNvCxnSpPr/>
          <p:nvPr userDrawn="1"/>
        </p:nvCxnSpPr>
        <p:spPr>
          <a:xfrm>
            <a:off x="2226366" y="1009404"/>
            <a:ext cx="0" cy="4914318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 Placeholder 23">
            <a:extLst>
              <a:ext uri="{FF2B5EF4-FFF2-40B4-BE49-F238E27FC236}">
                <a16:creationId xmlns:a16="http://schemas.microsoft.com/office/drawing/2014/main" id="{DC349AB7-271C-9F43-B8F8-00A10079686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8B360B6-FAE5-C640-A813-D467F2756C1F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E8900"/>
                </a:gs>
                <a:gs pos="100000">
                  <a:srgbClr val="6AAF35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6CC5776-F59B-6D40-BC96-56A9FA66577B}"/>
              </a:ext>
            </a:extLst>
          </p:cNvPr>
          <p:cNvSpPr txBox="1">
            <a:spLocks/>
          </p:cNvSpPr>
          <p:nvPr userDrawn="1"/>
        </p:nvSpPr>
        <p:spPr>
          <a:xfrm>
            <a:off x="240941" y="4370857"/>
            <a:ext cx="1905911" cy="64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1600" dirty="0">
                <a:solidFill>
                  <a:schemeClr val="bg1"/>
                </a:solidFill>
              </a:rPr>
              <a:t>Resource Icon(s)</a:t>
            </a:r>
          </a:p>
        </p:txBody>
      </p:sp>
    </p:spTree>
    <p:extLst>
      <p:ext uri="{BB962C8B-B14F-4D97-AF65-F5344CB8AC3E}">
        <p14:creationId xmlns:p14="http://schemas.microsoft.com/office/powerpoint/2010/main" val="729711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4AEEC-C208-F54F-8C3A-A80BA46B9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E7FF2A1-BE6A-934D-9433-C7F886106AC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C588C1-1042-BC47-B84D-2032ED7FAC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9E70F8-174B-B14F-ACCE-6A6762261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2021, Amazon Web Services, Inc. or its affiliates. All rights reserved.</a:t>
            </a:r>
            <a:endParaRPr lang="en-US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2DD0B90A-F034-3A4D-BE14-9817B64F284D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240941" y="1175657"/>
            <a:ext cx="11710118" cy="4727016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70031564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General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ooter Placeholder 4">
            <a:extLst>
              <a:ext uri="{FF2B5EF4-FFF2-40B4-BE49-F238E27FC236}">
                <a16:creationId xmlns:a16="http://schemas.microsoft.com/office/drawing/2014/main" id="{B53F9915-2A7D-6B4E-8069-EAE27EA3BC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550" y="6250334"/>
            <a:ext cx="4463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© 2020, Amazon Web Services, Inc. or its affiliates. All rights reserved.</a:t>
            </a:r>
          </a:p>
        </p:txBody>
      </p:sp>
      <p:sp>
        <p:nvSpPr>
          <p:cNvPr id="26" name="Slide Number Placeholder 5">
            <a:extLst>
              <a:ext uri="{FF2B5EF4-FFF2-40B4-BE49-F238E27FC236}">
                <a16:creationId xmlns:a16="http://schemas.microsoft.com/office/drawing/2014/main" id="{7F0419D2-0F6E-A94A-A117-4971321D24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6677" y="6250334"/>
            <a:ext cx="28443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C588C1-1042-BC47-B84D-2032ED7FAC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3A1EA0CD-9ADF-8245-B581-FEF1037B0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19988C6-9039-F34D-9F04-39C99D7C21D7}"/>
              </a:ext>
            </a:extLst>
          </p:cNvPr>
          <p:cNvSpPr/>
          <p:nvPr userDrawn="1"/>
        </p:nvSpPr>
        <p:spPr>
          <a:xfrm>
            <a:off x="0" y="1009404"/>
            <a:ext cx="12192000" cy="1557338"/>
          </a:xfrm>
          <a:prstGeom prst="rect">
            <a:avLst/>
          </a:prstGeom>
          <a:solidFill>
            <a:srgbClr val="444D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C82D076E-96F8-404A-ABEC-021601E90E52}"/>
              </a:ext>
            </a:extLst>
          </p:cNvPr>
          <p:cNvSpPr txBox="1">
            <a:spLocks/>
          </p:cNvSpPr>
          <p:nvPr userDrawn="1"/>
        </p:nvSpPr>
        <p:spPr>
          <a:xfrm>
            <a:off x="240941" y="1465934"/>
            <a:ext cx="1905911" cy="64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1600" dirty="0">
                <a:solidFill>
                  <a:schemeClr val="bg1"/>
                </a:solidFill>
              </a:rPr>
              <a:t>Service Icon</a:t>
            </a:r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D8991F36-509F-354F-ABF5-B478E61DD022}"/>
              </a:ext>
            </a:extLst>
          </p:cNvPr>
          <p:cNvSpPr txBox="1">
            <a:spLocks/>
          </p:cNvSpPr>
          <p:nvPr userDrawn="1"/>
        </p:nvSpPr>
        <p:spPr>
          <a:xfrm>
            <a:off x="240941" y="2844160"/>
            <a:ext cx="1905911" cy="64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1600" dirty="0">
                <a:solidFill>
                  <a:schemeClr val="bg1"/>
                </a:solidFill>
              </a:rPr>
              <a:t>Resource Icon(s)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2A7A3C0-2823-2145-83B9-0FC2E4B857CF}"/>
              </a:ext>
            </a:extLst>
          </p:cNvPr>
          <p:cNvCxnSpPr/>
          <p:nvPr userDrawn="1"/>
        </p:nvCxnSpPr>
        <p:spPr>
          <a:xfrm>
            <a:off x="2226366" y="1009404"/>
            <a:ext cx="0" cy="4914318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 Placeholder 23">
            <a:extLst>
              <a:ext uri="{FF2B5EF4-FFF2-40B4-BE49-F238E27FC236}">
                <a16:creationId xmlns:a16="http://schemas.microsoft.com/office/drawing/2014/main" id="{DC349AB7-271C-9F43-B8F8-00A10079686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E0BCC1-6E3C-7B4F-8A75-26A7122040A2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D45B07"/>
                </a:gs>
                <a:gs pos="100000">
                  <a:srgbClr val="FF9900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94249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General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ooter Placeholder 4">
            <a:extLst>
              <a:ext uri="{FF2B5EF4-FFF2-40B4-BE49-F238E27FC236}">
                <a16:creationId xmlns:a16="http://schemas.microsoft.com/office/drawing/2014/main" id="{B53F9915-2A7D-6B4E-8069-EAE27EA3BC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550" y="6250334"/>
            <a:ext cx="4463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© 2020, Amazon Web Services, Inc. or its affiliates. All rights reserved.</a:t>
            </a:r>
          </a:p>
        </p:txBody>
      </p:sp>
      <p:sp>
        <p:nvSpPr>
          <p:cNvPr id="26" name="Slide Number Placeholder 5">
            <a:extLst>
              <a:ext uri="{FF2B5EF4-FFF2-40B4-BE49-F238E27FC236}">
                <a16:creationId xmlns:a16="http://schemas.microsoft.com/office/drawing/2014/main" id="{7F0419D2-0F6E-A94A-A117-4971321D24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6677" y="6250334"/>
            <a:ext cx="28443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C588C1-1042-BC47-B84D-2032ED7FAC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3A1EA0CD-9ADF-8245-B581-FEF1037B0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19988C6-9039-F34D-9F04-39C99D7C21D7}"/>
              </a:ext>
            </a:extLst>
          </p:cNvPr>
          <p:cNvSpPr/>
          <p:nvPr userDrawn="1"/>
        </p:nvSpPr>
        <p:spPr>
          <a:xfrm>
            <a:off x="0" y="1009404"/>
            <a:ext cx="12192000" cy="1557338"/>
          </a:xfrm>
          <a:prstGeom prst="rect">
            <a:avLst/>
          </a:prstGeom>
          <a:solidFill>
            <a:srgbClr val="444D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C82D076E-96F8-404A-ABEC-021601E90E52}"/>
              </a:ext>
            </a:extLst>
          </p:cNvPr>
          <p:cNvSpPr txBox="1">
            <a:spLocks/>
          </p:cNvSpPr>
          <p:nvPr userDrawn="1"/>
        </p:nvSpPr>
        <p:spPr>
          <a:xfrm>
            <a:off x="240941" y="1465934"/>
            <a:ext cx="1905911" cy="64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1600" dirty="0">
                <a:solidFill>
                  <a:schemeClr val="bg1"/>
                </a:solidFill>
              </a:rPr>
              <a:t>Service Icon</a:t>
            </a:r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D8991F36-509F-354F-ABF5-B478E61DD022}"/>
              </a:ext>
            </a:extLst>
          </p:cNvPr>
          <p:cNvSpPr txBox="1">
            <a:spLocks/>
          </p:cNvSpPr>
          <p:nvPr userDrawn="1"/>
        </p:nvSpPr>
        <p:spPr>
          <a:xfrm>
            <a:off x="240941" y="2844160"/>
            <a:ext cx="1905911" cy="64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1600" dirty="0">
                <a:solidFill>
                  <a:schemeClr val="bg1"/>
                </a:solidFill>
              </a:rPr>
              <a:t>Instances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2A7A3C0-2823-2145-83B9-0FC2E4B857CF}"/>
              </a:ext>
            </a:extLst>
          </p:cNvPr>
          <p:cNvCxnSpPr/>
          <p:nvPr userDrawn="1"/>
        </p:nvCxnSpPr>
        <p:spPr>
          <a:xfrm>
            <a:off x="2226366" y="1009404"/>
            <a:ext cx="0" cy="4914318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 Placeholder 23">
            <a:extLst>
              <a:ext uri="{FF2B5EF4-FFF2-40B4-BE49-F238E27FC236}">
                <a16:creationId xmlns:a16="http://schemas.microsoft.com/office/drawing/2014/main" id="{DC349AB7-271C-9F43-B8F8-00A10079686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E0BCC1-6E3C-7B4F-8A75-26A7122040A2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D45B07"/>
                </a:gs>
                <a:gs pos="100000">
                  <a:srgbClr val="FF9900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12353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General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ooter Placeholder 4">
            <a:extLst>
              <a:ext uri="{FF2B5EF4-FFF2-40B4-BE49-F238E27FC236}">
                <a16:creationId xmlns:a16="http://schemas.microsoft.com/office/drawing/2014/main" id="{B53F9915-2A7D-6B4E-8069-EAE27EA3BC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550" y="6250334"/>
            <a:ext cx="4463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© 2020, Amazon Web Services, Inc. or its affiliates. All rights reserved.</a:t>
            </a:r>
          </a:p>
        </p:txBody>
      </p:sp>
      <p:sp>
        <p:nvSpPr>
          <p:cNvPr id="26" name="Slide Number Placeholder 5">
            <a:extLst>
              <a:ext uri="{FF2B5EF4-FFF2-40B4-BE49-F238E27FC236}">
                <a16:creationId xmlns:a16="http://schemas.microsoft.com/office/drawing/2014/main" id="{7F0419D2-0F6E-A94A-A117-4971321D24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6677" y="6250334"/>
            <a:ext cx="28443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C588C1-1042-BC47-B84D-2032ED7FAC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3A1EA0CD-9ADF-8245-B581-FEF1037B0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19988C6-9039-F34D-9F04-39C99D7C21D7}"/>
              </a:ext>
            </a:extLst>
          </p:cNvPr>
          <p:cNvSpPr/>
          <p:nvPr userDrawn="1"/>
        </p:nvSpPr>
        <p:spPr>
          <a:xfrm>
            <a:off x="0" y="1009404"/>
            <a:ext cx="12192000" cy="1557338"/>
          </a:xfrm>
          <a:prstGeom prst="rect">
            <a:avLst/>
          </a:prstGeom>
          <a:solidFill>
            <a:srgbClr val="444D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C82D076E-96F8-404A-ABEC-021601E90E52}"/>
              </a:ext>
            </a:extLst>
          </p:cNvPr>
          <p:cNvSpPr txBox="1">
            <a:spLocks/>
          </p:cNvSpPr>
          <p:nvPr userDrawn="1"/>
        </p:nvSpPr>
        <p:spPr>
          <a:xfrm>
            <a:off x="240941" y="1465934"/>
            <a:ext cx="1905911" cy="64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1600" dirty="0">
                <a:solidFill>
                  <a:schemeClr val="bg1"/>
                </a:solidFill>
              </a:rPr>
              <a:t>Service Icon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2A7A3C0-2823-2145-83B9-0FC2E4B857CF}"/>
              </a:ext>
            </a:extLst>
          </p:cNvPr>
          <p:cNvCxnSpPr/>
          <p:nvPr userDrawn="1"/>
        </p:nvCxnSpPr>
        <p:spPr>
          <a:xfrm>
            <a:off x="2226366" y="1009404"/>
            <a:ext cx="0" cy="4914318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 Placeholder 23">
            <a:extLst>
              <a:ext uri="{FF2B5EF4-FFF2-40B4-BE49-F238E27FC236}">
                <a16:creationId xmlns:a16="http://schemas.microsoft.com/office/drawing/2014/main" id="{DC349AB7-271C-9F43-B8F8-00A10079686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E0BCC1-6E3C-7B4F-8A75-26A7122040A2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D45B07"/>
                </a:gs>
                <a:gs pos="100000">
                  <a:srgbClr val="FF9900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8922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General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ooter Placeholder 4">
            <a:extLst>
              <a:ext uri="{FF2B5EF4-FFF2-40B4-BE49-F238E27FC236}">
                <a16:creationId xmlns:a16="http://schemas.microsoft.com/office/drawing/2014/main" id="{B53F9915-2A7D-6B4E-8069-EAE27EA3BC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550" y="6250334"/>
            <a:ext cx="4463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© 2020, Amazon Web Services, Inc. or its affiliates. All rights reserved.</a:t>
            </a:r>
          </a:p>
        </p:txBody>
      </p:sp>
      <p:sp>
        <p:nvSpPr>
          <p:cNvPr id="26" name="Slide Number Placeholder 5">
            <a:extLst>
              <a:ext uri="{FF2B5EF4-FFF2-40B4-BE49-F238E27FC236}">
                <a16:creationId xmlns:a16="http://schemas.microsoft.com/office/drawing/2014/main" id="{7F0419D2-0F6E-A94A-A117-4971321D24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6677" y="6250334"/>
            <a:ext cx="28443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C588C1-1042-BC47-B84D-2032ED7FAC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3A1EA0CD-9ADF-8245-B581-FEF1037B0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19988C6-9039-F34D-9F04-39C99D7C21D7}"/>
              </a:ext>
            </a:extLst>
          </p:cNvPr>
          <p:cNvSpPr/>
          <p:nvPr userDrawn="1"/>
        </p:nvSpPr>
        <p:spPr>
          <a:xfrm>
            <a:off x="0" y="1009404"/>
            <a:ext cx="12192000" cy="1557338"/>
          </a:xfrm>
          <a:prstGeom prst="rect">
            <a:avLst/>
          </a:prstGeom>
          <a:solidFill>
            <a:srgbClr val="444D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C82D076E-96F8-404A-ABEC-021601E90E52}"/>
              </a:ext>
            </a:extLst>
          </p:cNvPr>
          <p:cNvSpPr txBox="1">
            <a:spLocks/>
          </p:cNvSpPr>
          <p:nvPr userDrawn="1"/>
        </p:nvSpPr>
        <p:spPr>
          <a:xfrm>
            <a:off x="240941" y="1465934"/>
            <a:ext cx="1905911" cy="64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1600" dirty="0">
                <a:solidFill>
                  <a:schemeClr val="bg1"/>
                </a:solidFill>
              </a:rPr>
              <a:t>Service Icon</a:t>
            </a:r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D8991F36-509F-354F-ABF5-B478E61DD022}"/>
              </a:ext>
            </a:extLst>
          </p:cNvPr>
          <p:cNvSpPr txBox="1">
            <a:spLocks/>
          </p:cNvSpPr>
          <p:nvPr userDrawn="1"/>
        </p:nvSpPr>
        <p:spPr>
          <a:xfrm>
            <a:off x="240941" y="2844160"/>
            <a:ext cx="1905911" cy="64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1600" dirty="0">
                <a:solidFill>
                  <a:schemeClr val="bg1"/>
                </a:solidFill>
              </a:rPr>
              <a:t>Resource Icon(s)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2A7A3C0-2823-2145-83B9-0FC2E4B857CF}"/>
              </a:ext>
            </a:extLst>
          </p:cNvPr>
          <p:cNvCxnSpPr/>
          <p:nvPr userDrawn="1"/>
        </p:nvCxnSpPr>
        <p:spPr>
          <a:xfrm>
            <a:off x="2226366" y="1009404"/>
            <a:ext cx="0" cy="4914318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 Placeholder 23">
            <a:extLst>
              <a:ext uri="{FF2B5EF4-FFF2-40B4-BE49-F238E27FC236}">
                <a16:creationId xmlns:a16="http://schemas.microsoft.com/office/drawing/2014/main" id="{DC349AB7-271C-9F43-B8F8-00A10079686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9CF7255-A2E0-BA4C-B1F1-4BC49D6E7ADE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100000">
                  <a:srgbClr val="FF5252"/>
                </a:gs>
                <a:gs pos="0">
                  <a:srgbClr val="BF0816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8578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General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ooter Placeholder 4">
            <a:extLst>
              <a:ext uri="{FF2B5EF4-FFF2-40B4-BE49-F238E27FC236}">
                <a16:creationId xmlns:a16="http://schemas.microsoft.com/office/drawing/2014/main" id="{B53F9915-2A7D-6B4E-8069-EAE27EA3BC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550" y="6250334"/>
            <a:ext cx="4463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© 2020, Amazon Web Services, Inc. or its affiliates. All rights reserved.</a:t>
            </a:r>
          </a:p>
        </p:txBody>
      </p:sp>
      <p:sp>
        <p:nvSpPr>
          <p:cNvPr id="26" name="Slide Number Placeholder 5">
            <a:extLst>
              <a:ext uri="{FF2B5EF4-FFF2-40B4-BE49-F238E27FC236}">
                <a16:creationId xmlns:a16="http://schemas.microsoft.com/office/drawing/2014/main" id="{7F0419D2-0F6E-A94A-A117-4971321D24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6677" y="6250334"/>
            <a:ext cx="28443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C588C1-1042-BC47-B84D-2032ED7FAC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3A1EA0CD-9ADF-8245-B581-FEF1037B0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19988C6-9039-F34D-9F04-39C99D7C21D7}"/>
              </a:ext>
            </a:extLst>
          </p:cNvPr>
          <p:cNvSpPr/>
          <p:nvPr userDrawn="1"/>
        </p:nvSpPr>
        <p:spPr>
          <a:xfrm>
            <a:off x="0" y="1009404"/>
            <a:ext cx="12192000" cy="1557338"/>
          </a:xfrm>
          <a:prstGeom prst="rect">
            <a:avLst/>
          </a:prstGeom>
          <a:solidFill>
            <a:srgbClr val="444D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C82D076E-96F8-404A-ABEC-021601E90E52}"/>
              </a:ext>
            </a:extLst>
          </p:cNvPr>
          <p:cNvSpPr txBox="1">
            <a:spLocks/>
          </p:cNvSpPr>
          <p:nvPr userDrawn="1"/>
        </p:nvSpPr>
        <p:spPr>
          <a:xfrm>
            <a:off x="240941" y="1465934"/>
            <a:ext cx="1905911" cy="64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1600" dirty="0">
                <a:solidFill>
                  <a:schemeClr val="bg1"/>
                </a:solidFill>
              </a:rPr>
              <a:t>Service Icon</a:t>
            </a:r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D8991F36-509F-354F-ABF5-B478E61DD022}"/>
              </a:ext>
            </a:extLst>
          </p:cNvPr>
          <p:cNvSpPr txBox="1">
            <a:spLocks/>
          </p:cNvSpPr>
          <p:nvPr userDrawn="1"/>
        </p:nvSpPr>
        <p:spPr>
          <a:xfrm>
            <a:off x="240941" y="2844160"/>
            <a:ext cx="1905911" cy="64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1600" dirty="0">
                <a:solidFill>
                  <a:schemeClr val="bg1"/>
                </a:solidFill>
              </a:rPr>
              <a:t>Resource Icon(s)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2A7A3C0-2823-2145-83B9-0FC2E4B857CF}"/>
              </a:ext>
            </a:extLst>
          </p:cNvPr>
          <p:cNvCxnSpPr/>
          <p:nvPr userDrawn="1"/>
        </p:nvCxnSpPr>
        <p:spPr>
          <a:xfrm>
            <a:off x="2226366" y="1009404"/>
            <a:ext cx="0" cy="4914318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 Placeholder 23">
            <a:extLst>
              <a:ext uri="{FF2B5EF4-FFF2-40B4-BE49-F238E27FC236}">
                <a16:creationId xmlns:a16="http://schemas.microsoft.com/office/drawing/2014/main" id="{DC349AB7-271C-9F43-B8F8-00A10079686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7BFB82A-8CE3-D544-B627-8F458992E81D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2E27AD"/>
                </a:gs>
                <a:gs pos="100000">
                  <a:srgbClr val="527FFF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15914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General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ooter Placeholder 4">
            <a:extLst>
              <a:ext uri="{FF2B5EF4-FFF2-40B4-BE49-F238E27FC236}">
                <a16:creationId xmlns:a16="http://schemas.microsoft.com/office/drawing/2014/main" id="{B53F9915-2A7D-6B4E-8069-EAE27EA3BC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550" y="6250334"/>
            <a:ext cx="4463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© 2020, Amazon Web Services, Inc. or its affiliates. All rights reserved.</a:t>
            </a:r>
          </a:p>
        </p:txBody>
      </p:sp>
      <p:sp>
        <p:nvSpPr>
          <p:cNvPr id="26" name="Slide Number Placeholder 5">
            <a:extLst>
              <a:ext uri="{FF2B5EF4-FFF2-40B4-BE49-F238E27FC236}">
                <a16:creationId xmlns:a16="http://schemas.microsoft.com/office/drawing/2014/main" id="{7F0419D2-0F6E-A94A-A117-4971321D24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6677" y="6250334"/>
            <a:ext cx="28443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C588C1-1042-BC47-B84D-2032ED7FAC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3A1EA0CD-9ADF-8245-B581-FEF1037B0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19988C6-9039-F34D-9F04-39C99D7C21D7}"/>
              </a:ext>
            </a:extLst>
          </p:cNvPr>
          <p:cNvSpPr/>
          <p:nvPr userDrawn="1"/>
        </p:nvSpPr>
        <p:spPr>
          <a:xfrm>
            <a:off x="0" y="1009404"/>
            <a:ext cx="12192000" cy="1557338"/>
          </a:xfrm>
          <a:prstGeom prst="rect">
            <a:avLst/>
          </a:prstGeom>
          <a:solidFill>
            <a:srgbClr val="444D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C82D076E-96F8-404A-ABEC-021601E90E52}"/>
              </a:ext>
            </a:extLst>
          </p:cNvPr>
          <p:cNvSpPr txBox="1">
            <a:spLocks/>
          </p:cNvSpPr>
          <p:nvPr userDrawn="1"/>
        </p:nvSpPr>
        <p:spPr>
          <a:xfrm>
            <a:off x="240941" y="1465934"/>
            <a:ext cx="1905911" cy="64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1600" dirty="0">
                <a:solidFill>
                  <a:schemeClr val="bg1"/>
                </a:solidFill>
              </a:rPr>
              <a:t>Service Icon</a:t>
            </a:r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D8991F36-509F-354F-ABF5-B478E61DD022}"/>
              </a:ext>
            </a:extLst>
          </p:cNvPr>
          <p:cNvSpPr txBox="1">
            <a:spLocks/>
          </p:cNvSpPr>
          <p:nvPr userDrawn="1"/>
        </p:nvSpPr>
        <p:spPr>
          <a:xfrm>
            <a:off x="240941" y="2844160"/>
            <a:ext cx="1905911" cy="64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1600" dirty="0">
                <a:solidFill>
                  <a:schemeClr val="bg1"/>
                </a:solidFill>
              </a:rPr>
              <a:t>Resource Icon(s)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2A7A3C0-2823-2145-83B9-0FC2E4B857CF}"/>
              </a:ext>
            </a:extLst>
          </p:cNvPr>
          <p:cNvCxnSpPr/>
          <p:nvPr userDrawn="1"/>
        </p:nvCxnSpPr>
        <p:spPr>
          <a:xfrm>
            <a:off x="2226366" y="1009404"/>
            <a:ext cx="0" cy="4914318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 Placeholder 23">
            <a:extLst>
              <a:ext uri="{FF2B5EF4-FFF2-40B4-BE49-F238E27FC236}">
                <a16:creationId xmlns:a16="http://schemas.microsoft.com/office/drawing/2014/main" id="{DC349AB7-271C-9F43-B8F8-00A10079686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1AB7422-5BB5-5449-8537-8C172DB748F7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067F68"/>
                </a:gs>
                <a:gs pos="100000">
                  <a:srgbClr val="16BF9F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60056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cons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72EA53-7DF5-3E4A-BE06-C8B6C3210C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550" y="6250334"/>
            <a:ext cx="4463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© 2020, Amazon Web Services, Inc. or its affiliates. All rights reserved.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B4D6B4DD-DFB4-3645-8D50-37C4650774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6677" y="6250334"/>
            <a:ext cx="28443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C588C1-1042-BC47-B84D-2032ED7FAC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8F1863D-795B-5E44-9A45-6E81D38C9C46}"/>
              </a:ext>
            </a:extLst>
          </p:cNvPr>
          <p:cNvSpPr/>
          <p:nvPr userDrawn="1"/>
        </p:nvSpPr>
        <p:spPr>
          <a:xfrm>
            <a:off x="88135" y="1009404"/>
            <a:ext cx="11999090" cy="4914318"/>
          </a:xfrm>
          <a:prstGeom prst="rect">
            <a:avLst/>
          </a:prstGeom>
          <a:solidFill>
            <a:srgbClr val="444D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AAB495D-785C-3243-A363-1CB72AD31604}"/>
              </a:ext>
            </a:extLst>
          </p:cNvPr>
          <p:cNvSpPr txBox="1">
            <a:spLocks/>
          </p:cNvSpPr>
          <p:nvPr userDrawn="1"/>
        </p:nvSpPr>
        <p:spPr>
          <a:xfrm>
            <a:off x="240941" y="1465934"/>
            <a:ext cx="1905911" cy="64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1600" dirty="0">
                <a:solidFill>
                  <a:schemeClr val="bg1"/>
                </a:solidFill>
              </a:rPr>
              <a:t>Resource Icons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FFCBB97-E1CB-5C4C-8E87-45FCAB854406}"/>
              </a:ext>
            </a:extLst>
          </p:cNvPr>
          <p:cNvCxnSpPr/>
          <p:nvPr userDrawn="1"/>
        </p:nvCxnSpPr>
        <p:spPr>
          <a:xfrm>
            <a:off x="2226366" y="1009404"/>
            <a:ext cx="0" cy="4914318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CB015D20-A832-4E40-B9E4-78869EBFCAB1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2E27AD"/>
                </a:gs>
                <a:gs pos="100000">
                  <a:srgbClr val="527FFF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 Placeholder 23">
            <a:extLst>
              <a:ext uri="{FF2B5EF4-FFF2-40B4-BE49-F238E27FC236}">
                <a16:creationId xmlns:a16="http://schemas.microsoft.com/office/drawing/2014/main" id="{ED6FDA10-67FD-9241-9D4E-DBA923DCBE3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 dirty="0"/>
              <a:t>##</a:t>
            </a:r>
          </a:p>
        </p:txBody>
      </p:sp>
    </p:spTree>
    <p:extLst>
      <p:ext uri="{BB962C8B-B14F-4D97-AF65-F5344CB8AC3E}">
        <p14:creationId xmlns:p14="http://schemas.microsoft.com/office/powerpoint/2010/main" val="199608130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cons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72EA53-7DF5-3E4A-BE06-C8B6C3210C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550" y="6250334"/>
            <a:ext cx="4463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© 2020, Amazon Web Services, Inc. or its affiliates. All rights reserved.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B4D6B4DD-DFB4-3645-8D50-37C4650774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6677" y="6250334"/>
            <a:ext cx="28443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C588C1-1042-BC47-B84D-2032ED7FAC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8F1863D-795B-5E44-9A45-6E81D38C9C46}"/>
              </a:ext>
            </a:extLst>
          </p:cNvPr>
          <p:cNvSpPr/>
          <p:nvPr userDrawn="1"/>
        </p:nvSpPr>
        <p:spPr>
          <a:xfrm>
            <a:off x="88135" y="1009404"/>
            <a:ext cx="11999090" cy="4914318"/>
          </a:xfrm>
          <a:prstGeom prst="rect">
            <a:avLst/>
          </a:prstGeom>
          <a:solidFill>
            <a:srgbClr val="444D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AAB495D-785C-3243-A363-1CB72AD31604}"/>
              </a:ext>
            </a:extLst>
          </p:cNvPr>
          <p:cNvSpPr txBox="1">
            <a:spLocks/>
          </p:cNvSpPr>
          <p:nvPr userDrawn="1"/>
        </p:nvSpPr>
        <p:spPr>
          <a:xfrm>
            <a:off x="240941" y="1465934"/>
            <a:ext cx="1905911" cy="64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1600" dirty="0">
                <a:solidFill>
                  <a:schemeClr val="bg1"/>
                </a:solidFill>
              </a:rPr>
              <a:t>IoT Resources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FFCBB97-E1CB-5C4C-8E87-45FCAB854406}"/>
              </a:ext>
            </a:extLst>
          </p:cNvPr>
          <p:cNvCxnSpPr/>
          <p:nvPr userDrawn="1"/>
        </p:nvCxnSpPr>
        <p:spPr>
          <a:xfrm>
            <a:off x="2226366" y="1009404"/>
            <a:ext cx="0" cy="4914318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23">
            <a:extLst>
              <a:ext uri="{FF2B5EF4-FFF2-40B4-BE49-F238E27FC236}">
                <a16:creationId xmlns:a16="http://schemas.microsoft.com/office/drawing/2014/main" id="{ED6FDA10-67FD-9241-9D4E-DBA923DCBE3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6FE91D3-49E5-E249-BDF8-1606470BB9CF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E8900"/>
                </a:gs>
                <a:gs pos="100000">
                  <a:srgbClr val="6AAF35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47003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cons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72EA53-7DF5-3E4A-BE06-C8B6C3210C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550" y="6250334"/>
            <a:ext cx="4463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© 2020, Amazon Web Services, Inc. or its affiliates. All rights reserved.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B4D6B4DD-DFB4-3645-8D50-37C4650774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6677" y="6250334"/>
            <a:ext cx="28443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C588C1-1042-BC47-B84D-2032ED7FAC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8F1863D-795B-5E44-9A45-6E81D38C9C46}"/>
              </a:ext>
            </a:extLst>
          </p:cNvPr>
          <p:cNvSpPr/>
          <p:nvPr userDrawn="1"/>
        </p:nvSpPr>
        <p:spPr>
          <a:xfrm>
            <a:off x="88135" y="1009404"/>
            <a:ext cx="11999090" cy="4914318"/>
          </a:xfrm>
          <a:prstGeom prst="rect">
            <a:avLst/>
          </a:prstGeom>
          <a:solidFill>
            <a:srgbClr val="444D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AAB495D-785C-3243-A363-1CB72AD31604}"/>
              </a:ext>
            </a:extLst>
          </p:cNvPr>
          <p:cNvSpPr txBox="1">
            <a:spLocks/>
          </p:cNvSpPr>
          <p:nvPr userDrawn="1"/>
        </p:nvSpPr>
        <p:spPr>
          <a:xfrm>
            <a:off x="240941" y="1465934"/>
            <a:ext cx="1905911" cy="64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1600" dirty="0">
                <a:solidFill>
                  <a:schemeClr val="bg1"/>
                </a:solidFill>
              </a:rPr>
              <a:t>IoT Things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FFCBB97-E1CB-5C4C-8E87-45FCAB854406}"/>
              </a:ext>
            </a:extLst>
          </p:cNvPr>
          <p:cNvCxnSpPr/>
          <p:nvPr userDrawn="1"/>
        </p:nvCxnSpPr>
        <p:spPr>
          <a:xfrm>
            <a:off x="2226366" y="1009404"/>
            <a:ext cx="0" cy="4914318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23">
            <a:extLst>
              <a:ext uri="{FF2B5EF4-FFF2-40B4-BE49-F238E27FC236}">
                <a16:creationId xmlns:a16="http://schemas.microsoft.com/office/drawing/2014/main" id="{ED6FDA10-67FD-9241-9D4E-DBA923DCBE3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6FE91D3-49E5-E249-BDF8-1606470BB9CF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E8900"/>
                </a:gs>
                <a:gs pos="100000">
                  <a:srgbClr val="6AAF35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78805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-col-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5CA19-9DC3-0948-B147-46516DBE1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D87C6-B356-424E-B3CE-BAFD413E7E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40942" y="2273592"/>
            <a:ext cx="5669528" cy="358495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F448A3-D8C1-3340-A6A8-7D6328DF25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81530" y="2273592"/>
            <a:ext cx="5669528" cy="358495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E6CC552A-B953-914E-ACC2-3232A1B163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550" y="6250334"/>
            <a:ext cx="4463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© 2020,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7E57D10-D182-F649-A03B-8985CEAAE7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6677" y="6250334"/>
            <a:ext cx="28443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C588C1-1042-BC47-B84D-2032ED7FAC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245D864-C914-0941-B538-011AA5B9A179}"/>
              </a:ext>
            </a:extLst>
          </p:cNvPr>
          <p:cNvSpPr>
            <a:spLocks noGrp="1"/>
          </p:cNvSpPr>
          <p:nvPr>
            <p:ph sz="half" idx="12"/>
          </p:nvPr>
        </p:nvSpPr>
        <p:spPr>
          <a:xfrm>
            <a:off x="240942" y="1149398"/>
            <a:ext cx="11710116" cy="984201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6215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ub-three-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5CA19-9DC3-0948-B147-46516DBE1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D87C6-B356-424E-B3CE-BAFD413E7E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40943" y="2273593"/>
            <a:ext cx="3602396" cy="358495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E6CC552A-B953-914E-ACC2-3232A1B163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550" y="6250334"/>
            <a:ext cx="4463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© 2020,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7E57D10-D182-F649-A03B-8985CEAAE7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6677" y="6250334"/>
            <a:ext cx="28443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C588C1-1042-BC47-B84D-2032ED7FAC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5B9F079-07D6-E944-8B84-A221C329825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4294802" y="2273593"/>
            <a:ext cx="3602396" cy="358495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AA18462-CDE2-4F4B-A61B-CD6DACFCAE03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8326793" y="2273593"/>
            <a:ext cx="3602396" cy="358495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F075C3DB-0EE3-BA43-8B55-7C47D3172461}"/>
              </a:ext>
            </a:extLst>
          </p:cNvPr>
          <p:cNvSpPr>
            <a:spLocks noGrp="1"/>
          </p:cNvSpPr>
          <p:nvPr>
            <p:ph sz="half" idx="12"/>
          </p:nvPr>
        </p:nvSpPr>
        <p:spPr>
          <a:xfrm>
            <a:off x="240942" y="1149398"/>
            <a:ext cx="11710116" cy="984201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72436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eneral-Services_Bas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E5D3566-EC15-634D-A5DB-D8659E8B1D53}"/>
              </a:ext>
            </a:extLst>
          </p:cNvPr>
          <p:cNvSpPr/>
          <p:nvPr userDrawn="1"/>
        </p:nvSpPr>
        <p:spPr>
          <a:xfrm>
            <a:off x="0" y="1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61E2D"/>
                </a:gs>
                <a:gs pos="99000">
                  <a:srgbClr val="232F3E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CD8DE337-0B3D-6D43-BEA0-8384F88079A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7157A59-ACB9-1842-BB99-2CA579ED664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636FC78C-5380-0C4F-B55D-5784A0E39E0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024374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D8054E3-407D-A945-A989-C467761F4CAA}"/>
              </a:ext>
            </a:extLst>
          </p:cNvPr>
          <p:cNvCxnSpPr>
            <a:cxnSpLocks/>
          </p:cNvCxnSpPr>
          <p:nvPr userDrawn="1"/>
        </p:nvCxnSpPr>
        <p:spPr>
          <a:xfrm>
            <a:off x="317500" y="4429125"/>
            <a:ext cx="623888" cy="0"/>
          </a:xfrm>
          <a:prstGeom prst="straightConnector1">
            <a:avLst/>
          </a:prstGeom>
          <a:ln w="25400" cap="sq">
            <a:solidFill>
              <a:srgbClr val="FF9900"/>
            </a:solidFill>
            <a:miter lim="800000"/>
            <a:tailEnd type="arrow" w="lg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EC6766B2-05B9-4D49-BA3A-99ABF146A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176" y="1472540"/>
            <a:ext cx="9650116" cy="2595563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2A6CFD-C467-C34F-84AB-0F24ADA4B6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0550" y="4289067"/>
            <a:ext cx="8827042" cy="379817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9A56CC-D6BC-4144-9E21-B2E281EF13A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090613" y="6249988"/>
            <a:ext cx="4462462" cy="36512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AA8925-7841-9946-AC16-5C8989B68BB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8058FD55-336A-5A48-A65B-1A6E542D60D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63973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al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B6CFDB4-BF0F-1547-857E-0CCD3E9EB72F}"/>
              </a:ext>
            </a:extLst>
          </p:cNvPr>
          <p:cNvSpPr/>
          <p:nvPr userDrawn="1"/>
        </p:nvSpPr>
        <p:spPr>
          <a:xfrm>
            <a:off x="0" y="1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61E2D"/>
                </a:gs>
                <a:gs pos="99000">
                  <a:srgbClr val="232F3E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B207C19A-10F2-DC4C-A114-BD06DDA4D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11710118" cy="644278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F5D0C80C-70EB-F045-A185-EC4DF4892D1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090613" y="6249988"/>
            <a:ext cx="4462462" cy="36512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C146D00-8894-F344-AC9F-B050399C8CD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5A1B3F3-60E0-6745-9FE6-9C4771689AE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1635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General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64341D3-C5F2-B347-979A-C1C1EFA17719}"/>
              </a:ext>
            </a:extLst>
          </p:cNvPr>
          <p:cNvSpPr/>
          <p:nvPr userDrawn="1"/>
        </p:nvSpPr>
        <p:spPr>
          <a:xfrm>
            <a:off x="0" y="1009650"/>
            <a:ext cx="12192000" cy="1557338"/>
          </a:xfrm>
          <a:prstGeom prst="rect">
            <a:avLst/>
          </a:prstGeom>
          <a:solidFill>
            <a:srgbClr val="232F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EFA3356-BA6E-174A-8B96-E2F528274AEA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>
                <a:solidFill>
                  <a:schemeClr val="bg1"/>
                </a:solidFill>
              </a:rPr>
              <a:t>General Services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AF037FC-94E4-3441-8343-5589F9BD92FD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>
                <a:solidFill>
                  <a:schemeClr val="bg1"/>
                </a:solidFill>
              </a:rPr>
              <a:t>Resource Icons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E148241-A694-C242-A0DF-FFF3D553B5C3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7EBD4A5C-EB82-9047-982F-EF05C5333DB1}"/>
              </a:ext>
            </a:extLst>
          </p:cNvPr>
          <p:cNvSpPr/>
          <p:nvPr userDrawn="1"/>
        </p:nvSpPr>
        <p:spPr>
          <a:xfrm>
            <a:off x="0" y="1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61E2D"/>
                </a:gs>
                <a:gs pos="99000">
                  <a:srgbClr val="232F3E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87E2AA1-D28E-9D46-A6F6-00A2AED59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5" name="Text Placeholder 23">
            <a:extLst>
              <a:ext uri="{FF2B5EF4-FFF2-40B4-BE49-F238E27FC236}">
                <a16:creationId xmlns:a16="http://schemas.microsoft.com/office/drawing/2014/main" id="{0CF80B5E-C510-0141-968B-86F24570A53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E35FB17E-2688-4B43-8872-969B0783A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0613" y="6249988"/>
            <a:ext cx="4462462" cy="36512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9811E03E-DF71-2846-8EA0-0A87029C9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9ECCE4F8-15EC-D046-B42F-5C756A89C52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48940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-sub-three-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5CA19-9DC3-0948-B147-46516DBE1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D87C6-B356-424E-B3CE-BAFD413E7E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40943" y="2273593"/>
            <a:ext cx="3602396" cy="358495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5B9F079-07D6-E944-8B84-A221C329825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4294802" y="2273593"/>
            <a:ext cx="3602396" cy="358495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AA18462-CDE2-4F4B-A61B-CD6DACFCAE03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8326793" y="2273593"/>
            <a:ext cx="3602396" cy="358495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F075C3DB-0EE3-BA43-8B55-7C47D3172461}"/>
              </a:ext>
            </a:extLst>
          </p:cNvPr>
          <p:cNvSpPr>
            <a:spLocks noGrp="1"/>
          </p:cNvSpPr>
          <p:nvPr>
            <p:ph sz="half" idx="12"/>
          </p:nvPr>
        </p:nvSpPr>
        <p:spPr>
          <a:xfrm>
            <a:off x="240942" y="1149398"/>
            <a:ext cx="11710116" cy="984201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pPr lvl="0"/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BF313970-EA94-F74E-B909-52184BCE8DA7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D4F9F29E-27F2-B04A-A131-CE776307562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DA37B-B9A9-8947-B9C5-A7183EC37F3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580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766B2-05B9-4D49-BA3A-99ABF146A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176" y="1472540"/>
            <a:ext cx="9650116" cy="2595563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3B32892E-F211-1F4E-8D65-A657F68C82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550" y="6250334"/>
            <a:ext cx="4463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© 2020,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ED40801-EB97-6641-ABEB-4E714443DE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6677" y="6250334"/>
            <a:ext cx="28443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C588C1-1042-BC47-B84D-2032ED7FAC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5403470-A184-F041-B0A5-F4466804B872}"/>
              </a:ext>
            </a:extLst>
          </p:cNvPr>
          <p:cNvSpPr/>
          <p:nvPr userDrawn="1"/>
        </p:nvSpPr>
        <p:spPr>
          <a:xfrm>
            <a:off x="0" y="1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61E2D"/>
                </a:gs>
                <a:gs pos="99000">
                  <a:srgbClr val="232F3E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91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3B32892E-F211-1F4E-8D65-A657F68C82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550" y="6250334"/>
            <a:ext cx="4463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© 2020,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ED40801-EB97-6641-ABEB-4E714443DE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6677" y="6250334"/>
            <a:ext cx="28443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C588C1-1042-BC47-B84D-2032ED7FAC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0F3093B-937E-134D-9F7A-A786C79CD531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4D27AA"/>
                </a:gs>
                <a:gs pos="100000">
                  <a:srgbClr val="A166FF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1CEE998-DD60-8F4E-8C3C-C638B9C4BA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101932"/>
            <a:ext cx="8195549" cy="2251180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9026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3B32892E-F211-1F4E-8D65-A657F68C82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550" y="6250334"/>
            <a:ext cx="4463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© 2020,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ED40801-EB97-6641-ABEB-4E714443DE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6677" y="6250334"/>
            <a:ext cx="28443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C588C1-1042-BC47-B84D-2032ED7FAC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1CEE998-DD60-8F4E-8C3C-C638B9C4BA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101932"/>
            <a:ext cx="8195549" cy="2251180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776EADE-D16B-BE44-A124-BEB443FB224B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B0084D"/>
                </a:gs>
                <a:gs pos="100000">
                  <a:srgbClr val="FF4F8B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816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3B32892E-F211-1F4E-8D65-A657F68C82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550" y="6250334"/>
            <a:ext cx="4463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© 2020,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ED40801-EB97-6641-ABEB-4E714443DE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6677" y="6250334"/>
            <a:ext cx="28443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C588C1-1042-BC47-B84D-2032ED7FAC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1CEE998-DD60-8F4E-8C3C-C638B9C4BA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101932"/>
            <a:ext cx="8195549" cy="2251180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CEFD7A1-B59A-E74B-987E-4F3A5619B92B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E8900"/>
                </a:gs>
                <a:gs pos="100000">
                  <a:srgbClr val="6AAF35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613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3B32892E-F211-1F4E-8D65-A657F68C82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550" y="6250334"/>
            <a:ext cx="4463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© 2020,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ED40801-EB97-6641-ABEB-4E714443DE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6677" y="6250334"/>
            <a:ext cx="28443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C588C1-1042-BC47-B84D-2032ED7FAC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1CEE998-DD60-8F4E-8C3C-C638B9C4BA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101932"/>
            <a:ext cx="8195549" cy="2251180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A3496EC-284D-9741-BC99-3601E0B77DF8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D45B07"/>
                </a:gs>
                <a:gs pos="100000">
                  <a:srgbClr val="FF9900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574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3B32892E-F211-1F4E-8D65-A657F68C82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550" y="6250334"/>
            <a:ext cx="4463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© 2020,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ED40801-EB97-6641-ABEB-4E714443DE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6677" y="6250334"/>
            <a:ext cx="28443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C588C1-1042-BC47-B84D-2032ED7FAC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1CEE998-DD60-8F4E-8C3C-C638B9C4BA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101932"/>
            <a:ext cx="8195549" cy="2251180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AABE0FF-BF8E-FE44-8BDA-8409E07BCCD2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100000">
                  <a:srgbClr val="FF5252"/>
                </a:gs>
                <a:gs pos="0">
                  <a:srgbClr val="BF0816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49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Relationship Id="rId6" Type="http://schemas.openxmlformats.org/officeDocument/2006/relationships/image" Target="../media/image1.pn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2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EDF12D-761B-1745-A3C1-254733AFF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11710118" cy="64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B6200A-1580-7B45-8218-D36A8E361C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0941" y="1175657"/>
            <a:ext cx="11710118" cy="47270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AFDD636-DBF5-B647-9A38-62855FDA7426}"/>
              </a:ext>
            </a:extLst>
          </p:cNvPr>
          <p:cNvPicPr>
            <a:picLocks noChangeAspect="1"/>
          </p:cNvPicPr>
          <p:nvPr userDrawn="1"/>
        </p:nvPicPr>
        <p:blipFill>
          <a:blip r:embed="rId32"/>
          <a:stretch>
            <a:fillRect/>
          </a:stretch>
        </p:blipFill>
        <p:spPr>
          <a:xfrm>
            <a:off x="280698" y="6236057"/>
            <a:ext cx="585392" cy="351235"/>
          </a:xfrm>
          <a:prstGeom prst="rect">
            <a:avLst/>
          </a:prstGeom>
        </p:spPr>
      </p:pic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2D8E3F11-A3CF-3541-AB3B-A9598B4897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6677" y="6250334"/>
            <a:ext cx="28443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C588C1-1042-BC47-B84D-2032ED7FAC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0659FC0-6F4E-4743-AB20-9E5DB79D9BB3}"/>
              </a:ext>
            </a:extLst>
          </p:cNvPr>
          <p:cNvCxnSpPr>
            <a:cxnSpLocks/>
          </p:cNvCxnSpPr>
          <p:nvPr userDrawn="1"/>
        </p:nvCxnSpPr>
        <p:spPr>
          <a:xfrm>
            <a:off x="280698" y="6070947"/>
            <a:ext cx="11670360" cy="0"/>
          </a:xfrm>
          <a:prstGeom prst="line">
            <a:avLst/>
          </a:prstGeom>
          <a:ln w="28575">
            <a:solidFill>
              <a:srgbClr val="272F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F649ED-92BB-804A-A4D2-48960466F0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84563" y="6229111"/>
            <a:ext cx="57288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2021, Amazon Web Services, Inc. or its affiliates. All rights reserved.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E147241-93E2-9046-8BF0-6F4B9DB09E9E}"/>
              </a:ext>
            </a:extLst>
          </p:cNvPr>
          <p:cNvCxnSpPr>
            <a:cxnSpLocks/>
          </p:cNvCxnSpPr>
          <p:nvPr userDrawn="1"/>
        </p:nvCxnSpPr>
        <p:spPr>
          <a:xfrm>
            <a:off x="284814" y="6062706"/>
            <a:ext cx="11670360" cy="0"/>
          </a:xfrm>
          <a:prstGeom prst="line">
            <a:avLst/>
          </a:prstGeom>
          <a:ln w="28575">
            <a:solidFill>
              <a:srgbClr val="444D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540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48" r:id="rId2"/>
    <p:sldLayoutId id="2147483818" r:id="rId3"/>
    <p:sldLayoutId id="2147483819" r:id="rId4"/>
    <p:sldLayoutId id="2147483820" r:id="rId5"/>
    <p:sldLayoutId id="2147483821" r:id="rId6"/>
    <p:sldLayoutId id="2147483822" r:id="rId7"/>
    <p:sldLayoutId id="2147483823" r:id="rId8"/>
    <p:sldLayoutId id="2147483824" r:id="rId9"/>
    <p:sldLayoutId id="2147483825" r:id="rId10"/>
    <p:sldLayoutId id="2147483826" r:id="rId11"/>
    <p:sldLayoutId id="2147483827" r:id="rId12"/>
    <p:sldLayoutId id="2147483828" r:id="rId13"/>
    <p:sldLayoutId id="2147483829" r:id="rId14"/>
    <p:sldLayoutId id="2147483830" r:id="rId15"/>
    <p:sldLayoutId id="2147483844" r:id="rId16"/>
    <p:sldLayoutId id="2147483831" r:id="rId17"/>
    <p:sldLayoutId id="2147483832" r:id="rId18"/>
    <p:sldLayoutId id="2147483833" r:id="rId19"/>
    <p:sldLayoutId id="2147483834" r:id="rId20"/>
    <p:sldLayoutId id="2147483835" r:id="rId21"/>
    <p:sldLayoutId id="2147483843" r:id="rId22"/>
    <p:sldLayoutId id="2147483836" r:id="rId23"/>
    <p:sldLayoutId id="2147483837" r:id="rId24"/>
    <p:sldLayoutId id="2147483838" r:id="rId25"/>
    <p:sldLayoutId id="2147483839" r:id="rId26"/>
    <p:sldLayoutId id="2147483840" r:id="rId27"/>
    <p:sldLayoutId id="2147483841" r:id="rId28"/>
    <p:sldLayoutId id="2147483842" r:id="rId29"/>
    <p:sldLayoutId id="2147483846" r:id="rId30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i="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61E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Placeholder 1">
            <a:extLst>
              <a:ext uri="{FF2B5EF4-FFF2-40B4-BE49-F238E27FC236}">
                <a16:creationId xmlns:a16="http://schemas.microsoft.com/office/drawing/2014/main" id="{B1A3942D-1AFD-6643-9EF9-A7EDC1B614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41300" y="365125"/>
            <a:ext cx="11709400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2771" name="Text Placeholder 2">
            <a:extLst>
              <a:ext uri="{FF2B5EF4-FFF2-40B4-BE49-F238E27FC236}">
                <a16:creationId xmlns:a16="http://schemas.microsoft.com/office/drawing/2014/main" id="{F18769AE-E149-8245-9CDD-EFE62AC778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41300" y="1176338"/>
            <a:ext cx="11709400" cy="472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</p:txBody>
      </p:sp>
      <p:pic>
        <p:nvPicPr>
          <p:cNvPr id="32772" name="Picture 9">
            <a:extLst>
              <a:ext uri="{FF2B5EF4-FFF2-40B4-BE49-F238E27FC236}">
                <a16:creationId xmlns:a16="http://schemas.microsoft.com/office/drawing/2014/main" id="{5D7ED5E0-45B4-E34D-9338-E67C4E384D5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88" y="6235700"/>
            <a:ext cx="585787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2D8E3F11-A3CF-3541-AB3B-A9598B4897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5900" y="6249988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01736118-7C22-AC4B-89A0-1C2A0C68177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0659FC0-6F4E-4743-AB20-9E5DB79D9BB3}"/>
              </a:ext>
            </a:extLst>
          </p:cNvPr>
          <p:cNvCxnSpPr>
            <a:cxnSpLocks/>
          </p:cNvCxnSpPr>
          <p:nvPr userDrawn="1"/>
        </p:nvCxnSpPr>
        <p:spPr>
          <a:xfrm>
            <a:off x="280988" y="6070600"/>
            <a:ext cx="11669712" cy="0"/>
          </a:xfrm>
          <a:prstGeom prst="line">
            <a:avLst/>
          </a:prstGeom>
          <a:ln w="28575">
            <a:solidFill>
              <a:srgbClr val="272F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F649ED-92BB-804A-A4D2-48960466F0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84275" y="6229350"/>
            <a:ext cx="57292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11" r:id="rId2"/>
    <p:sldLayoutId id="2147483812" r:id="rId3"/>
    <p:sldLayoutId id="2147483845" r:id="rId4"/>
  </p:sldLayoutIdLst>
  <p:hf hd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572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144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defRPr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371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defRPr sz="16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svg"/><Relationship Id="rId26" Type="http://schemas.openxmlformats.org/officeDocument/2006/relationships/image" Target="../media/image26.svg"/><Relationship Id="rId3" Type="http://schemas.openxmlformats.org/officeDocument/2006/relationships/image" Target="../media/image3.svg"/><Relationship Id="rId21" Type="http://schemas.openxmlformats.org/officeDocument/2006/relationships/image" Target="../media/image21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17" Type="http://schemas.openxmlformats.org/officeDocument/2006/relationships/image" Target="../media/image17.png"/><Relationship Id="rId25" Type="http://schemas.openxmlformats.org/officeDocument/2006/relationships/image" Target="../media/image25.png"/><Relationship Id="rId2" Type="http://schemas.openxmlformats.org/officeDocument/2006/relationships/image" Target="../media/image2.png"/><Relationship Id="rId16" Type="http://schemas.openxmlformats.org/officeDocument/2006/relationships/image" Target="../media/image16.svg"/><Relationship Id="rId20" Type="http://schemas.openxmlformats.org/officeDocument/2006/relationships/image" Target="../media/image20.png"/><Relationship Id="rId29" Type="http://schemas.openxmlformats.org/officeDocument/2006/relationships/image" Target="../media/image29.svg"/><Relationship Id="rId1" Type="http://schemas.openxmlformats.org/officeDocument/2006/relationships/slideLayout" Target="../slideLayouts/slideLayout3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24" Type="http://schemas.openxmlformats.org/officeDocument/2006/relationships/image" Target="../media/image24.png"/><Relationship Id="rId5" Type="http://schemas.openxmlformats.org/officeDocument/2006/relationships/image" Target="../media/image5.svg"/><Relationship Id="rId15" Type="http://schemas.openxmlformats.org/officeDocument/2006/relationships/image" Target="../media/image15.png"/><Relationship Id="rId23" Type="http://schemas.openxmlformats.org/officeDocument/2006/relationships/image" Target="../media/image23.png"/><Relationship Id="rId28" Type="http://schemas.openxmlformats.org/officeDocument/2006/relationships/image" Target="../media/image28.png"/><Relationship Id="rId10" Type="http://schemas.openxmlformats.org/officeDocument/2006/relationships/image" Target="../media/image10.svg"/><Relationship Id="rId19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svg"/><Relationship Id="rId22" Type="http://schemas.openxmlformats.org/officeDocument/2006/relationships/image" Target="../media/image22.png"/><Relationship Id="rId27" Type="http://schemas.openxmlformats.org/officeDocument/2006/relationships/image" Target="../media/image27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63.png"/><Relationship Id="rId18" Type="http://schemas.openxmlformats.org/officeDocument/2006/relationships/image" Target="../media/image68.svg"/><Relationship Id="rId3" Type="http://schemas.openxmlformats.org/officeDocument/2006/relationships/image" Target="../media/image10.svg"/><Relationship Id="rId7" Type="http://schemas.openxmlformats.org/officeDocument/2006/relationships/image" Target="../media/image5.svg"/><Relationship Id="rId12" Type="http://schemas.openxmlformats.org/officeDocument/2006/relationships/image" Target="../media/image19.png"/><Relationship Id="rId17" Type="http://schemas.openxmlformats.org/officeDocument/2006/relationships/image" Target="../media/image67.png"/><Relationship Id="rId2" Type="http://schemas.openxmlformats.org/officeDocument/2006/relationships/image" Target="../media/image9.png"/><Relationship Id="rId16" Type="http://schemas.openxmlformats.org/officeDocument/2006/relationships/image" Target="../media/image66.svg"/><Relationship Id="rId20" Type="http://schemas.openxmlformats.org/officeDocument/2006/relationships/image" Target="../media/image29.svg"/><Relationship Id="rId1" Type="http://schemas.openxmlformats.org/officeDocument/2006/relationships/slideLayout" Target="../slideLayouts/slideLayout32.xml"/><Relationship Id="rId6" Type="http://schemas.openxmlformats.org/officeDocument/2006/relationships/image" Target="../media/image4.png"/><Relationship Id="rId11" Type="http://schemas.openxmlformats.org/officeDocument/2006/relationships/image" Target="../media/image52.svg"/><Relationship Id="rId5" Type="http://schemas.openxmlformats.org/officeDocument/2006/relationships/image" Target="../media/image31.svg"/><Relationship Id="rId15" Type="http://schemas.openxmlformats.org/officeDocument/2006/relationships/image" Target="../media/image65.png"/><Relationship Id="rId10" Type="http://schemas.openxmlformats.org/officeDocument/2006/relationships/image" Target="../media/image51.png"/><Relationship Id="rId19" Type="http://schemas.openxmlformats.org/officeDocument/2006/relationships/image" Target="../media/image28.png"/><Relationship Id="rId4" Type="http://schemas.openxmlformats.org/officeDocument/2006/relationships/image" Target="../media/image30.png"/><Relationship Id="rId9" Type="http://schemas.openxmlformats.org/officeDocument/2006/relationships/image" Target="../media/image8.png"/><Relationship Id="rId14" Type="http://schemas.openxmlformats.org/officeDocument/2006/relationships/image" Target="../media/image64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13" Type="http://schemas.openxmlformats.org/officeDocument/2006/relationships/image" Target="../media/image10.svg"/><Relationship Id="rId18" Type="http://schemas.openxmlformats.org/officeDocument/2006/relationships/image" Target="../media/image71.png"/><Relationship Id="rId3" Type="http://schemas.openxmlformats.org/officeDocument/2006/relationships/image" Target="../media/image31.svg"/><Relationship Id="rId7" Type="http://schemas.openxmlformats.org/officeDocument/2006/relationships/image" Target="../media/image52.svg"/><Relationship Id="rId12" Type="http://schemas.openxmlformats.org/officeDocument/2006/relationships/image" Target="../media/image9.png"/><Relationship Id="rId17" Type="http://schemas.openxmlformats.org/officeDocument/2006/relationships/image" Target="../media/image70.svg"/><Relationship Id="rId2" Type="http://schemas.openxmlformats.org/officeDocument/2006/relationships/image" Target="../media/image30.png"/><Relationship Id="rId16" Type="http://schemas.openxmlformats.org/officeDocument/2006/relationships/image" Target="../media/image69.png"/><Relationship Id="rId1" Type="http://schemas.openxmlformats.org/officeDocument/2006/relationships/slideLayout" Target="../slideLayouts/slideLayout32.xml"/><Relationship Id="rId6" Type="http://schemas.openxmlformats.org/officeDocument/2006/relationships/image" Target="../media/image51.png"/><Relationship Id="rId11" Type="http://schemas.openxmlformats.org/officeDocument/2006/relationships/image" Target="../media/image29.svg"/><Relationship Id="rId5" Type="http://schemas.openxmlformats.org/officeDocument/2006/relationships/image" Target="../media/image5.svg"/><Relationship Id="rId15" Type="http://schemas.openxmlformats.org/officeDocument/2006/relationships/image" Target="../media/image66.svg"/><Relationship Id="rId10" Type="http://schemas.openxmlformats.org/officeDocument/2006/relationships/image" Target="../media/image28.png"/><Relationship Id="rId4" Type="http://schemas.openxmlformats.org/officeDocument/2006/relationships/image" Target="../media/image4.png"/><Relationship Id="rId9" Type="http://schemas.openxmlformats.org/officeDocument/2006/relationships/image" Target="../media/image64.svg"/><Relationship Id="rId14" Type="http://schemas.openxmlformats.org/officeDocument/2006/relationships/image" Target="../media/image6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5.svg"/><Relationship Id="rId7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2.xml"/><Relationship Id="rId6" Type="http://schemas.openxmlformats.org/officeDocument/2006/relationships/image" Target="../media/image2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Relationship Id="rId9" Type="http://schemas.openxmlformats.org/officeDocument/2006/relationships/image" Target="../media/image52.sv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13" Type="http://schemas.openxmlformats.org/officeDocument/2006/relationships/image" Target="../media/image19.png"/><Relationship Id="rId3" Type="http://schemas.openxmlformats.org/officeDocument/2006/relationships/image" Target="../media/image10.svg"/><Relationship Id="rId7" Type="http://schemas.openxmlformats.org/officeDocument/2006/relationships/image" Target="../media/image8.png"/><Relationship Id="rId12" Type="http://schemas.openxmlformats.org/officeDocument/2006/relationships/image" Target="../media/image73.svg"/><Relationship Id="rId17" Type="http://schemas.openxmlformats.org/officeDocument/2006/relationships/image" Target="../media/image77.svg"/><Relationship Id="rId2" Type="http://schemas.openxmlformats.org/officeDocument/2006/relationships/image" Target="../media/image9.png"/><Relationship Id="rId16" Type="http://schemas.openxmlformats.org/officeDocument/2006/relationships/image" Target="../media/image76.png"/><Relationship Id="rId1" Type="http://schemas.openxmlformats.org/officeDocument/2006/relationships/slideLayout" Target="../slideLayouts/slideLayout32.xml"/><Relationship Id="rId6" Type="http://schemas.openxmlformats.org/officeDocument/2006/relationships/image" Target="../media/image21.png"/><Relationship Id="rId11" Type="http://schemas.openxmlformats.org/officeDocument/2006/relationships/image" Target="../media/image72.png"/><Relationship Id="rId5" Type="http://schemas.openxmlformats.org/officeDocument/2006/relationships/image" Target="../media/image5.svg"/><Relationship Id="rId15" Type="http://schemas.openxmlformats.org/officeDocument/2006/relationships/image" Target="../media/image75.svg"/><Relationship Id="rId10" Type="http://schemas.openxmlformats.org/officeDocument/2006/relationships/image" Target="../media/image22.png"/><Relationship Id="rId4" Type="http://schemas.openxmlformats.org/officeDocument/2006/relationships/image" Target="../media/image4.png"/><Relationship Id="rId9" Type="http://schemas.openxmlformats.org/officeDocument/2006/relationships/image" Target="../media/image52.svg"/><Relationship Id="rId14" Type="http://schemas.openxmlformats.org/officeDocument/2006/relationships/image" Target="../media/image7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3" Type="http://schemas.openxmlformats.org/officeDocument/2006/relationships/image" Target="../media/image25.png"/><Relationship Id="rId7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2.xml"/><Relationship Id="rId6" Type="http://schemas.openxmlformats.org/officeDocument/2006/relationships/image" Target="../media/image3.svg"/><Relationship Id="rId11" Type="http://schemas.openxmlformats.org/officeDocument/2006/relationships/image" Target="../media/image19.png"/><Relationship Id="rId5" Type="http://schemas.openxmlformats.org/officeDocument/2006/relationships/image" Target="../media/image2.png"/><Relationship Id="rId10" Type="http://schemas.openxmlformats.org/officeDocument/2006/relationships/image" Target="../media/image12.svg"/><Relationship Id="rId4" Type="http://schemas.openxmlformats.org/officeDocument/2006/relationships/image" Target="../media/image26.sv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37.png"/><Relationship Id="rId18" Type="http://schemas.openxmlformats.org/officeDocument/2006/relationships/image" Target="../media/image21.png"/><Relationship Id="rId26" Type="http://schemas.openxmlformats.org/officeDocument/2006/relationships/image" Target="../media/image42.svg"/><Relationship Id="rId3" Type="http://schemas.openxmlformats.org/officeDocument/2006/relationships/image" Target="../media/image9.png"/><Relationship Id="rId21" Type="http://schemas.openxmlformats.org/officeDocument/2006/relationships/image" Target="../media/image5.svg"/><Relationship Id="rId7" Type="http://schemas.openxmlformats.org/officeDocument/2006/relationships/image" Target="../media/image32.png"/><Relationship Id="rId12" Type="http://schemas.openxmlformats.org/officeDocument/2006/relationships/image" Target="../media/image36.png"/><Relationship Id="rId17" Type="http://schemas.openxmlformats.org/officeDocument/2006/relationships/image" Target="../media/image20.png"/><Relationship Id="rId25" Type="http://schemas.openxmlformats.org/officeDocument/2006/relationships/image" Target="../media/image41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9.png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32.xml"/><Relationship Id="rId6" Type="http://schemas.openxmlformats.org/officeDocument/2006/relationships/image" Target="../media/image31.svg"/><Relationship Id="rId11" Type="http://schemas.openxmlformats.org/officeDocument/2006/relationships/image" Target="../media/image35.png"/><Relationship Id="rId24" Type="http://schemas.openxmlformats.org/officeDocument/2006/relationships/image" Target="../media/image7.png"/><Relationship Id="rId5" Type="http://schemas.openxmlformats.org/officeDocument/2006/relationships/image" Target="../media/image30.png"/><Relationship Id="rId15" Type="http://schemas.openxmlformats.org/officeDocument/2006/relationships/image" Target="../media/image8.png"/><Relationship Id="rId23" Type="http://schemas.openxmlformats.org/officeDocument/2006/relationships/image" Target="../media/image40.svg"/><Relationship Id="rId10" Type="http://schemas.openxmlformats.org/officeDocument/2006/relationships/image" Target="../media/image34.png"/><Relationship Id="rId19" Type="http://schemas.openxmlformats.org/officeDocument/2006/relationships/image" Target="../media/image22.png"/><Relationship Id="rId4" Type="http://schemas.openxmlformats.org/officeDocument/2006/relationships/image" Target="../media/image10.svg"/><Relationship Id="rId9" Type="http://schemas.openxmlformats.org/officeDocument/2006/relationships/image" Target="../media/image33.png"/><Relationship Id="rId14" Type="http://schemas.openxmlformats.org/officeDocument/2006/relationships/image" Target="../media/image38.svg"/><Relationship Id="rId22" Type="http://schemas.openxmlformats.org/officeDocument/2006/relationships/image" Target="../media/image3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8.svg"/><Relationship Id="rId18" Type="http://schemas.openxmlformats.org/officeDocument/2006/relationships/image" Target="../media/image22.png"/><Relationship Id="rId26" Type="http://schemas.openxmlformats.org/officeDocument/2006/relationships/image" Target="../media/image43.png"/><Relationship Id="rId3" Type="http://schemas.openxmlformats.org/officeDocument/2006/relationships/image" Target="../media/image9.png"/><Relationship Id="rId21" Type="http://schemas.openxmlformats.org/officeDocument/2006/relationships/image" Target="../media/image39.png"/><Relationship Id="rId7" Type="http://schemas.openxmlformats.org/officeDocument/2006/relationships/image" Target="../media/image6.png"/><Relationship Id="rId12" Type="http://schemas.openxmlformats.org/officeDocument/2006/relationships/image" Target="../media/image37.png"/><Relationship Id="rId17" Type="http://schemas.openxmlformats.org/officeDocument/2006/relationships/image" Target="../media/image21.png"/><Relationship Id="rId25" Type="http://schemas.openxmlformats.org/officeDocument/2006/relationships/image" Target="../media/image42.sv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20.png"/><Relationship Id="rId20" Type="http://schemas.openxmlformats.org/officeDocument/2006/relationships/image" Target="../media/image5.svg"/><Relationship Id="rId29" Type="http://schemas.openxmlformats.org/officeDocument/2006/relationships/image" Target="../media/image46.svg"/><Relationship Id="rId1" Type="http://schemas.openxmlformats.org/officeDocument/2006/relationships/slideLayout" Target="../slideLayouts/slideLayout32.xml"/><Relationship Id="rId6" Type="http://schemas.openxmlformats.org/officeDocument/2006/relationships/image" Target="../media/image31.svg"/><Relationship Id="rId11" Type="http://schemas.openxmlformats.org/officeDocument/2006/relationships/image" Target="../media/image36.png"/><Relationship Id="rId24" Type="http://schemas.openxmlformats.org/officeDocument/2006/relationships/image" Target="../media/image41.png"/><Relationship Id="rId5" Type="http://schemas.openxmlformats.org/officeDocument/2006/relationships/image" Target="../media/image30.png"/><Relationship Id="rId15" Type="http://schemas.openxmlformats.org/officeDocument/2006/relationships/image" Target="../media/image19.png"/><Relationship Id="rId23" Type="http://schemas.openxmlformats.org/officeDocument/2006/relationships/image" Target="../media/image7.png"/><Relationship Id="rId28" Type="http://schemas.openxmlformats.org/officeDocument/2006/relationships/image" Target="../media/image45.png"/><Relationship Id="rId10" Type="http://schemas.openxmlformats.org/officeDocument/2006/relationships/image" Target="../media/image35.png"/><Relationship Id="rId19" Type="http://schemas.openxmlformats.org/officeDocument/2006/relationships/image" Target="../media/image4.png"/><Relationship Id="rId31" Type="http://schemas.openxmlformats.org/officeDocument/2006/relationships/image" Target="../media/image48.svg"/><Relationship Id="rId4" Type="http://schemas.openxmlformats.org/officeDocument/2006/relationships/image" Target="../media/image10.svg"/><Relationship Id="rId9" Type="http://schemas.openxmlformats.org/officeDocument/2006/relationships/image" Target="../media/image34.png"/><Relationship Id="rId14" Type="http://schemas.openxmlformats.org/officeDocument/2006/relationships/image" Target="../media/image8.png"/><Relationship Id="rId22" Type="http://schemas.openxmlformats.org/officeDocument/2006/relationships/image" Target="../media/image40.svg"/><Relationship Id="rId27" Type="http://schemas.openxmlformats.org/officeDocument/2006/relationships/image" Target="../media/image44.svg"/><Relationship Id="rId30" Type="http://schemas.openxmlformats.org/officeDocument/2006/relationships/image" Target="../media/image4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3.png"/><Relationship Id="rId7" Type="http://schemas.openxmlformats.org/officeDocument/2006/relationships/image" Target="../media/image7.png"/><Relationship Id="rId12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2.xml"/><Relationship Id="rId6" Type="http://schemas.openxmlformats.org/officeDocument/2006/relationships/image" Target="../media/image5.svg"/><Relationship Id="rId11" Type="http://schemas.openxmlformats.org/officeDocument/2006/relationships/image" Target="../media/image38.svg"/><Relationship Id="rId5" Type="http://schemas.openxmlformats.org/officeDocument/2006/relationships/image" Target="../media/image4.png"/><Relationship Id="rId10" Type="http://schemas.openxmlformats.org/officeDocument/2006/relationships/image" Target="../media/image37.png"/><Relationship Id="rId4" Type="http://schemas.openxmlformats.org/officeDocument/2006/relationships/image" Target="../media/image34.png"/><Relationship Id="rId9" Type="http://schemas.openxmlformats.org/officeDocument/2006/relationships/image" Target="../media/image3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svg"/><Relationship Id="rId13" Type="http://schemas.openxmlformats.org/officeDocument/2006/relationships/image" Target="../media/image14.svg"/><Relationship Id="rId18" Type="http://schemas.openxmlformats.org/officeDocument/2006/relationships/image" Target="../media/image52.svg"/><Relationship Id="rId26" Type="http://schemas.openxmlformats.org/officeDocument/2006/relationships/image" Target="../media/image59.svg"/><Relationship Id="rId3" Type="http://schemas.openxmlformats.org/officeDocument/2006/relationships/image" Target="../media/image4.png"/><Relationship Id="rId21" Type="http://schemas.openxmlformats.org/officeDocument/2006/relationships/image" Target="../media/image54.png"/><Relationship Id="rId7" Type="http://schemas.openxmlformats.org/officeDocument/2006/relationships/image" Target="../media/image37.png"/><Relationship Id="rId12" Type="http://schemas.openxmlformats.org/officeDocument/2006/relationships/image" Target="../media/image13.png"/><Relationship Id="rId17" Type="http://schemas.openxmlformats.org/officeDocument/2006/relationships/image" Target="../media/image51.png"/><Relationship Id="rId25" Type="http://schemas.openxmlformats.org/officeDocument/2006/relationships/image" Target="../media/image58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8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32.xml"/><Relationship Id="rId6" Type="http://schemas.openxmlformats.org/officeDocument/2006/relationships/image" Target="../media/image10.svg"/><Relationship Id="rId11" Type="http://schemas.openxmlformats.org/officeDocument/2006/relationships/image" Target="../media/image21.png"/><Relationship Id="rId24" Type="http://schemas.openxmlformats.org/officeDocument/2006/relationships/image" Target="../media/image57.png"/><Relationship Id="rId5" Type="http://schemas.openxmlformats.org/officeDocument/2006/relationships/image" Target="../media/image9.png"/><Relationship Id="rId15" Type="http://schemas.openxmlformats.org/officeDocument/2006/relationships/image" Target="../media/image50.svg"/><Relationship Id="rId23" Type="http://schemas.openxmlformats.org/officeDocument/2006/relationships/image" Target="../media/image56.svg"/><Relationship Id="rId28" Type="http://schemas.openxmlformats.org/officeDocument/2006/relationships/image" Target="../media/image22.png"/><Relationship Id="rId10" Type="http://schemas.openxmlformats.org/officeDocument/2006/relationships/image" Target="../media/image36.png"/><Relationship Id="rId19" Type="http://schemas.openxmlformats.org/officeDocument/2006/relationships/image" Target="../media/image53.png"/><Relationship Id="rId4" Type="http://schemas.openxmlformats.org/officeDocument/2006/relationships/image" Target="../media/image5.svg"/><Relationship Id="rId9" Type="http://schemas.openxmlformats.org/officeDocument/2006/relationships/image" Target="../media/image35.png"/><Relationship Id="rId14" Type="http://schemas.openxmlformats.org/officeDocument/2006/relationships/image" Target="../media/image49.png"/><Relationship Id="rId22" Type="http://schemas.openxmlformats.org/officeDocument/2006/relationships/image" Target="../media/image55.png"/><Relationship Id="rId27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svg"/><Relationship Id="rId13" Type="http://schemas.openxmlformats.org/officeDocument/2006/relationships/image" Target="../media/image14.svg"/><Relationship Id="rId18" Type="http://schemas.openxmlformats.org/officeDocument/2006/relationships/image" Target="../media/image52.svg"/><Relationship Id="rId26" Type="http://schemas.openxmlformats.org/officeDocument/2006/relationships/image" Target="../media/image58.png"/><Relationship Id="rId3" Type="http://schemas.openxmlformats.org/officeDocument/2006/relationships/image" Target="../media/image4.png"/><Relationship Id="rId21" Type="http://schemas.openxmlformats.org/officeDocument/2006/relationships/image" Target="../media/image54.png"/><Relationship Id="rId7" Type="http://schemas.openxmlformats.org/officeDocument/2006/relationships/image" Target="../media/image37.png"/><Relationship Id="rId12" Type="http://schemas.openxmlformats.org/officeDocument/2006/relationships/image" Target="../media/image13.png"/><Relationship Id="rId17" Type="http://schemas.openxmlformats.org/officeDocument/2006/relationships/image" Target="../media/image51.png"/><Relationship Id="rId25" Type="http://schemas.openxmlformats.org/officeDocument/2006/relationships/image" Target="../media/image57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8.png"/><Relationship Id="rId20" Type="http://schemas.openxmlformats.org/officeDocument/2006/relationships/image" Target="../media/image19.png"/><Relationship Id="rId29" Type="http://schemas.openxmlformats.org/officeDocument/2006/relationships/image" Target="../media/image22.png"/><Relationship Id="rId1" Type="http://schemas.openxmlformats.org/officeDocument/2006/relationships/slideLayout" Target="../slideLayouts/slideLayout32.xml"/><Relationship Id="rId6" Type="http://schemas.openxmlformats.org/officeDocument/2006/relationships/image" Target="../media/image10.svg"/><Relationship Id="rId11" Type="http://schemas.openxmlformats.org/officeDocument/2006/relationships/image" Target="../media/image21.png"/><Relationship Id="rId24" Type="http://schemas.openxmlformats.org/officeDocument/2006/relationships/image" Target="../media/image60.png"/><Relationship Id="rId5" Type="http://schemas.openxmlformats.org/officeDocument/2006/relationships/image" Target="../media/image9.png"/><Relationship Id="rId15" Type="http://schemas.openxmlformats.org/officeDocument/2006/relationships/image" Target="../media/image50.svg"/><Relationship Id="rId23" Type="http://schemas.openxmlformats.org/officeDocument/2006/relationships/image" Target="../media/image56.svg"/><Relationship Id="rId28" Type="http://schemas.openxmlformats.org/officeDocument/2006/relationships/image" Target="../media/image20.png"/><Relationship Id="rId10" Type="http://schemas.openxmlformats.org/officeDocument/2006/relationships/image" Target="../media/image36.png"/><Relationship Id="rId19" Type="http://schemas.openxmlformats.org/officeDocument/2006/relationships/image" Target="../media/image53.png"/><Relationship Id="rId4" Type="http://schemas.openxmlformats.org/officeDocument/2006/relationships/image" Target="../media/image5.svg"/><Relationship Id="rId9" Type="http://schemas.openxmlformats.org/officeDocument/2006/relationships/image" Target="../media/image35.png"/><Relationship Id="rId14" Type="http://schemas.openxmlformats.org/officeDocument/2006/relationships/image" Target="../media/image49.png"/><Relationship Id="rId22" Type="http://schemas.openxmlformats.org/officeDocument/2006/relationships/image" Target="../media/image55.png"/><Relationship Id="rId27" Type="http://schemas.openxmlformats.org/officeDocument/2006/relationships/image" Target="../media/image59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svg"/><Relationship Id="rId13" Type="http://schemas.openxmlformats.org/officeDocument/2006/relationships/image" Target="../media/image14.svg"/><Relationship Id="rId18" Type="http://schemas.openxmlformats.org/officeDocument/2006/relationships/image" Target="../media/image52.svg"/><Relationship Id="rId26" Type="http://schemas.openxmlformats.org/officeDocument/2006/relationships/image" Target="../media/image62.svg"/><Relationship Id="rId3" Type="http://schemas.openxmlformats.org/officeDocument/2006/relationships/image" Target="../media/image4.png"/><Relationship Id="rId21" Type="http://schemas.openxmlformats.org/officeDocument/2006/relationships/image" Target="../media/image54.png"/><Relationship Id="rId7" Type="http://schemas.openxmlformats.org/officeDocument/2006/relationships/image" Target="../media/image37.png"/><Relationship Id="rId12" Type="http://schemas.openxmlformats.org/officeDocument/2006/relationships/image" Target="../media/image13.png"/><Relationship Id="rId17" Type="http://schemas.openxmlformats.org/officeDocument/2006/relationships/image" Target="../media/image51.png"/><Relationship Id="rId25" Type="http://schemas.openxmlformats.org/officeDocument/2006/relationships/image" Target="../media/image61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8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32.xml"/><Relationship Id="rId6" Type="http://schemas.openxmlformats.org/officeDocument/2006/relationships/image" Target="../media/image10.svg"/><Relationship Id="rId11" Type="http://schemas.openxmlformats.org/officeDocument/2006/relationships/image" Target="../media/image21.png"/><Relationship Id="rId24" Type="http://schemas.openxmlformats.org/officeDocument/2006/relationships/image" Target="../media/image22.png"/><Relationship Id="rId5" Type="http://schemas.openxmlformats.org/officeDocument/2006/relationships/image" Target="../media/image9.png"/><Relationship Id="rId15" Type="http://schemas.openxmlformats.org/officeDocument/2006/relationships/image" Target="../media/image50.svg"/><Relationship Id="rId23" Type="http://schemas.openxmlformats.org/officeDocument/2006/relationships/image" Target="../media/image56.svg"/><Relationship Id="rId28" Type="http://schemas.openxmlformats.org/officeDocument/2006/relationships/image" Target="../media/image29.svg"/><Relationship Id="rId10" Type="http://schemas.openxmlformats.org/officeDocument/2006/relationships/image" Target="../media/image36.png"/><Relationship Id="rId19" Type="http://schemas.openxmlformats.org/officeDocument/2006/relationships/image" Target="../media/image53.png"/><Relationship Id="rId4" Type="http://schemas.openxmlformats.org/officeDocument/2006/relationships/image" Target="../media/image5.svg"/><Relationship Id="rId9" Type="http://schemas.openxmlformats.org/officeDocument/2006/relationships/image" Target="../media/image35.png"/><Relationship Id="rId14" Type="http://schemas.openxmlformats.org/officeDocument/2006/relationships/image" Target="../media/image49.png"/><Relationship Id="rId22" Type="http://schemas.openxmlformats.org/officeDocument/2006/relationships/image" Target="../media/image55.png"/><Relationship Id="rId27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svg"/><Relationship Id="rId13" Type="http://schemas.openxmlformats.org/officeDocument/2006/relationships/image" Target="../media/image14.svg"/><Relationship Id="rId18" Type="http://schemas.openxmlformats.org/officeDocument/2006/relationships/image" Target="../media/image52.svg"/><Relationship Id="rId26" Type="http://schemas.openxmlformats.org/officeDocument/2006/relationships/image" Target="../media/image62.svg"/><Relationship Id="rId3" Type="http://schemas.openxmlformats.org/officeDocument/2006/relationships/image" Target="../media/image4.png"/><Relationship Id="rId21" Type="http://schemas.openxmlformats.org/officeDocument/2006/relationships/image" Target="../media/image54.png"/><Relationship Id="rId7" Type="http://schemas.openxmlformats.org/officeDocument/2006/relationships/image" Target="../media/image37.png"/><Relationship Id="rId12" Type="http://schemas.openxmlformats.org/officeDocument/2006/relationships/image" Target="../media/image13.png"/><Relationship Id="rId17" Type="http://schemas.openxmlformats.org/officeDocument/2006/relationships/image" Target="../media/image51.png"/><Relationship Id="rId25" Type="http://schemas.openxmlformats.org/officeDocument/2006/relationships/image" Target="../media/image61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8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32.xml"/><Relationship Id="rId6" Type="http://schemas.openxmlformats.org/officeDocument/2006/relationships/image" Target="../media/image10.svg"/><Relationship Id="rId11" Type="http://schemas.openxmlformats.org/officeDocument/2006/relationships/image" Target="../media/image21.png"/><Relationship Id="rId24" Type="http://schemas.openxmlformats.org/officeDocument/2006/relationships/image" Target="../media/image22.png"/><Relationship Id="rId5" Type="http://schemas.openxmlformats.org/officeDocument/2006/relationships/image" Target="../media/image9.png"/><Relationship Id="rId15" Type="http://schemas.openxmlformats.org/officeDocument/2006/relationships/image" Target="../media/image50.svg"/><Relationship Id="rId23" Type="http://schemas.openxmlformats.org/officeDocument/2006/relationships/image" Target="../media/image56.svg"/><Relationship Id="rId28" Type="http://schemas.openxmlformats.org/officeDocument/2006/relationships/image" Target="../media/image29.svg"/><Relationship Id="rId10" Type="http://schemas.openxmlformats.org/officeDocument/2006/relationships/image" Target="../media/image36.png"/><Relationship Id="rId19" Type="http://schemas.openxmlformats.org/officeDocument/2006/relationships/image" Target="../media/image53.png"/><Relationship Id="rId4" Type="http://schemas.openxmlformats.org/officeDocument/2006/relationships/image" Target="../media/image5.svg"/><Relationship Id="rId9" Type="http://schemas.openxmlformats.org/officeDocument/2006/relationships/image" Target="../media/image35.png"/><Relationship Id="rId14" Type="http://schemas.openxmlformats.org/officeDocument/2006/relationships/image" Target="../media/image49.png"/><Relationship Id="rId22" Type="http://schemas.openxmlformats.org/officeDocument/2006/relationships/image" Target="../media/image55.png"/><Relationship Id="rId27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Rectangle 200">
            <a:extLst>
              <a:ext uri="{FF2B5EF4-FFF2-40B4-BE49-F238E27FC236}">
                <a16:creationId xmlns:a16="http://schemas.microsoft.com/office/drawing/2014/main" id="{7FA3616C-B3E7-8E44-A849-802BA8C8AEC1}"/>
              </a:ext>
            </a:extLst>
          </p:cNvPr>
          <p:cNvSpPr/>
          <p:nvPr/>
        </p:nvSpPr>
        <p:spPr>
          <a:xfrm>
            <a:off x="10543610" y="2832921"/>
            <a:ext cx="994085" cy="343916"/>
          </a:xfrm>
          <a:prstGeom prst="rect">
            <a:avLst/>
          </a:prstGeom>
          <a:solidFill>
            <a:srgbClr val="FAFAFA">
              <a:alpha val="20000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E48966B5-FB6F-4A4E-A53E-984724D4C803}"/>
              </a:ext>
            </a:extLst>
          </p:cNvPr>
          <p:cNvSpPr/>
          <p:nvPr/>
        </p:nvSpPr>
        <p:spPr>
          <a:xfrm>
            <a:off x="7382587" y="572411"/>
            <a:ext cx="4159372" cy="2260510"/>
          </a:xfrm>
          <a:prstGeom prst="rect">
            <a:avLst/>
          </a:prstGeom>
          <a:solidFill>
            <a:srgbClr val="FAFAFA">
              <a:alpha val="20000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Backend Resources</a:t>
            </a:r>
          </a:p>
        </p:txBody>
      </p:sp>
      <p:sp>
        <p:nvSpPr>
          <p:cNvPr id="56344" name="Footer Placeholder 28">
            <a:extLst>
              <a:ext uri="{FF2B5EF4-FFF2-40B4-BE49-F238E27FC236}">
                <a16:creationId xmlns:a16="http://schemas.microsoft.com/office/drawing/2014/main" id="{A6501EF6-7622-6A41-89AE-325B1323EA60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090550" y="6250334"/>
            <a:ext cx="4463143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© 2020, Amazon Web Services, Inc. or its affiliates. All rights reserved.</a:t>
            </a:r>
            <a:endParaRPr kumimoji="0" lang="en-US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6345" name="Slide Number Placeholder 29">
            <a:extLst>
              <a:ext uri="{FF2B5EF4-FFF2-40B4-BE49-F238E27FC236}">
                <a16:creationId xmlns:a16="http://schemas.microsoft.com/office/drawing/2014/main" id="{92206EDB-AE67-2142-8D7A-F4D25741FBE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106677" y="6250334"/>
            <a:ext cx="2844381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1C588C1-1042-BC47-B84D-2032ED7FAC9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6321" name="Title 3">
            <a:extLst>
              <a:ext uri="{FF2B5EF4-FFF2-40B4-BE49-F238E27FC236}">
                <a16:creationId xmlns:a16="http://schemas.microsoft.com/office/drawing/2014/main" id="{FA28F6E9-D239-8B4D-A150-C5C733F5BE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Web App Security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4DF6C5E-5C1B-1F4C-8327-9A80F0EE4D15}"/>
              </a:ext>
            </a:extLst>
          </p:cNvPr>
          <p:cNvSpPr/>
          <p:nvPr/>
        </p:nvSpPr>
        <p:spPr>
          <a:xfrm>
            <a:off x="5093301" y="365127"/>
            <a:ext cx="6664010" cy="5429320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4572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AWS Cloud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AD80057-D349-E543-95A9-21896BDB3618}"/>
              </a:ext>
            </a:extLst>
          </p:cNvPr>
          <p:cNvGrpSpPr/>
          <p:nvPr/>
        </p:nvGrpSpPr>
        <p:grpSpPr>
          <a:xfrm>
            <a:off x="42008" y="3013344"/>
            <a:ext cx="1506552" cy="831311"/>
            <a:chOff x="530762" y="3066779"/>
            <a:chExt cx="1506552" cy="831311"/>
          </a:xfrm>
        </p:grpSpPr>
        <p:pic>
          <p:nvPicPr>
            <p:cNvPr id="30" name="Graphic 29">
              <a:extLst>
                <a:ext uri="{FF2B5EF4-FFF2-40B4-BE49-F238E27FC236}">
                  <a16:creationId xmlns:a16="http://schemas.microsoft.com/office/drawing/2014/main" id="{BA7A6CCF-C3CB-8646-A469-A2EF7379260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 flipH="1">
              <a:off x="1041830" y="3066779"/>
              <a:ext cx="469900" cy="469900"/>
            </a:xfrm>
            <a:prstGeom prst="rect">
              <a:avLst/>
            </a:prstGeom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1733A98-2270-BB4E-A27D-02C8876CA786}"/>
                </a:ext>
              </a:extLst>
            </p:cNvPr>
            <p:cNvSpPr txBox="1"/>
            <p:nvPr/>
          </p:nvSpPr>
          <p:spPr>
            <a:xfrm>
              <a:off x="530762" y="3590313"/>
              <a:ext cx="15065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End users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08DFA750-7C72-7C42-BB5D-15F20A67E493}"/>
              </a:ext>
            </a:extLst>
          </p:cNvPr>
          <p:cNvGrpSpPr/>
          <p:nvPr/>
        </p:nvGrpSpPr>
        <p:grpSpPr>
          <a:xfrm rot="10800000">
            <a:off x="12408866" y="9191959"/>
            <a:ext cx="819599" cy="2449618"/>
            <a:chOff x="8228637" y="4518536"/>
            <a:chExt cx="1639961" cy="399415"/>
          </a:xfrm>
        </p:grpSpPr>
        <p:sp>
          <p:nvSpPr>
            <p:cNvPr id="43" name="Freeform 42">
              <a:extLst>
                <a:ext uri="{FF2B5EF4-FFF2-40B4-BE49-F238E27FC236}">
                  <a16:creationId xmlns:a16="http://schemas.microsoft.com/office/drawing/2014/main" id="{76B72560-0B54-6E46-824B-251048FEA921}"/>
                </a:ext>
              </a:extLst>
            </p:cNvPr>
            <p:cNvSpPr/>
            <p:nvPr/>
          </p:nvSpPr>
          <p:spPr>
            <a:xfrm>
              <a:off x="8228637" y="4518536"/>
              <a:ext cx="915363" cy="399415"/>
            </a:xfrm>
            <a:custGeom>
              <a:avLst/>
              <a:gdLst>
                <a:gd name="connsiteX0" fmla="*/ 38637 w 914400"/>
                <a:gd name="connsiteY0" fmla="*/ 0 h 399245"/>
                <a:gd name="connsiteX1" fmla="*/ 914400 w 914400"/>
                <a:gd name="connsiteY1" fmla="*/ 0 h 399245"/>
                <a:gd name="connsiteX2" fmla="*/ 914400 w 914400"/>
                <a:gd name="connsiteY2" fmla="*/ 399245 h 399245"/>
                <a:gd name="connsiteX3" fmla="*/ 0 w 914400"/>
                <a:gd name="connsiteY3" fmla="*/ 399245 h 399245"/>
                <a:gd name="connsiteX0" fmla="*/ 9837 w 914400"/>
                <a:gd name="connsiteY0" fmla="*/ 3600 h 399245"/>
                <a:gd name="connsiteX1" fmla="*/ 914400 w 914400"/>
                <a:gd name="connsiteY1" fmla="*/ 0 h 399245"/>
                <a:gd name="connsiteX2" fmla="*/ 914400 w 914400"/>
                <a:gd name="connsiteY2" fmla="*/ 399245 h 399245"/>
                <a:gd name="connsiteX3" fmla="*/ 0 w 914400"/>
                <a:gd name="connsiteY3" fmla="*/ 399245 h 399245"/>
                <a:gd name="connsiteX0" fmla="*/ 0 w 922563"/>
                <a:gd name="connsiteY0" fmla="*/ 7200 h 399245"/>
                <a:gd name="connsiteX1" fmla="*/ 922563 w 922563"/>
                <a:gd name="connsiteY1" fmla="*/ 0 h 399245"/>
                <a:gd name="connsiteX2" fmla="*/ 922563 w 922563"/>
                <a:gd name="connsiteY2" fmla="*/ 399245 h 399245"/>
                <a:gd name="connsiteX3" fmla="*/ 8163 w 922563"/>
                <a:gd name="connsiteY3" fmla="*/ 399245 h 399245"/>
                <a:gd name="connsiteX0" fmla="*/ 0 w 915363"/>
                <a:gd name="connsiteY0" fmla="*/ 3600 h 399245"/>
                <a:gd name="connsiteX1" fmla="*/ 915363 w 915363"/>
                <a:gd name="connsiteY1" fmla="*/ 0 h 399245"/>
                <a:gd name="connsiteX2" fmla="*/ 915363 w 915363"/>
                <a:gd name="connsiteY2" fmla="*/ 399245 h 399245"/>
                <a:gd name="connsiteX3" fmla="*/ 963 w 915363"/>
                <a:gd name="connsiteY3" fmla="*/ 399245 h 399245"/>
                <a:gd name="connsiteX0" fmla="*/ 0 w 915363"/>
                <a:gd name="connsiteY0" fmla="*/ 0 h 399415"/>
                <a:gd name="connsiteX1" fmla="*/ 915363 w 915363"/>
                <a:gd name="connsiteY1" fmla="*/ 170 h 399415"/>
                <a:gd name="connsiteX2" fmla="*/ 915363 w 915363"/>
                <a:gd name="connsiteY2" fmla="*/ 399415 h 399415"/>
                <a:gd name="connsiteX3" fmla="*/ 963 w 915363"/>
                <a:gd name="connsiteY3" fmla="*/ 399415 h 399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15363" h="399415">
                  <a:moveTo>
                    <a:pt x="0" y="0"/>
                  </a:moveTo>
                  <a:lnTo>
                    <a:pt x="915363" y="170"/>
                  </a:lnTo>
                  <a:lnTo>
                    <a:pt x="915363" y="399415"/>
                  </a:lnTo>
                  <a:lnTo>
                    <a:pt x="963" y="399415"/>
                  </a:lnTo>
                </a:path>
              </a:pathLst>
            </a:custGeom>
            <a:noFill/>
            <a:ln w="12700">
              <a:solidFill>
                <a:srgbClr val="8FA7C4"/>
              </a:solidFill>
              <a:headEnd type="arrow" w="med" len="sm"/>
              <a:tailEnd type="arrow" w="med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F66508B1-4F80-E04E-A5F3-E2ED6479C5B6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8228637" y="4720460"/>
              <a:ext cx="1639961" cy="0"/>
            </a:xfrm>
            <a:prstGeom prst="straightConnector1">
              <a:avLst/>
            </a:prstGeom>
            <a:ln w="12700">
              <a:solidFill>
                <a:srgbClr val="8FA7C4"/>
              </a:solidFill>
              <a:headEnd type="arrow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3" name="Graphic 52">
            <a:extLst>
              <a:ext uri="{FF2B5EF4-FFF2-40B4-BE49-F238E27FC236}">
                <a16:creationId xmlns:a16="http://schemas.microsoft.com/office/drawing/2014/main" id="{7F087D3C-41E9-7C4F-94E7-EF1935AD4C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93301" y="365125"/>
            <a:ext cx="381000" cy="381000"/>
          </a:xfrm>
          <a:prstGeom prst="rect">
            <a:avLst/>
          </a:prstGeom>
        </p:spPr>
      </p:pic>
      <p:pic>
        <p:nvPicPr>
          <p:cNvPr id="57" name="Graphic 8">
            <a:extLst>
              <a:ext uri="{FF2B5EF4-FFF2-40B4-BE49-F238E27FC236}">
                <a16:creationId xmlns:a16="http://schemas.microsoft.com/office/drawing/2014/main" id="{D57CCB2A-0634-5B49-BB2E-94131F5ACA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4409" y="9710049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23F305F9-24BE-3742-8C60-62E58069BC72}"/>
              </a:ext>
            </a:extLst>
          </p:cNvPr>
          <p:cNvGrpSpPr/>
          <p:nvPr/>
        </p:nvGrpSpPr>
        <p:grpSpPr>
          <a:xfrm>
            <a:off x="5290362" y="1009404"/>
            <a:ext cx="857927" cy="1037507"/>
            <a:chOff x="3306828" y="1920086"/>
            <a:chExt cx="1130964" cy="1367696"/>
          </a:xfrm>
        </p:grpSpPr>
        <p:pic>
          <p:nvPicPr>
            <p:cNvPr id="64" name="Graphic 17">
              <a:extLst>
                <a:ext uri="{FF2B5EF4-FFF2-40B4-BE49-F238E27FC236}">
                  <a16:creationId xmlns:a16="http://schemas.microsoft.com/office/drawing/2014/main" id="{66187A9B-AECF-0B42-AC3B-405952213AD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88250" y="1920086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F4DC6E0D-2179-364F-BFE4-7A7C01B4B0D3}"/>
                </a:ext>
              </a:extLst>
            </p:cNvPr>
            <p:cNvSpPr txBox="1"/>
            <p:nvPr/>
          </p:nvSpPr>
          <p:spPr>
            <a:xfrm>
              <a:off x="3306828" y="2679191"/>
              <a:ext cx="1130964" cy="6085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Cognito</a:t>
              </a:r>
              <a:b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</a:b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User Pool</a:t>
              </a:r>
            </a:p>
          </p:txBody>
        </p:sp>
      </p:grpSp>
      <p:cxnSp>
        <p:nvCxnSpPr>
          <p:cNvPr id="68" name="Elbow Connector 67">
            <a:extLst>
              <a:ext uri="{FF2B5EF4-FFF2-40B4-BE49-F238E27FC236}">
                <a16:creationId xmlns:a16="http://schemas.microsoft.com/office/drawing/2014/main" id="{8A4015B1-1A5B-C14C-9C80-378E27E8ED11}"/>
              </a:ext>
            </a:extLst>
          </p:cNvPr>
          <p:cNvCxnSpPr>
            <a:cxnSpLocks/>
          </p:cNvCxnSpPr>
          <p:nvPr/>
        </p:nvCxnSpPr>
        <p:spPr>
          <a:xfrm flipV="1">
            <a:off x="1264833" y="1280141"/>
            <a:ext cx="4002350" cy="1621871"/>
          </a:xfrm>
          <a:prstGeom prst="bentConnector3">
            <a:avLst>
              <a:gd name="adj1" fmla="val 47179"/>
            </a:avLst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Elbow Connector 68">
            <a:extLst>
              <a:ext uri="{FF2B5EF4-FFF2-40B4-BE49-F238E27FC236}">
                <a16:creationId xmlns:a16="http://schemas.microsoft.com/office/drawing/2014/main" id="{720D91C7-A172-6143-B279-2C7F18128E33}"/>
              </a:ext>
            </a:extLst>
          </p:cNvPr>
          <p:cNvCxnSpPr>
            <a:cxnSpLocks/>
          </p:cNvCxnSpPr>
          <p:nvPr/>
        </p:nvCxnSpPr>
        <p:spPr>
          <a:xfrm flipV="1">
            <a:off x="1280828" y="1411430"/>
            <a:ext cx="3986355" cy="1621870"/>
          </a:xfrm>
          <a:prstGeom prst="bentConnector3">
            <a:avLst>
              <a:gd name="adj1" fmla="val 50000"/>
            </a:avLst>
          </a:prstGeom>
          <a:ln w="12700">
            <a:solidFill>
              <a:srgbClr val="8FA7C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oup 69">
            <a:extLst>
              <a:ext uri="{FF2B5EF4-FFF2-40B4-BE49-F238E27FC236}">
                <a16:creationId xmlns:a16="http://schemas.microsoft.com/office/drawing/2014/main" id="{1134FEF5-D7E1-0349-82B7-3F53C4FA88E3}"/>
              </a:ext>
            </a:extLst>
          </p:cNvPr>
          <p:cNvGrpSpPr/>
          <p:nvPr/>
        </p:nvGrpSpPr>
        <p:grpSpPr>
          <a:xfrm>
            <a:off x="5204599" y="2139330"/>
            <a:ext cx="1029449" cy="1037507"/>
            <a:chOff x="3193774" y="1920086"/>
            <a:chExt cx="1357074" cy="1367696"/>
          </a:xfrm>
        </p:grpSpPr>
        <p:pic>
          <p:nvPicPr>
            <p:cNvPr id="71" name="Graphic 17">
              <a:extLst>
                <a:ext uri="{FF2B5EF4-FFF2-40B4-BE49-F238E27FC236}">
                  <a16:creationId xmlns:a16="http://schemas.microsoft.com/office/drawing/2014/main" id="{6BBF035B-4227-004C-869F-40DDDCD3575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88250" y="1920086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FA80E53B-3D8A-724B-A23F-34657AA92AAD}"/>
                </a:ext>
              </a:extLst>
            </p:cNvPr>
            <p:cNvSpPr txBox="1"/>
            <p:nvPr/>
          </p:nvSpPr>
          <p:spPr>
            <a:xfrm>
              <a:off x="3193774" y="2679191"/>
              <a:ext cx="1357074" cy="6085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Cognito</a:t>
              </a:r>
              <a:b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</a:b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Identity Pool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2C4AC35-EA76-A24E-840F-872498B7EC9C}"/>
              </a:ext>
            </a:extLst>
          </p:cNvPr>
          <p:cNvGrpSpPr/>
          <p:nvPr/>
        </p:nvGrpSpPr>
        <p:grpSpPr>
          <a:xfrm>
            <a:off x="6012821" y="4159517"/>
            <a:ext cx="790601" cy="1055455"/>
            <a:chOff x="5307266" y="3639043"/>
            <a:chExt cx="790601" cy="1055455"/>
          </a:xfrm>
        </p:grpSpPr>
        <p:pic>
          <p:nvPicPr>
            <p:cNvPr id="75" name="Graphic 17">
              <a:extLst>
                <a:ext uri="{FF2B5EF4-FFF2-40B4-BE49-F238E27FC236}">
                  <a16:creationId xmlns:a16="http://schemas.microsoft.com/office/drawing/2014/main" id="{04557385-251F-C64E-8DCF-4E484EB5A3A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/>
            <a:srcRect/>
            <a:stretch/>
          </p:blipFill>
          <p:spPr bwMode="auto">
            <a:xfrm>
              <a:off x="5416694" y="3639043"/>
              <a:ext cx="571746" cy="5717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D18293EA-D52C-2140-B795-F90DDAE008DF}"/>
                </a:ext>
              </a:extLst>
            </p:cNvPr>
            <p:cNvSpPr txBox="1"/>
            <p:nvPr/>
          </p:nvSpPr>
          <p:spPr>
            <a:xfrm>
              <a:off x="5307266" y="4232833"/>
              <a:ext cx="79060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API</a:t>
              </a:r>
              <a:b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</a:b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Gateway</a:t>
              </a:r>
            </a:p>
          </p:txBody>
        </p:sp>
      </p:grpSp>
      <p:cxnSp>
        <p:nvCxnSpPr>
          <p:cNvPr id="77" name="Elbow Connector 76">
            <a:extLst>
              <a:ext uri="{FF2B5EF4-FFF2-40B4-BE49-F238E27FC236}">
                <a16:creationId xmlns:a16="http://schemas.microsoft.com/office/drawing/2014/main" id="{88F60EB4-7676-F042-A150-D2CF7BD72653}"/>
              </a:ext>
            </a:extLst>
          </p:cNvPr>
          <p:cNvCxnSpPr>
            <a:cxnSpLocks/>
          </p:cNvCxnSpPr>
          <p:nvPr/>
        </p:nvCxnSpPr>
        <p:spPr>
          <a:xfrm>
            <a:off x="1280828" y="3761039"/>
            <a:ext cx="4723654" cy="717861"/>
          </a:xfrm>
          <a:prstGeom prst="bentConnector3">
            <a:avLst>
              <a:gd name="adj1" fmla="val 50000"/>
            </a:avLst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0A67CD11-23F4-0649-AAB5-B96982DB2F4E}"/>
              </a:ext>
            </a:extLst>
          </p:cNvPr>
          <p:cNvSpPr txBox="1"/>
          <p:nvPr/>
        </p:nvSpPr>
        <p:spPr>
          <a:xfrm>
            <a:off x="1280828" y="3744019"/>
            <a:ext cx="230561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5. API Requests with</a:t>
            </a:r>
            <a:br>
              <a:rPr kumimoji="0" lang="en-US" sz="10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kumimoji="0" lang="en-US" sz="10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Bearer Authentication in Header</a:t>
            </a:r>
          </a:p>
        </p:txBody>
      </p:sp>
      <p:cxnSp>
        <p:nvCxnSpPr>
          <p:cNvPr id="79" name="Elbow Connector 78">
            <a:extLst>
              <a:ext uri="{FF2B5EF4-FFF2-40B4-BE49-F238E27FC236}">
                <a16:creationId xmlns:a16="http://schemas.microsoft.com/office/drawing/2014/main" id="{32A3C0EB-C976-4247-ADF0-5056D33CF59E}"/>
              </a:ext>
            </a:extLst>
          </p:cNvPr>
          <p:cNvCxnSpPr>
            <a:cxnSpLocks/>
          </p:cNvCxnSpPr>
          <p:nvPr/>
        </p:nvCxnSpPr>
        <p:spPr>
          <a:xfrm flipV="1">
            <a:off x="1268687" y="2361645"/>
            <a:ext cx="4037689" cy="1024347"/>
          </a:xfrm>
          <a:prstGeom prst="bentConnector3">
            <a:avLst>
              <a:gd name="adj1" fmla="val 53355"/>
            </a:avLst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Elbow Connector 79">
            <a:extLst>
              <a:ext uri="{FF2B5EF4-FFF2-40B4-BE49-F238E27FC236}">
                <a16:creationId xmlns:a16="http://schemas.microsoft.com/office/drawing/2014/main" id="{688562C6-4A26-E549-AD68-223B4DB24997}"/>
              </a:ext>
            </a:extLst>
          </p:cNvPr>
          <p:cNvCxnSpPr>
            <a:cxnSpLocks/>
          </p:cNvCxnSpPr>
          <p:nvPr/>
        </p:nvCxnSpPr>
        <p:spPr>
          <a:xfrm flipV="1">
            <a:off x="1296560" y="2496940"/>
            <a:ext cx="4013939" cy="1022242"/>
          </a:xfrm>
          <a:prstGeom prst="bentConnector3">
            <a:avLst>
              <a:gd name="adj1" fmla="val 55906"/>
            </a:avLst>
          </a:prstGeom>
          <a:ln w="12700">
            <a:solidFill>
              <a:srgbClr val="8FA7C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5F172B23-4230-364B-9286-1ADB3E675A11}"/>
              </a:ext>
            </a:extLst>
          </p:cNvPr>
          <p:cNvSpPr txBox="1"/>
          <p:nvPr/>
        </p:nvSpPr>
        <p:spPr>
          <a:xfrm>
            <a:off x="1430262" y="2655791"/>
            <a:ext cx="15065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1. Sign-in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DA6749AB-CEBF-2F41-8D53-0B35F5F08785}"/>
              </a:ext>
            </a:extLst>
          </p:cNvPr>
          <p:cNvSpPr txBox="1"/>
          <p:nvPr/>
        </p:nvSpPr>
        <p:spPr>
          <a:xfrm>
            <a:off x="3239911" y="1494934"/>
            <a:ext cx="18527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2. Return Access Token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043AA353-D05F-D349-BD83-EA26E69E2548}"/>
              </a:ext>
            </a:extLst>
          </p:cNvPr>
          <p:cNvSpPr txBox="1"/>
          <p:nvPr/>
        </p:nvSpPr>
        <p:spPr>
          <a:xfrm>
            <a:off x="1328693" y="3101476"/>
            <a:ext cx="19112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3. Provide Identity ID &amp; Token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EBB328DA-4002-3143-B86E-4701242D4FCA}"/>
              </a:ext>
            </a:extLst>
          </p:cNvPr>
          <p:cNvSpPr txBox="1"/>
          <p:nvPr/>
        </p:nvSpPr>
        <p:spPr>
          <a:xfrm>
            <a:off x="3586447" y="2507548"/>
            <a:ext cx="15065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4. Return Temporary Credentials</a:t>
            </a:r>
          </a:p>
        </p:txBody>
      </p:sp>
      <p:sp>
        <p:nvSpPr>
          <p:cNvPr id="104" name="Freeform 103">
            <a:extLst>
              <a:ext uri="{FF2B5EF4-FFF2-40B4-BE49-F238E27FC236}">
                <a16:creationId xmlns:a16="http://schemas.microsoft.com/office/drawing/2014/main" id="{F170BC63-5284-5C4B-A868-AC9AE66EA82A}"/>
              </a:ext>
            </a:extLst>
          </p:cNvPr>
          <p:cNvSpPr/>
          <p:nvPr/>
        </p:nvSpPr>
        <p:spPr>
          <a:xfrm rot="10800000" flipH="1" flipV="1">
            <a:off x="6084409" y="1383149"/>
            <a:ext cx="285437" cy="2624407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05111338-8BA0-6043-9C7C-C60BED5A3C7E}"/>
              </a:ext>
            </a:extLst>
          </p:cNvPr>
          <p:cNvSpPr txBox="1"/>
          <p:nvPr/>
        </p:nvSpPr>
        <p:spPr>
          <a:xfrm>
            <a:off x="4864126" y="3378038"/>
            <a:ext cx="15065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6. Validate Token</a:t>
            </a:r>
            <a:br>
              <a:rPr kumimoji="0" lang="en-US" sz="10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kumimoji="0" lang="en-US" sz="10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&amp; Scope</a:t>
            </a:r>
          </a:p>
        </p:txBody>
      </p:sp>
      <p:sp>
        <p:nvSpPr>
          <p:cNvPr id="107" name="Freeform 106">
            <a:extLst>
              <a:ext uri="{FF2B5EF4-FFF2-40B4-BE49-F238E27FC236}">
                <a16:creationId xmlns:a16="http://schemas.microsoft.com/office/drawing/2014/main" id="{88670E9B-80D1-BF4B-83C3-74D687693132}"/>
              </a:ext>
            </a:extLst>
          </p:cNvPr>
          <p:cNvSpPr/>
          <p:nvPr/>
        </p:nvSpPr>
        <p:spPr>
          <a:xfrm rot="5400000" flipH="1">
            <a:off x="4916752" y="2447309"/>
            <a:ext cx="2739494" cy="380999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9ECBD26E-ED6C-A045-93A2-121D2D3DDEF0}"/>
              </a:ext>
            </a:extLst>
          </p:cNvPr>
          <p:cNvSpPr txBox="1"/>
          <p:nvPr/>
        </p:nvSpPr>
        <p:spPr>
          <a:xfrm>
            <a:off x="6062471" y="846508"/>
            <a:ext cx="15065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7. Return Token</a:t>
            </a:r>
            <a:br>
              <a:rPr kumimoji="0" lang="en-US" sz="10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kumimoji="0" lang="en-US" sz="10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Validity</a:t>
            </a:r>
          </a:p>
        </p:txBody>
      </p:sp>
      <p:pic>
        <p:nvPicPr>
          <p:cNvPr id="120" name="Graphic 119">
            <a:extLst>
              <a:ext uri="{FF2B5EF4-FFF2-40B4-BE49-F238E27FC236}">
                <a16:creationId xmlns:a16="http://schemas.microsoft.com/office/drawing/2014/main" id="{3F125F2B-A3B9-A54F-A5D2-172270593C7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949674" y="3242003"/>
            <a:ext cx="381000" cy="381000"/>
          </a:xfrm>
          <a:prstGeom prst="rect">
            <a:avLst/>
          </a:prstGeom>
        </p:spPr>
      </p:pic>
      <p:sp>
        <p:nvSpPr>
          <p:cNvPr id="125" name="Rectangle 124">
            <a:extLst>
              <a:ext uri="{FF2B5EF4-FFF2-40B4-BE49-F238E27FC236}">
                <a16:creationId xmlns:a16="http://schemas.microsoft.com/office/drawing/2014/main" id="{998587B5-14EA-E94B-B8EE-45F94B324D72}"/>
              </a:ext>
            </a:extLst>
          </p:cNvPr>
          <p:cNvSpPr/>
          <p:nvPr/>
        </p:nvSpPr>
        <p:spPr>
          <a:xfrm>
            <a:off x="7939220" y="3243967"/>
            <a:ext cx="2551516" cy="2217691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86613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Lambdas</a:t>
            </a:r>
          </a:p>
        </p:txBody>
      </p:sp>
      <p:pic>
        <p:nvPicPr>
          <p:cNvPr id="130" name="Graphic 129">
            <a:extLst>
              <a:ext uri="{FF2B5EF4-FFF2-40B4-BE49-F238E27FC236}">
                <a16:creationId xmlns:a16="http://schemas.microsoft.com/office/drawing/2014/main" id="{F9A0CB47-F29C-254F-B744-E2AEC6C4A53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/>
        </p:blipFill>
        <p:spPr>
          <a:xfrm>
            <a:off x="4158232" y="2874140"/>
            <a:ext cx="285436" cy="285436"/>
          </a:xfrm>
          <a:prstGeom prst="rect">
            <a:avLst/>
          </a:prstGeom>
        </p:spPr>
      </p:pic>
      <p:pic>
        <p:nvPicPr>
          <p:cNvPr id="131" name="Graphic 130">
            <a:extLst>
              <a:ext uri="{FF2B5EF4-FFF2-40B4-BE49-F238E27FC236}">
                <a16:creationId xmlns:a16="http://schemas.microsoft.com/office/drawing/2014/main" id="{F763BD4A-206E-A242-9D20-A98430B3CB1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/>
        </p:blipFill>
        <p:spPr>
          <a:xfrm>
            <a:off x="2274490" y="4121496"/>
            <a:ext cx="285436" cy="285436"/>
          </a:xfrm>
          <a:prstGeom prst="rect">
            <a:avLst/>
          </a:prstGeom>
        </p:spPr>
      </p:pic>
      <p:pic>
        <p:nvPicPr>
          <p:cNvPr id="132" name="Graphic 131">
            <a:extLst>
              <a:ext uri="{FF2B5EF4-FFF2-40B4-BE49-F238E27FC236}">
                <a16:creationId xmlns:a16="http://schemas.microsoft.com/office/drawing/2014/main" id="{13C99E6C-486A-0F42-95DE-F25C1AD5BA1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/>
        </p:blipFill>
        <p:spPr>
          <a:xfrm>
            <a:off x="6004482" y="3745718"/>
            <a:ext cx="285436" cy="285436"/>
          </a:xfrm>
          <a:prstGeom prst="rect">
            <a:avLst/>
          </a:prstGeom>
        </p:spPr>
      </p:pic>
      <p:grpSp>
        <p:nvGrpSpPr>
          <p:cNvPr id="188" name="Group 187">
            <a:extLst>
              <a:ext uri="{FF2B5EF4-FFF2-40B4-BE49-F238E27FC236}">
                <a16:creationId xmlns:a16="http://schemas.microsoft.com/office/drawing/2014/main" id="{864C01C2-FF9E-264A-B212-D65F22C4441B}"/>
              </a:ext>
            </a:extLst>
          </p:cNvPr>
          <p:cNvGrpSpPr/>
          <p:nvPr/>
        </p:nvGrpSpPr>
        <p:grpSpPr>
          <a:xfrm>
            <a:off x="8065254" y="3489760"/>
            <a:ext cx="2330125" cy="1554969"/>
            <a:chOff x="8370057" y="3636517"/>
            <a:chExt cx="2330125" cy="1554969"/>
          </a:xfrm>
        </p:grpSpPr>
        <p:grpSp>
          <p:nvGrpSpPr>
            <p:cNvPr id="142" name="Group 141">
              <a:extLst>
                <a:ext uri="{FF2B5EF4-FFF2-40B4-BE49-F238E27FC236}">
                  <a16:creationId xmlns:a16="http://schemas.microsoft.com/office/drawing/2014/main" id="{F3ADC64E-FE30-8F49-AE74-085D7144C34D}"/>
                </a:ext>
              </a:extLst>
            </p:cNvPr>
            <p:cNvGrpSpPr/>
            <p:nvPr/>
          </p:nvGrpSpPr>
          <p:grpSpPr>
            <a:xfrm>
              <a:off x="8370057" y="3636517"/>
              <a:ext cx="2330125" cy="1554969"/>
              <a:chOff x="7556677" y="2159107"/>
              <a:chExt cx="2330125" cy="1554969"/>
            </a:xfrm>
          </p:grpSpPr>
          <p:grpSp>
            <p:nvGrpSpPr>
              <p:cNvPr id="140" name="Group 139">
                <a:extLst>
                  <a:ext uri="{FF2B5EF4-FFF2-40B4-BE49-F238E27FC236}">
                    <a16:creationId xmlns:a16="http://schemas.microsoft.com/office/drawing/2014/main" id="{9895F9E3-1DD2-E946-A4D0-2F7A6953134E}"/>
                  </a:ext>
                </a:extLst>
              </p:cNvPr>
              <p:cNvGrpSpPr/>
              <p:nvPr/>
            </p:nvGrpSpPr>
            <p:grpSpPr>
              <a:xfrm>
                <a:off x="7556677" y="2159107"/>
                <a:ext cx="2330125" cy="1140632"/>
                <a:chOff x="7556677" y="2159107"/>
                <a:chExt cx="2330125" cy="1140632"/>
              </a:xfrm>
            </p:grpSpPr>
            <p:pic>
              <p:nvPicPr>
                <p:cNvPr id="127" name="Graphic 13">
                  <a:extLst>
                    <a:ext uri="{FF2B5EF4-FFF2-40B4-BE49-F238E27FC236}">
                      <a16:creationId xmlns:a16="http://schemas.microsoft.com/office/drawing/2014/main" id="{58239FA1-CFC6-4D43-A2CD-772F3D9FC4E8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3">
                  <a:extLst>
                    <a:ext uri="{96DAC541-7B7A-43D3-8B79-37D633B846F1}">
                      <asvg:svgBlip xmlns:asvg="http://schemas.microsoft.com/office/drawing/2016/SVG/main" r:embed="rId14"/>
                    </a:ext>
                  </a:extLst>
                </a:blip>
                <a:srcRect/>
                <a:stretch/>
              </p:blipFill>
              <p:spPr bwMode="auto">
                <a:xfrm>
                  <a:off x="7765278" y="2842539"/>
                  <a:ext cx="457200" cy="4572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grpSp>
              <p:nvGrpSpPr>
                <p:cNvPr id="118" name="Group 117">
                  <a:extLst>
                    <a:ext uri="{FF2B5EF4-FFF2-40B4-BE49-F238E27FC236}">
                      <a16:creationId xmlns:a16="http://schemas.microsoft.com/office/drawing/2014/main" id="{2D96CAFA-7400-0942-94D6-7C5D7694574E}"/>
                    </a:ext>
                  </a:extLst>
                </p:cNvPr>
                <p:cNvGrpSpPr/>
                <p:nvPr/>
              </p:nvGrpSpPr>
              <p:grpSpPr>
                <a:xfrm>
                  <a:off x="7556677" y="2393131"/>
                  <a:ext cx="893193" cy="644082"/>
                  <a:chOff x="7781018" y="2257930"/>
                  <a:chExt cx="893193" cy="644082"/>
                </a:xfrm>
              </p:grpSpPr>
              <p:pic>
                <p:nvPicPr>
                  <p:cNvPr id="129" name="Graphic 49">
                    <a:extLst>
                      <a:ext uri="{FF2B5EF4-FFF2-40B4-BE49-F238E27FC236}">
                        <a16:creationId xmlns:a16="http://schemas.microsoft.com/office/drawing/2014/main" id="{FCAE920A-6BC3-A841-8798-B765DFD1443F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15">
                    <a:extLst>
                      <a:ext uri="{96DAC541-7B7A-43D3-8B79-37D633B846F1}">
                        <asvg:svgBlip xmlns:asvg="http://schemas.microsoft.com/office/drawing/2016/SVG/main" r:embed="rId16"/>
                      </a:ext>
                    </a:extLst>
                  </a:blip>
                  <a:srcRect/>
                  <a:stretch/>
                </p:blipFill>
                <p:spPr bwMode="auto">
                  <a:xfrm>
                    <a:off x="7968106" y="2444812"/>
                    <a:ext cx="457200" cy="45720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137" name="TextBox 136">
                    <a:extLst>
                      <a:ext uri="{FF2B5EF4-FFF2-40B4-BE49-F238E27FC236}">
                        <a16:creationId xmlns:a16="http://schemas.microsoft.com/office/drawing/2014/main" id="{3D4063DE-09F5-784D-923D-9F986161C84B}"/>
                      </a:ext>
                    </a:extLst>
                  </p:cNvPr>
                  <p:cNvSpPr txBox="1"/>
                  <p:nvPr/>
                </p:nvSpPr>
                <p:spPr>
                  <a:xfrm>
                    <a:off x="7781018" y="2257930"/>
                    <a:ext cx="893193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rPr>
                      <a:t>IAM Roles</a:t>
                    </a:r>
                  </a:p>
                </p:txBody>
              </p:sp>
            </p:grpSp>
            <p:grpSp>
              <p:nvGrpSpPr>
                <p:cNvPr id="117" name="Group 116">
                  <a:extLst>
                    <a:ext uri="{FF2B5EF4-FFF2-40B4-BE49-F238E27FC236}">
                      <a16:creationId xmlns:a16="http://schemas.microsoft.com/office/drawing/2014/main" id="{692B897B-6A03-EF4F-8855-D87B34C48B80}"/>
                    </a:ext>
                  </a:extLst>
                </p:cNvPr>
                <p:cNvGrpSpPr/>
                <p:nvPr/>
              </p:nvGrpSpPr>
              <p:grpSpPr>
                <a:xfrm>
                  <a:off x="8857353" y="2159107"/>
                  <a:ext cx="1029449" cy="704867"/>
                  <a:chOff x="8574726" y="3857720"/>
                  <a:chExt cx="1029449" cy="704867"/>
                </a:xfrm>
              </p:grpSpPr>
              <p:pic>
                <p:nvPicPr>
                  <p:cNvPr id="128" name="Graphic 35">
                    <a:extLst>
                      <a:ext uri="{FF2B5EF4-FFF2-40B4-BE49-F238E27FC236}">
                        <a16:creationId xmlns:a16="http://schemas.microsoft.com/office/drawing/2014/main" id="{126A058E-0CCD-9243-8131-8BAC1E7E4C3A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17">
                    <a:extLst>
                      <a:ext uri="{96DAC541-7B7A-43D3-8B79-37D633B846F1}">
                        <asvg:svgBlip xmlns:asvg="http://schemas.microsoft.com/office/drawing/2016/SVG/main" r:embed="rId18"/>
                      </a:ext>
                    </a:extLst>
                  </a:blip>
                  <a:srcRect/>
                  <a:stretch/>
                </p:blipFill>
                <p:spPr bwMode="auto">
                  <a:xfrm>
                    <a:off x="8860850" y="4105387"/>
                    <a:ext cx="457200" cy="45720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138" name="TextBox 137">
                    <a:extLst>
                      <a:ext uri="{FF2B5EF4-FFF2-40B4-BE49-F238E27FC236}">
                        <a16:creationId xmlns:a16="http://schemas.microsoft.com/office/drawing/2014/main" id="{96F54E4F-6E8F-1B46-BC60-F9C7E987F9CC}"/>
                      </a:ext>
                    </a:extLst>
                  </p:cNvPr>
                  <p:cNvSpPr txBox="1"/>
                  <p:nvPr/>
                </p:nvSpPr>
                <p:spPr>
                  <a:xfrm>
                    <a:off x="8574726" y="3857720"/>
                    <a:ext cx="1029449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rPr>
                      <a:t>IAM Policies</a:t>
                    </a:r>
                  </a:p>
                </p:txBody>
              </p:sp>
            </p:grpSp>
          </p:grpSp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17DBD19D-7BB1-BA42-B37E-5B3FDCB41160}"/>
                  </a:ext>
                </a:extLst>
              </p:cNvPr>
              <p:cNvSpPr txBox="1"/>
              <p:nvPr/>
            </p:nvSpPr>
            <p:spPr>
              <a:xfrm>
                <a:off x="7576755" y="3252411"/>
                <a:ext cx="84991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Lambda</a:t>
                </a:r>
                <a:b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</a:b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Functions</a:t>
                </a:r>
              </a:p>
            </p:txBody>
          </p:sp>
        </p:grpSp>
        <p:cxnSp>
          <p:nvCxnSpPr>
            <p:cNvPr id="172" name="Straight Arrow Connector 171">
              <a:extLst>
                <a:ext uri="{FF2B5EF4-FFF2-40B4-BE49-F238E27FC236}">
                  <a16:creationId xmlns:a16="http://schemas.microsoft.com/office/drawing/2014/main" id="{2166A992-A16C-AA4F-949A-B4B9C98005A4}"/>
                </a:ext>
              </a:extLst>
            </p:cNvPr>
            <p:cNvCxnSpPr>
              <a:cxnSpLocks/>
            </p:cNvCxnSpPr>
            <p:nvPr/>
          </p:nvCxnSpPr>
          <p:spPr>
            <a:xfrm>
              <a:off x="9062782" y="4225575"/>
              <a:ext cx="894075" cy="0"/>
            </a:xfrm>
            <a:prstGeom prst="straightConnector1">
              <a:avLst/>
            </a:prstGeom>
            <a:ln w="12700">
              <a:solidFill>
                <a:srgbClr val="8FA7C4"/>
              </a:solidFill>
              <a:headEnd type="arrow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79CD9164-0A5F-AD41-9EB9-3C97AE19ED56}"/>
              </a:ext>
            </a:extLst>
          </p:cNvPr>
          <p:cNvCxnSpPr>
            <a:cxnSpLocks/>
          </p:cNvCxnSpPr>
          <p:nvPr/>
        </p:nvCxnSpPr>
        <p:spPr>
          <a:xfrm>
            <a:off x="6788478" y="4454175"/>
            <a:ext cx="1057300" cy="0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TextBox 190">
            <a:extLst>
              <a:ext uri="{FF2B5EF4-FFF2-40B4-BE49-F238E27FC236}">
                <a16:creationId xmlns:a16="http://schemas.microsoft.com/office/drawing/2014/main" id="{B8DAC7DB-DCA6-2E43-B067-E9FD54476960}"/>
              </a:ext>
            </a:extLst>
          </p:cNvPr>
          <p:cNvSpPr txBox="1"/>
          <p:nvPr/>
        </p:nvSpPr>
        <p:spPr>
          <a:xfrm>
            <a:off x="6630432" y="4052101"/>
            <a:ext cx="13337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8. Proxy Requests to Specific Lambdas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5EF03A77-03D7-314C-ABD5-D4C5CC912F34}"/>
              </a:ext>
            </a:extLst>
          </p:cNvPr>
          <p:cNvSpPr txBox="1"/>
          <p:nvPr/>
        </p:nvSpPr>
        <p:spPr>
          <a:xfrm>
            <a:off x="7050344" y="5502758"/>
            <a:ext cx="42554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Lambda specific roles provide fine-grained access to backend resources</a:t>
            </a:r>
          </a:p>
        </p:txBody>
      </p:sp>
      <p:pic>
        <p:nvPicPr>
          <p:cNvPr id="198" name="Graphic 8">
            <a:extLst>
              <a:ext uri="{FF2B5EF4-FFF2-40B4-BE49-F238E27FC236}">
                <a16:creationId xmlns:a16="http://schemas.microsoft.com/office/drawing/2014/main" id="{22B1B4C8-3387-0349-9215-5DA13A8820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7772" y="1902942"/>
            <a:ext cx="593790" cy="5937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7" name="Graphic 20">
            <a:extLst>
              <a:ext uri="{FF2B5EF4-FFF2-40B4-BE49-F238E27FC236}">
                <a16:creationId xmlns:a16="http://schemas.microsoft.com/office/drawing/2014/main" id="{9585B26C-26F0-DD47-9399-8986C52407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5543" y="1907816"/>
            <a:ext cx="584043" cy="584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0" name="TextBox 209">
            <a:extLst>
              <a:ext uri="{FF2B5EF4-FFF2-40B4-BE49-F238E27FC236}">
                <a16:creationId xmlns:a16="http://schemas.microsoft.com/office/drawing/2014/main" id="{5E93A6B9-2AA8-CD4B-A3C2-AD65D80F9C24}"/>
              </a:ext>
            </a:extLst>
          </p:cNvPr>
          <p:cNvSpPr txBox="1"/>
          <p:nvPr/>
        </p:nvSpPr>
        <p:spPr>
          <a:xfrm>
            <a:off x="10629057" y="2455791"/>
            <a:ext cx="797013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Elastic</a:t>
            </a:r>
            <a:b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Container</a:t>
            </a:r>
            <a:b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Registry</a:t>
            </a:r>
          </a:p>
        </p:txBody>
      </p:sp>
      <p:pic>
        <p:nvPicPr>
          <p:cNvPr id="124" name="Graphic 23">
            <a:extLst>
              <a:ext uri="{FF2B5EF4-FFF2-40B4-BE49-F238E27FC236}">
                <a16:creationId xmlns:a16="http://schemas.microsoft.com/office/drawing/2014/main" id="{62B69C6E-8883-1D42-912B-3092512E25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4727" y="948266"/>
            <a:ext cx="601279" cy="6012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1" name="TextBox 210">
            <a:extLst>
              <a:ext uri="{FF2B5EF4-FFF2-40B4-BE49-F238E27FC236}">
                <a16:creationId xmlns:a16="http://schemas.microsoft.com/office/drawing/2014/main" id="{7FD09A1A-4410-C746-9A2D-E4FF118FC37A}"/>
              </a:ext>
            </a:extLst>
          </p:cNvPr>
          <p:cNvSpPr txBox="1"/>
          <p:nvPr/>
        </p:nvSpPr>
        <p:spPr>
          <a:xfrm>
            <a:off x="7537634" y="1545737"/>
            <a:ext cx="9076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DynamoDB</a:t>
            </a:r>
          </a:p>
        </p:txBody>
      </p:sp>
      <p:pic>
        <p:nvPicPr>
          <p:cNvPr id="121" name="Graphic 17">
            <a:extLst>
              <a:ext uri="{FF2B5EF4-FFF2-40B4-BE49-F238E27FC236}">
                <a16:creationId xmlns:a16="http://schemas.microsoft.com/office/drawing/2014/main" id="{9EE2AE39-D678-1345-8E49-D975285B7F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2281" y="935411"/>
            <a:ext cx="626989" cy="626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" name="TextBox 214">
            <a:extLst>
              <a:ext uri="{FF2B5EF4-FFF2-40B4-BE49-F238E27FC236}">
                <a16:creationId xmlns:a16="http://schemas.microsoft.com/office/drawing/2014/main" id="{AE67F093-91F5-E444-AE70-A7A3FE1F1E3D}"/>
              </a:ext>
            </a:extLst>
          </p:cNvPr>
          <p:cNvSpPr txBox="1"/>
          <p:nvPr/>
        </p:nvSpPr>
        <p:spPr>
          <a:xfrm>
            <a:off x="9440901" y="1545737"/>
            <a:ext cx="11256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Step Functions</a:t>
            </a:r>
          </a:p>
        </p:txBody>
      </p:sp>
      <p:pic>
        <p:nvPicPr>
          <p:cNvPr id="208" name="Graphic 19">
            <a:extLst>
              <a:ext uri="{FF2B5EF4-FFF2-40B4-BE49-F238E27FC236}">
                <a16:creationId xmlns:a16="http://schemas.microsoft.com/office/drawing/2014/main" id="{15DB17FB-613F-444F-B469-C21B3D7524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28192" y="948266"/>
            <a:ext cx="601279" cy="6012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7" name="TextBox 216">
            <a:extLst>
              <a:ext uri="{FF2B5EF4-FFF2-40B4-BE49-F238E27FC236}">
                <a16:creationId xmlns:a16="http://schemas.microsoft.com/office/drawing/2014/main" id="{5806C68B-E676-994D-AD1D-003064046DC4}"/>
              </a:ext>
            </a:extLst>
          </p:cNvPr>
          <p:cNvSpPr txBox="1"/>
          <p:nvPr/>
        </p:nvSpPr>
        <p:spPr>
          <a:xfrm>
            <a:off x="10543610" y="1545737"/>
            <a:ext cx="99257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Event Bridge</a:t>
            </a:r>
          </a:p>
        </p:txBody>
      </p:sp>
      <p:pic>
        <p:nvPicPr>
          <p:cNvPr id="209" name="Graphic 17">
            <a:extLst>
              <a:ext uri="{FF2B5EF4-FFF2-40B4-BE49-F238E27FC236}">
                <a16:creationId xmlns:a16="http://schemas.microsoft.com/office/drawing/2014/main" id="{97AEA654-5D8C-5A41-AC11-572C839C6B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2513" y="1899198"/>
            <a:ext cx="601279" cy="6012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0" name="TextBox 219">
            <a:extLst>
              <a:ext uri="{FF2B5EF4-FFF2-40B4-BE49-F238E27FC236}">
                <a16:creationId xmlns:a16="http://schemas.microsoft.com/office/drawing/2014/main" id="{44AA84E0-3216-AB46-AE50-0011B7214F37}"/>
              </a:ext>
            </a:extLst>
          </p:cNvPr>
          <p:cNvSpPr txBox="1"/>
          <p:nvPr/>
        </p:nvSpPr>
        <p:spPr>
          <a:xfrm>
            <a:off x="7520297" y="2455791"/>
            <a:ext cx="9236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Cloudwatch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21C9C303-BDDC-D643-A885-EAAD11854175}"/>
              </a:ext>
            </a:extLst>
          </p:cNvPr>
          <p:cNvSpPr txBox="1"/>
          <p:nvPr/>
        </p:nvSpPr>
        <p:spPr>
          <a:xfrm>
            <a:off x="8570977" y="2455791"/>
            <a:ext cx="82747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S3 Bucket</a:t>
            </a:r>
          </a:p>
        </p:txBody>
      </p:sp>
      <p:pic>
        <p:nvPicPr>
          <p:cNvPr id="223" name="Graphic 45">
            <a:extLst>
              <a:ext uri="{FF2B5EF4-FFF2-40B4-BE49-F238E27FC236}">
                <a16:creationId xmlns:a16="http://schemas.microsoft.com/office/drawing/2014/main" id="{38C8409D-DECD-5148-86DA-9B7F12CF7C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rcRect/>
          <a:stretch/>
        </p:blipFill>
        <p:spPr bwMode="auto">
          <a:xfrm>
            <a:off x="9102458" y="1803599"/>
            <a:ext cx="306752" cy="306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4" name="Graphic 45">
            <a:extLst>
              <a:ext uri="{FF2B5EF4-FFF2-40B4-BE49-F238E27FC236}">
                <a16:creationId xmlns:a16="http://schemas.microsoft.com/office/drawing/2014/main" id="{8629898A-94E8-F64F-B850-977BE4CB1E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rcRect/>
          <a:stretch/>
        </p:blipFill>
        <p:spPr bwMode="auto">
          <a:xfrm>
            <a:off x="8084187" y="827939"/>
            <a:ext cx="306752" cy="306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" name="Graphic 45">
            <a:extLst>
              <a:ext uri="{FF2B5EF4-FFF2-40B4-BE49-F238E27FC236}">
                <a16:creationId xmlns:a16="http://schemas.microsoft.com/office/drawing/2014/main" id="{E403EE1F-28BE-2340-96AD-5D57D2F762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rcRect/>
          <a:stretch/>
        </p:blipFill>
        <p:spPr bwMode="auto">
          <a:xfrm>
            <a:off x="435854" y="5487695"/>
            <a:ext cx="306752" cy="306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7" name="TextBox 226">
            <a:extLst>
              <a:ext uri="{FF2B5EF4-FFF2-40B4-BE49-F238E27FC236}">
                <a16:creationId xmlns:a16="http://schemas.microsoft.com/office/drawing/2014/main" id="{0A08EB3A-4BF3-B747-BD3C-412FFA9FAC8D}"/>
              </a:ext>
            </a:extLst>
          </p:cNvPr>
          <p:cNvSpPr txBox="1"/>
          <p:nvPr/>
        </p:nvSpPr>
        <p:spPr>
          <a:xfrm>
            <a:off x="696121" y="5441016"/>
            <a:ext cx="34720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Indicates data encrypted at rest with default encryption, KMS, or KMS-CMK deployment options</a:t>
            </a:r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77B5E1B8-CBAC-9348-8E9C-D0CA80A0BFD5}"/>
              </a:ext>
            </a:extLst>
          </p:cNvPr>
          <p:cNvSpPr txBox="1"/>
          <p:nvPr/>
        </p:nvSpPr>
        <p:spPr>
          <a:xfrm>
            <a:off x="9764064" y="2484561"/>
            <a:ext cx="4764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SNS</a:t>
            </a:r>
          </a:p>
        </p:txBody>
      </p:sp>
      <p:sp>
        <p:nvSpPr>
          <p:cNvPr id="231" name="Freeform 230">
            <a:extLst>
              <a:ext uri="{FF2B5EF4-FFF2-40B4-BE49-F238E27FC236}">
                <a16:creationId xmlns:a16="http://schemas.microsoft.com/office/drawing/2014/main" id="{311F8D9E-5DDB-0747-9CDB-43E10B8F34B9}"/>
              </a:ext>
            </a:extLst>
          </p:cNvPr>
          <p:cNvSpPr/>
          <p:nvPr/>
        </p:nvSpPr>
        <p:spPr>
          <a:xfrm rot="16200000" flipH="1" flipV="1">
            <a:off x="10242667" y="3365410"/>
            <a:ext cx="1163404" cy="1010202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9473BA7E-3783-5D43-AC69-6326FE16390A}"/>
              </a:ext>
            </a:extLst>
          </p:cNvPr>
          <p:cNvSpPr txBox="1"/>
          <p:nvPr/>
        </p:nvSpPr>
        <p:spPr>
          <a:xfrm>
            <a:off x="10013552" y="4036679"/>
            <a:ext cx="13337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9. AWS API</a:t>
            </a:r>
            <a:br>
              <a:rPr kumimoji="0" lang="en-US" sz="10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kumimoji="0" lang="en-US" sz="10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Requests</a:t>
            </a:r>
          </a:p>
        </p:txBody>
      </p:sp>
      <p:pic>
        <p:nvPicPr>
          <p:cNvPr id="233" name="Graphic 22">
            <a:extLst>
              <a:ext uri="{FF2B5EF4-FFF2-40B4-BE49-F238E27FC236}">
                <a16:creationId xmlns:a16="http://schemas.microsoft.com/office/drawing/2014/main" id="{82E37BB2-986E-0944-97A9-435D698917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0360" y="4434375"/>
            <a:ext cx="410091" cy="4100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" name="TextBox 234">
            <a:extLst>
              <a:ext uri="{FF2B5EF4-FFF2-40B4-BE49-F238E27FC236}">
                <a16:creationId xmlns:a16="http://schemas.microsoft.com/office/drawing/2014/main" id="{08C26C88-DD91-BD48-8DE5-E75202E5A05C}"/>
              </a:ext>
            </a:extLst>
          </p:cNvPr>
          <p:cNvSpPr txBox="1"/>
          <p:nvPr/>
        </p:nvSpPr>
        <p:spPr>
          <a:xfrm>
            <a:off x="9457339" y="4836546"/>
            <a:ext cx="8890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AWS SDK</a:t>
            </a:r>
            <a:b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(Boto3)</a:t>
            </a:r>
          </a:p>
        </p:txBody>
      </p:sp>
      <p:cxnSp>
        <p:nvCxnSpPr>
          <p:cNvPr id="236" name="Straight Arrow Connector 235">
            <a:extLst>
              <a:ext uri="{FF2B5EF4-FFF2-40B4-BE49-F238E27FC236}">
                <a16:creationId xmlns:a16="http://schemas.microsoft.com/office/drawing/2014/main" id="{F4B89B9E-0EA7-F049-BA1F-224477ED546F}"/>
              </a:ext>
            </a:extLst>
          </p:cNvPr>
          <p:cNvCxnSpPr>
            <a:cxnSpLocks/>
          </p:cNvCxnSpPr>
          <p:nvPr/>
        </p:nvCxnSpPr>
        <p:spPr>
          <a:xfrm>
            <a:off x="8731055" y="4547082"/>
            <a:ext cx="894075" cy="0"/>
          </a:xfrm>
          <a:prstGeom prst="straightConnector1">
            <a:avLst/>
          </a:prstGeom>
          <a:ln w="12700">
            <a:solidFill>
              <a:srgbClr val="8FA7C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TextBox 237">
            <a:extLst>
              <a:ext uri="{FF2B5EF4-FFF2-40B4-BE49-F238E27FC236}">
                <a16:creationId xmlns:a16="http://schemas.microsoft.com/office/drawing/2014/main" id="{4181318B-4312-4044-A60D-00EACB9A483E}"/>
              </a:ext>
            </a:extLst>
          </p:cNvPr>
          <p:cNvSpPr txBox="1"/>
          <p:nvPr/>
        </p:nvSpPr>
        <p:spPr>
          <a:xfrm>
            <a:off x="6974283" y="545688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*</a:t>
            </a: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7C332342-A0CF-B848-9FD0-65332E2F01C3}"/>
              </a:ext>
            </a:extLst>
          </p:cNvPr>
          <p:cNvSpPr txBox="1"/>
          <p:nvPr/>
        </p:nvSpPr>
        <p:spPr>
          <a:xfrm>
            <a:off x="8749449" y="469692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*</a:t>
            </a:r>
          </a:p>
        </p:txBody>
      </p:sp>
      <p:pic>
        <p:nvPicPr>
          <p:cNvPr id="86" name="Graphic 24">
            <a:extLst>
              <a:ext uri="{FF2B5EF4-FFF2-40B4-BE49-F238E27FC236}">
                <a16:creationId xmlns:a16="http://schemas.microsoft.com/office/drawing/2014/main" id="{E458D4BC-3E51-4BBF-B9AC-F65A41A862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rcRect/>
          <a:stretch/>
        </p:blipFill>
        <p:spPr bwMode="auto">
          <a:xfrm>
            <a:off x="9692281" y="1904714"/>
            <a:ext cx="593790" cy="5937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8" name="Graphic 45">
            <a:extLst>
              <a:ext uri="{FF2B5EF4-FFF2-40B4-BE49-F238E27FC236}">
                <a16:creationId xmlns:a16="http://schemas.microsoft.com/office/drawing/2014/main" id="{52551A39-A2C0-4816-B54E-4A7E5FD815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rcRect/>
          <a:stretch/>
        </p:blipFill>
        <p:spPr bwMode="auto">
          <a:xfrm>
            <a:off x="10150812" y="1777805"/>
            <a:ext cx="306752" cy="306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421081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44" name="Footer Placeholder 28">
            <a:extLst>
              <a:ext uri="{FF2B5EF4-FFF2-40B4-BE49-F238E27FC236}">
                <a16:creationId xmlns:a16="http://schemas.microsoft.com/office/drawing/2014/main" id="{A6501EF6-7622-6A41-89AE-325B1323EA60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090550" y="6250334"/>
            <a:ext cx="4463143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/>
              <a:t>© 2020, Amazon Web Services, Inc. or its affiliates. All rights reserved.</a:t>
            </a:r>
            <a:endParaRPr lang="en-US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56345" name="Slide Number Placeholder 29">
            <a:extLst>
              <a:ext uri="{FF2B5EF4-FFF2-40B4-BE49-F238E27FC236}">
                <a16:creationId xmlns:a16="http://schemas.microsoft.com/office/drawing/2014/main" id="{92206EDB-AE67-2142-8D7A-F4D25741FBE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106677" y="6250334"/>
            <a:ext cx="2844381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1C588C1-1042-BC47-B84D-2032ED7FAC95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en-US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56321" name="Title 3">
            <a:extLst>
              <a:ext uri="{FF2B5EF4-FFF2-40B4-BE49-F238E27FC236}">
                <a16:creationId xmlns:a16="http://schemas.microsoft.com/office/drawing/2014/main" id="{FA28F6E9-D239-8B4D-A150-C5C733F5BE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Asset Management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B015DE2E-2AB7-9544-BB94-A6EF5CAC38AE}"/>
              </a:ext>
            </a:extLst>
          </p:cNvPr>
          <p:cNvCxnSpPr>
            <a:cxnSpLocks/>
          </p:cNvCxnSpPr>
          <p:nvPr/>
        </p:nvCxnSpPr>
        <p:spPr>
          <a:xfrm>
            <a:off x="2464126" y="2956509"/>
            <a:ext cx="2648726" cy="0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64DF6C5E-5C1B-1F4C-8327-9A80F0EE4D15}"/>
              </a:ext>
            </a:extLst>
          </p:cNvPr>
          <p:cNvSpPr/>
          <p:nvPr/>
        </p:nvSpPr>
        <p:spPr>
          <a:xfrm>
            <a:off x="4833658" y="999377"/>
            <a:ext cx="5886567" cy="5006746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45720" algn="l"/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33" name="Graphic 32">
            <a:extLst>
              <a:ext uri="{FF2B5EF4-FFF2-40B4-BE49-F238E27FC236}">
                <a16:creationId xmlns:a16="http://schemas.microsoft.com/office/drawing/2014/main" id="{6FCC0D62-3B9F-074F-BA03-7381F2C634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94747" y="2084853"/>
            <a:ext cx="479869" cy="479869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079C50C8-E13D-3546-980B-2D08B2D82063}"/>
              </a:ext>
            </a:extLst>
          </p:cNvPr>
          <p:cNvSpPr txBox="1"/>
          <p:nvPr/>
        </p:nvSpPr>
        <p:spPr>
          <a:xfrm>
            <a:off x="6983448" y="1570148"/>
            <a:ext cx="15065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Assets Lambda Functions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587299C-C11A-0E45-B22D-E530FEBB68CE}"/>
              </a:ext>
            </a:extLst>
          </p:cNvPr>
          <p:cNvGrpSpPr/>
          <p:nvPr/>
        </p:nvGrpSpPr>
        <p:grpSpPr>
          <a:xfrm>
            <a:off x="4962403" y="3544656"/>
            <a:ext cx="1506552" cy="1031321"/>
            <a:chOff x="2298692" y="4044392"/>
            <a:chExt cx="1506552" cy="1031321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9F08B188-3881-904C-A4F0-16EE84EFE76B}"/>
                </a:ext>
              </a:extLst>
            </p:cNvPr>
            <p:cNvSpPr txBox="1"/>
            <p:nvPr/>
          </p:nvSpPr>
          <p:spPr>
            <a:xfrm>
              <a:off x="2298692" y="4552493"/>
              <a:ext cx="150655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Asset S3</a:t>
              </a:r>
            </a:p>
            <a:p>
              <a:pPr algn="ctr"/>
              <a:r>
                <a:rPr lang="en-US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Bucket</a:t>
              </a:r>
            </a:p>
          </p:txBody>
        </p:sp>
        <p:pic>
          <p:nvPicPr>
            <p:cNvPr id="49" name="Graphic 48">
              <a:extLst>
                <a:ext uri="{FF2B5EF4-FFF2-40B4-BE49-F238E27FC236}">
                  <a16:creationId xmlns:a16="http://schemas.microsoft.com/office/drawing/2014/main" id="{813BD328-0E37-5A48-9B63-F6397202AE4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817018" y="4044392"/>
              <a:ext cx="469900" cy="469900"/>
            </a:xfrm>
            <a:prstGeom prst="rect">
              <a:avLst/>
            </a:prstGeom>
          </p:spPr>
        </p:pic>
      </p:grpSp>
      <p:pic>
        <p:nvPicPr>
          <p:cNvPr id="53" name="Graphic 52">
            <a:extLst>
              <a:ext uri="{FF2B5EF4-FFF2-40B4-BE49-F238E27FC236}">
                <a16:creationId xmlns:a16="http://schemas.microsoft.com/office/drawing/2014/main" id="{7F087D3C-41E9-7C4F-94E7-EF1935AD4C3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833659" y="1002308"/>
            <a:ext cx="381000" cy="381000"/>
          </a:xfrm>
          <a:prstGeom prst="rect">
            <a:avLst/>
          </a:prstGeom>
        </p:spPr>
      </p:pic>
      <p:pic>
        <p:nvPicPr>
          <p:cNvPr id="52" name="Graphic 23">
            <a:extLst>
              <a:ext uri="{FF2B5EF4-FFF2-40B4-BE49-F238E27FC236}">
                <a16:creationId xmlns:a16="http://schemas.microsoft.com/office/drawing/2014/main" id="{068E2848-CEED-F94A-898B-0CA4CA333D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7711" y="2063177"/>
            <a:ext cx="52322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B498975E-485D-7C44-ABAA-6AF9602A598C}"/>
              </a:ext>
            </a:extLst>
          </p:cNvPr>
          <p:cNvSpPr txBox="1"/>
          <p:nvPr/>
        </p:nvSpPr>
        <p:spPr>
          <a:xfrm>
            <a:off x="9213674" y="1585326"/>
            <a:ext cx="15065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Assets DynamoDB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Table</a:t>
            </a:r>
          </a:p>
        </p:txBody>
      </p:sp>
      <p:pic>
        <p:nvPicPr>
          <p:cNvPr id="56" name="Graphic 17">
            <a:extLst>
              <a:ext uri="{FF2B5EF4-FFF2-40B4-BE49-F238E27FC236}">
                <a16:creationId xmlns:a16="http://schemas.microsoft.com/office/drawing/2014/main" id="{1357BD94-F6AF-F546-B1A9-234C42331C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/>
          <a:srcRect/>
          <a:stretch/>
        </p:blipFill>
        <p:spPr bwMode="auto">
          <a:xfrm>
            <a:off x="5290636" y="2089279"/>
            <a:ext cx="471016" cy="4710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AB217C4A-70C2-CE42-8165-88E67714CCCA}"/>
              </a:ext>
            </a:extLst>
          </p:cNvPr>
          <p:cNvSpPr txBox="1"/>
          <p:nvPr/>
        </p:nvSpPr>
        <p:spPr>
          <a:xfrm>
            <a:off x="4781199" y="1620194"/>
            <a:ext cx="15065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API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Gateway</a:t>
            </a: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4B681401-4852-D743-8808-30F1DC6CE650}"/>
              </a:ext>
            </a:extLst>
          </p:cNvPr>
          <p:cNvGrpSpPr/>
          <p:nvPr/>
        </p:nvGrpSpPr>
        <p:grpSpPr>
          <a:xfrm>
            <a:off x="1471774" y="1964455"/>
            <a:ext cx="1073150" cy="833110"/>
            <a:chOff x="385031" y="2978364"/>
            <a:chExt cx="1073150" cy="833110"/>
          </a:xfrm>
        </p:grpSpPr>
        <p:pic>
          <p:nvPicPr>
            <p:cNvPr id="59" name="Graphic 21">
              <a:extLst>
                <a:ext uri="{FF2B5EF4-FFF2-40B4-BE49-F238E27FC236}">
                  <a16:creationId xmlns:a16="http://schemas.microsoft.com/office/drawing/2014/main" id="{65C050DD-D02C-4740-8E16-C82553BB174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rcRect/>
            <a:stretch/>
          </p:blipFill>
          <p:spPr bwMode="auto">
            <a:xfrm>
              <a:off x="686656" y="2978364"/>
              <a:ext cx="469900" cy="469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0" name="TextBox 38">
              <a:extLst>
                <a:ext uri="{FF2B5EF4-FFF2-40B4-BE49-F238E27FC236}">
                  <a16:creationId xmlns:a16="http://schemas.microsoft.com/office/drawing/2014/main" id="{A4BEEA53-BBF4-5D47-88E1-02256CC371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5031" y="3549864"/>
              <a:ext cx="1073150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User</a:t>
              </a:r>
            </a:p>
          </p:txBody>
        </p:sp>
      </p:grp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0EDDF7A1-A12B-D541-A5E2-D993F86AC388}"/>
              </a:ext>
            </a:extLst>
          </p:cNvPr>
          <p:cNvCxnSpPr>
            <a:cxnSpLocks/>
          </p:cNvCxnSpPr>
          <p:nvPr/>
        </p:nvCxnSpPr>
        <p:spPr>
          <a:xfrm>
            <a:off x="2474465" y="1647561"/>
            <a:ext cx="2648726" cy="0"/>
          </a:xfrm>
          <a:prstGeom prst="straightConnector1">
            <a:avLst/>
          </a:prstGeom>
          <a:ln w="12700">
            <a:solidFill>
              <a:srgbClr val="00B050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7062D8B8-178F-E64F-A7D5-9C8F16B5B4EB}"/>
              </a:ext>
            </a:extLst>
          </p:cNvPr>
          <p:cNvSpPr txBox="1"/>
          <p:nvPr/>
        </p:nvSpPr>
        <p:spPr>
          <a:xfrm>
            <a:off x="2334756" y="1401339"/>
            <a:ext cx="15065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 Asset</a:t>
            </a:r>
          </a:p>
        </p:txBody>
      </p:sp>
      <p:sp>
        <p:nvSpPr>
          <p:cNvPr id="66" name="Freeform 65">
            <a:extLst>
              <a:ext uri="{FF2B5EF4-FFF2-40B4-BE49-F238E27FC236}">
                <a16:creationId xmlns:a16="http://schemas.microsoft.com/office/drawing/2014/main" id="{8125362A-C2B0-A24B-BB21-294E425DAA23}"/>
              </a:ext>
            </a:extLst>
          </p:cNvPr>
          <p:cNvSpPr/>
          <p:nvPr/>
        </p:nvSpPr>
        <p:spPr>
          <a:xfrm flipH="1" flipV="1">
            <a:off x="4393139" y="1659616"/>
            <a:ext cx="863469" cy="1925521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rgbClr val="00B050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A29E768-1859-1444-A169-186EAEA73410}"/>
              </a:ext>
            </a:extLst>
          </p:cNvPr>
          <p:cNvSpPr txBox="1"/>
          <p:nvPr/>
        </p:nvSpPr>
        <p:spPr>
          <a:xfrm>
            <a:off x="3637097" y="3045861"/>
            <a:ext cx="15065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>
                <a:solidFill>
                  <a:schemeClr val="bg1"/>
                </a:solidFill>
                <a:effectLst>
                  <a:glow rad="63500">
                    <a:schemeClr val="tx1"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Upload v1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209B3EEC-9224-B342-B685-36AAB06E504B}"/>
              </a:ext>
            </a:extLst>
          </p:cNvPr>
          <p:cNvCxnSpPr>
            <a:cxnSpLocks/>
          </p:cNvCxnSpPr>
          <p:nvPr/>
        </p:nvCxnSpPr>
        <p:spPr>
          <a:xfrm>
            <a:off x="2474465" y="2318272"/>
            <a:ext cx="2648726" cy="0"/>
          </a:xfrm>
          <a:prstGeom prst="straightConnector1">
            <a:avLst/>
          </a:prstGeom>
          <a:ln w="12700">
            <a:solidFill>
              <a:srgbClr val="00B0F0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B4A29753-0897-E24A-8A61-23ACC0FAD867}"/>
              </a:ext>
            </a:extLst>
          </p:cNvPr>
          <p:cNvSpPr txBox="1"/>
          <p:nvPr/>
        </p:nvSpPr>
        <p:spPr>
          <a:xfrm>
            <a:off x="2326758" y="2067293"/>
            <a:ext cx="17815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Upload New Version</a:t>
            </a:r>
          </a:p>
        </p:txBody>
      </p:sp>
      <p:sp>
        <p:nvSpPr>
          <p:cNvPr id="70" name="Freeform 69">
            <a:extLst>
              <a:ext uri="{FF2B5EF4-FFF2-40B4-BE49-F238E27FC236}">
                <a16:creationId xmlns:a16="http://schemas.microsoft.com/office/drawing/2014/main" id="{AFF8C1CD-9D12-024F-BCB1-AACDFDE74ADC}"/>
              </a:ext>
            </a:extLst>
          </p:cNvPr>
          <p:cNvSpPr/>
          <p:nvPr/>
        </p:nvSpPr>
        <p:spPr>
          <a:xfrm flipH="1" flipV="1">
            <a:off x="3637096" y="2313512"/>
            <a:ext cx="1619511" cy="1607413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rgbClr val="00B0F0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7A8A37C-4F72-0B41-8F19-4FAC96D6C2C6}"/>
              </a:ext>
            </a:extLst>
          </p:cNvPr>
          <p:cNvSpPr txBox="1"/>
          <p:nvPr/>
        </p:nvSpPr>
        <p:spPr>
          <a:xfrm>
            <a:off x="2861443" y="3611974"/>
            <a:ext cx="15065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>
                <a:solidFill>
                  <a:schemeClr val="bg1"/>
                </a:solidFill>
                <a:effectLst>
                  <a:glow rad="63500">
                    <a:schemeClr val="tx1"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Upload v2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CC322E64-0221-3441-9142-DB60DE8C3C59}"/>
              </a:ext>
            </a:extLst>
          </p:cNvPr>
          <p:cNvCxnSpPr>
            <a:cxnSpLocks/>
          </p:cNvCxnSpPr>
          <p:nvPr/>
        </p:nvCxnSpPr>
        <p:spPr>
          <a:xfrm>
            <a:off x="2464126" y="2632630"/>
            <a:ext cx="2648726" cy="0"/>
          </a:xfrm>
          <a:prstGeom prst="straightConnector1">
            <a:avLst/>
          </a:prstGeom>
          <a:ln w="12700">
            <a:solidFill>
              <a:srgbClr val="FFC000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077A10BE-E3D3-514C-A5DE-A6A847781695}"/>
              </a:ext>
            </a:extLst>
          </p:cNvPr>
          <p:cNvSpPr txBox="1"/>
          <p:nvPr/>
        </p:nvSpPr>
        <p:spPr>
          <a:xfrm>
            <a:off x="2316419" y="2381651"/>
            <a:ext cx="17815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Update Asset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02DAEEB-DD6C-F746-A568-A0D55FA32121}"/>
              </a:ext>
            </a:extLst>
          </p:cNvPr>
          <p:cNvSpPr txBox="1"/>
          <p:nvPr/>
        </p:nvSpPr>
        <p:spPr>
          <a:xfrm>
            <a:off x="2316419" y="2705530"/>
            <a:ext cx="17815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Delete Asset</a:t>
            </a:r>
          </a:p>
        </p:txBody>
      </p:sp>
      <p:sp>
        <p:nvSpPr>
          <p:cNvPr id="84" name="Freeform 83">
            <a:extLst>
              <a:ext uri="{FF2B5EF4-FFF2-40B4-BE49-F238E27FC236}">
                <a16:creationId xmlns:a16="http://schemas.microsoft.com/office/drawing/2014/main" id="{CF670B5A-A46A-8F40-9758-C7D4B82CA9E7}"/>
              </a:ext>
            </a:extLst>
          </p:cNvPr>
          <p:cNvSpPr/>
          <p:nvPr/>
        </p:nvSpPr>
        <p:spPr>
          <a:xfrm flipH="1" flipV="1">
            <a:off x="3268120" y="2968564"/>
            <a:ext cx="1984427" cy="1139371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rgbClr val="FF0000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9A91052-EAAF-204B-9623-DF969B10A409}"/>
              </a:ext>
            </a:extLst>
          </p:cNvPr>
          <p:cNvSpPr txBox="1"/>
          <p:nvPr/>
        </p:nvSpPr>
        <p:spPr>
          <a:xfrm>
            <a:off x="2471039" y="3885131"/>
            <a:ext cx="15065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>
                <a:solidFill>
                  <a:schemeClr val="bg1"/>
                </a:solidFill>
                <a:effectLst>
                  <a:glow rad="63500">
                    <a:schemeClr val="tx1"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Change Storage Class</a:t>
            </a:r>
          </a:p>
        </p:txBody>
      </p:sp>
      <p:sp>
        <p:nvSpPr>
          <p:cNvPr id="86" name="Freeform 85">
            <a:extLst>
              <a:ext uri="{FF2B5EF4-FFF2-40B4-BE49-F238E27FC236}">
                <a16:creationId xmlns:a16="http://schemas.microsoft.com/office/drawing/2014/main" id="{522FFEAF-0953-E44A-AA9F-04172B2C80C1}"/>
              </a:ext>
            </a:extLst>
          </p:cNvPr>
          <p:cNvSpPr/>
          <p:nvPr/>
        </p:nvSpPr>
        <p:spPr>
          <a:xfrm flipH="1" flipV="1">
            <a:off x="3959798" y="1985288"/>
            <a:ext cx="1292744" cy="1776690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bg1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D1A4580C-5152-5E40-B658-CDDFB5784F4F}"/>
              </a:ext>
            </a:extLst>
          </p:cNvPr>
          <p:cNvSpPr txBox="1"/>
          <p:nvPr/>
        </p:nvSpPr>
        <p:spPr>
          <a:xfrm>
            <a:off x="3216776" y="3205423"/>
            <a:ext cx="1506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>
                <a:solidFill>
                  <a:schemeClr val="bg1"/>
                </a:solidFill>
                <a:effectLst>
                  <a:glow rad="63500">
                    <a:schemeClr val="tx1"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Download</a:t>
            </a:r>
            <a:br>
              <a:rPr lang="en-US" sz="1000" i="1" dirty="0">
                <a:solidFill>
                  <a:schemeClr val="bg1"/>
                </a:solidFill>
                <a:effectLst>
                  <a:glow rad="63500">
                    <a:schemeClr val="tx1"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i="1" dirty="0">
                <a:solidFill>
                  <a:schemeClr val="bg1"/>
                </a:solidFill>
                <a:effectLst>
                  <a:glow rad="63500">
                    <a:schemeClr val="tx1"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Asset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91618B19-FCFA-F644-B049-2EF45B257DF5}"/>
              </a:ext>
            </a:extLst>
          </p:cNvPr>
          <p:cNvCxnSpPr>
            <a:cxnSpLocks/>
          </p:cNvCxnSpPr>
          <p:nvPr/>
        </p:nvCxnSpPr>
        <p:spPr>
          <a:xfrm>
            <a:off x="2462568" y="1973237"/>
            <a:ext cx="2648726" cy="0"/>
          </a:xfrm>
          <a:prstGeom prst="straightConnector1">
            <a:avLst/>
          </a:prstGeom>
          <a:ln w="12700">
            <a:solidFill>
              <a:schemeClr val="bg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3C90786C-5C49-8A4E-944D-91D802564728}"/>
              </a:ext>
            </a:extLst>
          </p:cNvPr>
          <p:cNvSpPr txBox="1"/>
          <p:nvPr/>
        </p:nvSpPr>
        <p:spPr>
          <a:xfrm>
            <a:off x="2314861" y="1722258"/>
            <a:ext cx="17815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Download Asset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BB69D1-ADBA-5441-9234-6A140F7F3B10}"/>
              </a:ext>
            </a:extLst>
          </p:cNvPr>
          <p:cNvGrpSpPr/>
          <p:nvPr/>
        </p:nvGrpSpPr>
        <p:grpSpPr>
          <a:xfrm>
            <a:off x="6067367" y="2047723"/>
            <a:ext cx="1128188" cy="554129"/>
            <a:chOff x="5787650" y="2317127"/>
            <a:chExt cx="1128188" cy="554129"/>
          </a:xfrm>
        </p:grpSpPr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6AE92DC6-51E8-4146-B2D7-B65979213750}"/>
                </a:ext>
              </a:extLst>
            </p:cNvPr>
            <p:cNvCxnSpPr>
              <a:cxnSpLocks/>
            </p:cNvCxnSpPr>
            <p:nvPr/>
          </p:nvCxnSpPr>
          <p:spPr>
            <a:xfrm>
              <a:off x="5792520" y="2470028"/>
              <a:ext cx="1123318" cy="0"/>
            </a:xfrm>
            <a:prstGeom prst="straightConnector1">
              <a:avLst/>
            </a:prstGeom>
            <a:ln w="12700">
              <a:solidFill>
                <a:schemeClr val="bg1"/>
              </a:solidFill>
              <a:headEnd type="none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2E523F16-EE19-3744-813F-38E6F0E15D14}"/>
                </a:ext>
              </a:extLst>
            </p:cNvPr>
            <p:cNvCxnSpPr>
              <a:cxnSpLocks/>
            </p:cNvCxnSpPr>
            <p:nvPr/>
          </p:nvCxnSpPr>
          <p:spPr>
            <a:xfrm>
              <a:off x="5787650" y="2603771"/>
              <a:ext cx="1123318" cy="0"/>
            </a:xfrm>
            <a:prstGeom prst="straightConnector1">
              <a:avLst/>
            </a:prstGeom>
            <a:ln w="12700">
              <a:solidFill>
                <a:srgbClr val="00B0F0"/>
              </a:solidFill>
              <a:headEnd type="none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B734D2BE-C986-A643-B30D-5B9380D4852D}"/>
                </a:ext>
              </a:extLst>
            </p:cNvPr>
            <p:cNvCxnSpPr>
              <a:cxnSpLocks/>
            </p:cNvCxnSpPr>
            <p:nvPr/>
          </p:nvCxnSpPr>
          <p:spPr>
            <a:xfrm>
              <a:off x="5787650" y="2737514"/>
              <a:ext cx="1123318" cy="0"/>
            </a:xfrm>
            <a:prstGeom prst="straightConnector1">
              <a:avLst/>
            </a:prstGeom>
            <a:ln w="12700">
              <a:solidFill>
                <a:srgbClr val="FFC000"/>
              </a:solidFill>
              <a:headEnd type="none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60621E62-E75E-1442-B017-A4C53E698462}"/>
                </a:ext>
              </a:extLst>
            </p:cNvPr>
            <p:cNvCxnSpPr>
              <a:cxnSpLocks/>
            </p:cNvCxnSpPr>
            <p:nvPr/>
          </p:nvCxnSpPr>
          <p:spPr>
            <a:xfrm>
              <a:off x="5787650" y="2871256"/>
              <a:ext cx="1123318" cy="0"/>
            </a:xfrm>
            <a:prstGeom prst="straightConnector1">
              <a:avLst/>
            </a:prstGeom>
            <a:ln w="12700">
              <a:solidFill>
                <a:srgbClr val="FF0000"/>
              </a:solidFill>
              <a:headEnd type="none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0125C117-A322-F143-8BE5-8E885E09C23B}"/>
                </a:ext>
              </a:extLst>
            </p:cNvPr>
            <p:cNvCxnSpPr>
              <a:cxnSpLocks/>
            </p:cNvCxnSpPr>
            <p:nvPr/>
          </p:nvCxnSpPr>
          <p:spPr>
            <a:xfrm>
              <a:off x="5787650" y="2317127"/>
              <a:ext cx="1123318" cy="0"/>
            </a:xfrm>
            <a:prstGeom prst="straightConnector1">
              <a:avLst/>
            </a:prstGeom>
            <a:ln w="12700">
              <a:solidFill>
                <a:srgbClr val="00B050"/>
              </a:solidFill>
              <a:headEnd type="none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28D951A-E48E-274F-877C-C04C3059C8EE}"/>
              </a:ext>
            </a:extLst>
          </p:cNvPr>
          <p:cNvGrpSpPr/>
          <p:nvPr/>
        </p:nvGrpSpPr>
        <p:grpSpPr>
          <a:xfrm>
            <a:off x="8079839" y="1665097"/>
            <a:ext cx="1506552" cy="1319381"/>
            <a:chOff x="7983002" y="1834120"/>
            <a:chExt cx="1506552" cy="1319381"/>
          </a:xfrm>
        </p:grpSpPr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138F756A-9AEC-1D4F-BD54-D2200A54DE2D}"/>
                </a:ext>
              </a:extLst>
            </p:cNvPr>
            <p:cNvSpPr txBox="1"/>
            <p:nvPr/>
          </p:nvSpPr>
          <p:spPr>
            <a:xfrm>
              <a:off x="7983002" y="2447515"/>
              <a:ext cx="1506552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i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Update Item</a:t>
              </a:r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89B99722-32ED-DA40-AC9D-52F140F5C04E}"/>
                </a:ext>
              </a:extLst>
            </p:cNvPr>
            <p:cNvCxnSpPr>
              <a:cxnSpLocks/>
            </p:cNvCxnSpPr>
            <p:nvPr/>
          </p:nvCxnSpPr>
          <p:spPr>
            <a:xfrm>
              <a:off x="8174619" y="2410386"/>
              <a:ext cx="1123318" cy="0"/>
            </a:xfrm>
            <a:prstGeom prst="straightConnector1">
              <a:avLst/>
            </a:prstGeom>
            <a:ln w="12700">
              <a:solidFill>
                <a:schemeClr val="bg1"/>
              </a:solidFill>
              <a:headEnd type="none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802D6182-899D-834E-8B5A-A1129D91CE62}"/>
                </a:ext>
              </a:extLst>
            </p:cNvPr>
            <p:cNvSpPr txBox="1"/>
            <p:nvPr/>
          </p:nvSpPr>
          <p:spPr>
            <a:xfrm>
              <a:off x="7983002" y="2132800"/>
              <a:ext cx="1506552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i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Get Item</a:t>
              </a:r>
            </a:p>
          </p:txBody>
        </p: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0BCAB224-2FE2-AA4B-BD0A-4290F2183455}"/>
                </a:ext>
              </a:extLst>
            </p:cNvPr>
            <p:cNvCxnSpPr>
              <a:cxnSpLocks/>
            </p:cNvCxnSpPr>
            <p:nvPr/>
          </p:nvCxnSpPr>
          <p:spPr>
            <a:xfrm>
              <a:off x="8174619" y="2723441"/>
              <a:ext cx="1123318" cy="0"/>
            </a:xfrm>
            <a:prstGeom prst="straightConnector1">
              <a:avLst/>
            </a:prstGeom>
            <a:ln w="12700">
              <a:solidFill>
                <a:srgbClr val="00B0F0"/>
              </a:solidFill>
              <a:headEnd type="none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72628C3F-BF8E-8B41-9ABE-8BF9D021EB69}"/>
                </a:ext>
              </a:extLst>
            </p:cNvPr>
            <p:cNvCxnSpPr>
              <a:cxnSpLocks/>
            </p:cNvCxnSpPr>
            <p:nvPr/>
          </p:nvCxnSpPr>
          <p:spPr>
            <a:xfrm>
              <a:off x="8174619" y="2817776"/>
              <a:ext cx="1123318" cy="0"/>
            </a:xfrm>
            <a:prstGeom prst="straightConnector1">
              <a:avLst/>
            </a:prstGeom>
            <a:ln w="12700">
              <a:solidFill>
                <a:srgbClr val="FFC000"/>
              </a:solidFill>
              <a:headEnd type="none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F74D1C5D-5EDE-BD43-9F80-7D0A655C48ED}"/>
                </a:ext>
              </a:extLst>
            </p:cNvPr>
            <p:cNvCxnSpPr>
              <a:cxnSpLocks/>
            </p:cNvCxnSpPr>
            <p:nvPr/>
          </p:nvCxnSpPr>
          <p:spPr>
            <a:xfrm>
              <a:off x="8174619" y="3153501"/>
              <a:ext cx="1123318" cy="0"/>
            </a:xfrm>
            <a:prstGeom prst="straightConnector1">
              <a:avLst/>
            </a:prstGeom>
            <a:ln w="12700">
              <a:solidFill>
                <a:srgbClr val="FF0000"/>
              </a:solidFill>
              <a:headEnd type="none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67EC1F6B-A91E-384E-BBD9-FAD10E24B558}"/>
                </a:ext>
              </a:extLst>
            </p:cNvPr>
            <p:cNvSpPr txBox="1"/>
            <p:nvPr/>
          </p:nvSpPr>
          <p:spPr>
            <a:xfrm>
              <a:off x="7983002" y="2875915"/>
              <a:ext cx="1506552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i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Change Partition Key</a:t>
              </a:r>
            </a:p>
          </p:txBody>
        </p: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7A1F9F59-D863-7948-8FE0-C7C55B07FAD5}"/>
                </a:ext>
              </a:extLst>
            </p:cNvPr>
            <p:cNvCxnSpPr>
              <a:cxnSpLocks/>
            </p:cNvCxnSpPr>
            <p:nvPr/>
          </p:nvCxnSpPr>
          <p:spPr>
            <a:xfrm>
              <a:off x="8174619" y="2111706"/>
              <a:ext cx="1123318" cy="0"/>
            </a:xfrm>
            <a:prstGeom prst="straightConnector1">
              <a:avLst/>
            </a:prstGeom>
            <a:ln w="12700">
              <a:solidFill>
                <a:schemeClr val="accent6"/>
              </a:solidFill>
              <a:headEnd type="none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4F05BB96-2562-504C-A01C-473FF0CA74ED}"/>
                </a:ext>
              </a:extLst>
            </p:cNvPr>
            <p:cNvSpPr txBox="1"/>
            <p:nvPr/>
          </p:nvSpPr>
          <p:spPr>
            <a:xfrm>
              <a:off x="7983002" y="1834120"/>
              <a:ext cx="1506552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i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New Item</a:t>
              </a: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7DA53AF2-65F1-482E-BF47-F564C1DB36E3}"/>
              </a:ext>
            </a:extLst>
          </p:cNvPr>
          <p:cNvGrpSpPr/>
          <p:nvPr/>
        </p:nvGrpSpPr>
        <p:grpSpPr>
          <a:xfrm>
            <a:off x="4851896" y="4717795"/>
            <a:ext cx="1727566" cy="1031321"/>
            <a:chOff x="2188185" y="4044392"/>
            <a:chExt cx="1727566" cy="1031321"/>
          </a:xfrm>
        </p:grpSpPr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50F33344-0252-4253-9CA7-05A1F99F01D3}"/>
                </a:ext>
              </a:extLst>
            </p:cNvPr>
            <p:cNvSpPr txBox="1"/>
            <p:nvPr/>
          </p:nvSpPr>
          <p:spPr>
            <a:xfrm>
              <a:off x="2188185" y="4552493"/>
              <a:ext cx="172756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Asset Auxiliary S3</a:t>
              </a:r>
            </a:p>
            <a:p>
              <a:pPr algn="ctr"/>
              <a:r>
                <a:rPr lang="en-US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Bucket</a:t>
              </a:r>
            </a:p>
          </p:txBody>
        </p:sp>
        <p:pic>
          <p:nvPicPr>
            <p:cNvPr id="94" name="Graphic 93">
              <a:extLst>
                <a:ext uri="{FF2B5EF4-FFF2-40B4-BE49-F238E27FC236}">
                  <a16:creationId xmlns:a16="http://schemas.microsoft.com/office/drawing/2014/main" id="{5327441B-A88A-495A-9112-7A8A68AD9A1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817018" y="4044392"/>
              <a:ext cx="469900" cy="469900"/>
            </a:xfrm>
            <a:prstGeom prst="rect">
              <a:avLst/>
            </a:prstGeom>
          </p:spPr>
        </p:pic>
      </p:grpSp>
      <p:sp>
        <p:nvSpPr>
          <p:cNvPr id="95" name="Freeform 85">
            <a:extLst>
              <a:ext uri="{FF2B5EF4-FFF2-40B4-BE49-F238E27FC236}">
                <a16:creationId xmlns:a16="http://schemas.microsoft.com/office/drawing/2014/main" id="{22C9724E-08DD-4E66-8BAF-7990B0901D05}"/>
              </a:ext>
            </a:extLst>
          </p:cNvPr>
          <p:cNvSpPr/>
          <p:nvPr/>
        </p:nvSpPr>
        <p:spPr>
          <a:xfrm flipH="1" flipV="1">
            <a:off x="3963863" y="3752014"/>
            <a:ext cx="1292744" cy="1224142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bg1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2459BD74-6803-46E1-B15D-18A059FFB26A}"/>
              </a:ext>
            </a:extLst>
          </p:cNvPr>
          <p:cNvSpPr txBox="1"/>
          <p:nvPr/>
        </p:nvSpPr>
        <p:spPr>
          <a:xfrm>
            <a:off x="3231729" y="4392781"/>
            <a:ext cx="1506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>
                <a:solidFill>
                  <a:schemeClr val="bg1"/>
                </a:solidFill>
                <a:effectLst>
                  <a:glow rad="63500">
                    <a:schemeClr val="tx1"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Download</a:t>
            </a:r>
            <a:br>
              <a:rPr lang="en-US" sz="1000" i="1" dirty="0">
                <a:solidFill>
                  <a:schemeClr val="bg1"/>
                </a:solidFill>
                <a:effectLst>
                  <a:glow rad="63500">
                    <a:schemeClr val="tx1"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i="1" dirty="0">
                <a:solidFill>
                  <a:schemeClr val="bg1"/>
                </a:solidFill>
                <a:effectLst>
                  <a:glow rad="63500">
                    <a:schemeClr val="tx1"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Auxiliary Assets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373501B6-BA38-459A-B554-DF7B22FF6275}"/>
              </a:ext>
            </a:extLst>
          </p:cNvPr>
          <p:cNvCxnSpPr>
            <a:cxnSpLocks/>
          </p:cNvCxnSpPr>
          <p:nvPr/>
        </p:nvCxnSpPr>
        <p:spPr>
          <a:xfrm>
            <a:off x="6072237" y="3844501"/>
            <a:ext cx="1123318" cy="0"/>
          </a:xfrm>
          <a:prstGeom prst="straightConnector1">
            <a:avLst/>
          </a:prstGeom>
          <a:ln w="12700">
            <a:solidFill>
              <a:srgbClr val="00B0F0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3856E0CB-7B7D-435B-9DF9-A1A6B518E801}"/>
              </a:ext>
            </a:extLst>
          </p:cNvPr>
          <p:cNvCxnSpPr>
            <a:cxnSpLocks/>
          </p:cNvCxnSpPr>
          <p:nvPr/>
        </p:nvCxnSpPr>
        <p:spPr>
          <a:xfrm>
            <a:off x="6067367" y="3705852"/>
            <a:ext cx="1123318" cy="0"/>
          </a:xfrm>
          <a:prstGeom prst="straightConnector1">
            <a:avLst/>
          </a:prstGeom>
          <a:ln w="12700">
            <a:solidFill>
              <a:srgbClr val="00B050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8F7C3F18-D715-43F0-84DC-2F4C61D5FA02}"/>
              </a:ext>
            </a:extLst>
          </p:cNvPr>
          <p:cNvSpPr txBox="1"/>
          <p:nvPr/>
        </p:nvSpPr>
        <p:spPr>
          <a:xfrm>
            <a:off x="286016" y="5719084"/>
            <a:ext cx="51063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See Asset Visualizer Pipeline for full breakdown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107B5639-E564-4EC9-9393-B824CC4774EC}"/>
              </a:ext>
            </a:extLst>
          </p:cNvPr>
          <p:cNvSpPr txBox="1"/>
          <p:nvPr/>
        </p:nvSpPr>
        <p:spPr>
          <a:xfrm>
            <a:off x="167656" y="565636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*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8EA233DA-C816-4799-99D1-F6B9A767644B}"/>
              </a:ext>
            </a:extLst>
          </p:cNvPr>
          <p:cNvSpPr/>
          <p:nvPr/>
        </p:nvSpPr>
        <p:spPr>
          <a:xfrm>
            <a:off x="7335375" y="3430002"/>
            <a:ext cx="1154625" cy="2130045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Use-case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Pipeline</a:t>
            </a:r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B598A4C7-1431-4F59-87F2-BE0C64861FDD}"/>
              </a:ext>
            </a:extLst>
          </p:cNvPr>
          <p:cNvCxnSpPr>
            <a:cxnSpLocks/>
          </p:cNvCxnSpPr>
          <p:nvPr/>
        </p:nvCxnSpPr>
        <p:spPr>
          <a:xfrm>
            <a:off x="7855996" y="4212890"/>
            <a:ext cx="183672" cy="0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99B8086B-47A4-4A7E-ABC5-019D2BAF046D}"/>
              </a:ext>
            </a:extLst>
          </p:cNvPr>
          <p:cNvCxnSpPr>
            <a:cxnSpLocks/>
          </p:cNvCxnSpPr>
          <p:nvPr/>
        </p:nvCxnSpPr>
        <p:spPr>
          <a:xfrm>
            <a:off x="7855996" y="4742022"/>
            <a:ext cx="183672" cy="0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7E467D21-FD64-44BC-AF53-5EB61B0FDFA3}"/>
              </a:ext>
            </a:extLst>
          </p:cNvPr>
          <p:cNvCxnSpPr>
            <a:cxnSpLocks/>
          </p:cNvCxnSpPr>
          <p:nvPr/>
        </p:nvCxnSpPr>
        <p:spPr>
          <a:xfrm>
            <a:off x="7856257" y="5268048"/>
            <a:ext cx="183672" cy="0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Elbow Connector 156">
            <a:extLst>
              <a:ext uri="{FF2B5EF4-FFF2-40B4-BE49-F238E27FC236}">
                <a16:creationId xmlns:a16="http://schemas.microsoft.com/office/drawing/2014/main" id="{A918C14A-7740-4D0B-9585-1329D2B885F9}"/>
              </a:ext>
            </a:extLst>
          </p:cNvPr>
          <p:cNvCxnSpPr>
            <a:cxnSpLocks/>
          </p:cNvCxnSpPr>
          <p:nvPr/>
        </p:nvCxnSpPr>
        <p:spPr>
          <a:xfrm rot="5400000">
            <a:off x="7829027" y="4131627"/>
            <a:ext cx="215752" cy="631096"/>
          </a:xfrm>
          <a:prstGeom prst="bentConnector3">
            <a:avLst>
              <a:gd name="adj1" fmla="val 50000"/>
            </a:avLst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Elbow Connector 160">
            <a:extLst>
              <a:ext uri="{FF2B5EF4-FFF2-40B4-BE49-F238E27FC236}">
                <a16:creationId xmlns:a16="http://schemas.microsoft.com/office/drawing/2014/main" id="{53607B59-BED0-4158-83CB-C12DEECBAAF3}"/>
              </a:ext>
            </a:extLst>
          </p:cNvPr>
          <p:cNvCxnSpPr>
            <a:cxnSpLocks/>
          </p:cNvCxnSpPr>
          <p:nvPr/>
        </p:nvCxnSpPr>
        <p:spPr>
          <a:xfrm rot="5400000">
            <a:off x="7829026" y="4710967"/>
            <a:ext cx="215752" cy="631096"/>
          </a:xfrm>
          <a:prstGeom prst="bentConnector3">
            <a:avLst>
              <a:gd name="adj1" fmla="val 50000"/>
            </a:avLst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83043CEC-5622-41FF-8334-F646EBD6A356}"/>
              </a:ext>
            </a:extLst>
          </p:cNvPr>
          <p:cNvSpPr txBox="1"/>
          <p:nvPr/>
        </p:nvSpPr>
        <p:spPr>
          <a:xfrm>
            <a:off x="8147685" y="340547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*</a:t>
            </a:r>
          </a:p>
        </p:txBody>
      </p:sp>
      <p:pic>
        <p:nvPicPr>
          <p:cNvPr id="113" name="Graphic 8">
            <a:extLst>
              <a:ext uri="{FF2B5EF4-FFF2-40B4-BE49-F238E27FC236}">
                <a16:creationId xmlns:a16="http://schemas.microsoft.com/office/drawing/2014/main" id="{024F26E1-3A5B-4BB5-AB22-2C63B0FF17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3769" y="4064793"/>
            <a:ext cx="269124" cy="269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4" name="Graphic 13">
            <a:extLst>
              <a:ext uri="{FF2B5EF4-FFF2-40B4-BE49-F238E27FC236}">
                <a16:creationId xmlns:a16="http://schemas.microsoft.com/office/drawing/2014/main" id="{73E60D54-09D2-4F6E-8EFE-344761477E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/>
        </p:blipFill>
        <p:spPr bwMode="auto">
          <a:xfrm>
            <a:off x="8111188" y="4618365"/>
            <a:ext cx="285052" cy="2850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6" name="Graphic 8">
            <a:extLst>
              <a:ext uri="{FF2B5EF4-FFF2-40B4-BE49-F238E27FC236}">
                <a16:creationId xmlns:a16="http://schemas.microsoft.com/office/drawing/2014/main" id="{94716974-3A73-46A2-8268-B95289A684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7603" y="5141337"/>
            <a:ext cx="300082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8" name="TextBox 117">
            <a:extLst>
              <a:ext uri="{FF2B5EF4-FFF2-40B4-BE49-F238E27FC236}">
                <a16:creationId xmlns:a16="http://schemas.microsoft.com/office/drawing/2014/main" id="{986F2A42-DFC9-4F34-88F6-54BCD383FC5A}"/>
              </a:ext>
            </a:extLst>
          </p:cNvPr>
          <p:cNvSpPr txBox="1"/>
          <p:nvPr/>
        </p:nvSpPr>
        <p:spPr>
          <a:xfrm>
            <a:off x="5862648" y="3263678"/>
            <a:ext cx="1506552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Execute Use-case Pipeline</a:t>
            </a:r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FD8AF26F-F862-482F-8AEC-3D6A4B49334D}"/>
              </a:ext>
            </a:extLst>
          </p:cNvPr>
          <p:cNvCxnSpPr>
            <a:cxnSpLocks/>
          </p:cNvCxnSpPr>
          <p:nvPr/>
        </p:nvCxnSpPr>
        <p:spPr>
          <a:xfrm flipH="1">
            <a:off x="6134301" y="5031782"/>
            <a:ext cx="1035026" cy="0"/>
          </a:xfrm>
          <a:prstGeom prst="straightConnector1">
            <a:avLst/>
          </a:prstGeom>
          <a:ln w="12700">
            <a:solidFill>
              <a:srgbClr val="00B0F0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32DCCB67-EFBB-4C53-93DC-0496DCCD0C9E}"/>
              </a:ext>
            </a:extLst>
          </p:cNvPr>
          <p:cNvCxnSpPr>
            <a:cxnSpLocks/>
          </p:cNvCxnSpPr>
          <p:nvPr/>
        </p:nvCxnSpPr>
        <p:spPr>
          <a:xfrm flipH="1" flipV="1">
            <a:off x="6134301" y="4901712"/>
            <a:ext cx="1035026" cy="1705"/>
          </a:xfrm>
          <a:prstGeom prst="straightConnector1">
            <a:avLst/>
          </a:prstGeom>
          <a:ln w="12700">
            <a:solidFill>
              <a:srgbClr val="00B050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3CACC6C2-E042-47F1-BD3F-BBEA9EBEEF4A}"/>
              </a:ext>
            </a:extLst>
          </p:cNvPr>
          <p:cNvSpPr txBox="1"/>
          <p:nvPr/>
        </p:nvSpPr>
        <p:spPr>
          <a:xfrm>
            <a:off x="5921411" y="4497056"/>
            <a:ext cx="1506552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Upload Pipeline </a:t>
            </a:r>
          </a:p>
          <a:p>
            <a:pPr algn="ctr"/>
            <a:r>
              <a:rPr lang="en-US" sz="10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Assets</a:t>
            </a:r>
          </a:p>
        </p:txBody>
      </p:sp>
      <p:pic>
        <p:nvPicPr>
          <p:cNvPr id="122" name="Graphic 14">
            <a:extLst>
              <a:ext uri="{FF2B5EF4-FFF2-40B4-BE49-F238E27FC236}">
                <a16:creationId xmlns:a16="http://schemas.microsoft.com/office/drawing/2014/main" id="{A04B4C47-F8BA-4388-953D-0F5504B801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/>
        </p:blipFill>
        <p:spPr bwMode="auto">
          <a:xfrm>
            <a:off x="7474735" y="5134228"/>
            <a:ext cx="307192" cy="307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" name="Graphic 17">
            <a:extLst>
              <a:ext uri="{FF2B5EF4-FFF2-40B4-BE49-F238E27FC236}">
                <a16:creationId xmlns:a16="http://schemas.microsoft.com/office/drawing/2014/main" id="{2BC389BB-C884-47F7-BBBC-45305AC422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rcRect/>
          <a:stretch/>
        </p:blipFill>
        <p:spPr bwMode="auto">
          <a:xfrm>
            <a:off x="7513412" y="4589141"/>
            <a:ext cx="285052" cy="2850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5" name="Graphic 24">
            <a:extLst>
              <a:ext uri="{FF2B5EF4-FFF2-40B4-BE49-F238E27FC236}">
                <a16:creationId xmlns:a16="http://schemas.microsoft.com/office/drawing/2014/main" id="{54B959FE-157D-401F-A994-53038AA21D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rcRect/>
          <a:stretch/>
        </p:blipFill>
        <p:spPr bwMode="auto">
          <a:xfrm>
            <a:off x="8126802" y="4064793"/>
            <a:ext cx="269124" cy="269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165200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44" name="Footer Placeholder 28">
            <a:extLst>
              <a:ext uri="{FF2B5EF4-FFF2-40B4-BE49-F238E27FC236}">
                <a16:creationId xmlns:a16="http://schemas.microsoft.com/office/drawing/2014/main" id="{A6501EF6-7622-6A41-89AE-325B1323EA60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090550" y="6250334"/>
            <a:ext cx="4463143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/>
              <a:t>© 2020, Amazon Web Services, Inc. or its affiliates. All rights reserved.</a:t>
            </a:r>
            <a:endParaRPr lang="en-US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56345" name="Slide Number Placeholder 29">
            <a:extLst>
              <a:ext uri="{FF2B5EF4-FFF2-40B4-BE49-F238E27FC236}">
                <a16:creationId xmlns:a16="http://schemas.microsoft.com/office/drawing/2014/main" id="{92206EDB-AE67-2142-8D7A-F4D25741FBE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106677" y="6250334"/>
            <a:ext cx="2844381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1C588C1-1042-BC47-B84D-2032ED7FAC95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en-US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56321" name="Title 3">
            <a:extLst>
              <a:ext uri="{FF2B5EF4-FFF2-40B4-BE49-F238E27FC236}">
                <a16:creationId xmlns:a16="http://schemas.microsoft.com/office/drawing/2014/main" id="{FA28F6E9-D239-8B4D-A150-C5C733F5BE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Asset Auxiliary Pipeline (</a:t>
            </a:r>
            <a:r>
              <a:rPr lang="en-US" altLang="en-US" dirty="0" err="1"/>
              <a:t>PointCloud</a:t>
            </a:r>
            <a:r>
              <a:rPr lang="en-US" altLang="en-US" dirty="0"/>
              <a:t> Visualizer Example)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4DF6C5E-5C1B-1F4C-8327-9A80F0EE4D15}"/>
              </a:ext>
            </a:extLst>
          </p:cNvPr>
          <p:cNvSpPr/>
          <p:nvPr/>
        </p:nvSpPr>
        <p:spPr>
          <a:xfrm>
            <a:off x="4833658" y="999377"/>
            <a:ext cx="6445303" cy="5006746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45720" algn="l"/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587299C-C11A-0E45-B22D-E530FEBB68CE}"/>
              </a:ext>
            </a:extLst>
          </p:cNvPr>
          <p:cNvGrpSpPr/>
          <p:nvPr/>
        </p:nvGrpSpPr>
        <p:grpSpPr>
          <a:xfrm>
            <a:off x="4858802" y="1505767"/>
            <a:ext cx="1506552" cy="1031321"/>
            <a:chOff x="2298692" y="4044392"/>
            <a:chExt cx="1506552" cy="1031321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9F08B188-3881-904C-A4F0-16EE84EFE76B}"/>
                </a:ext>
              </a:extLst>
            </p:cNvPr>
            <p:cNvSpPr txBox="1"/>
            <p:nvPr/>
          </p:nvSpPr>
          <p:spPr>
            <a:xfrm>
              <a:off x="2298692" y="4552493"/>
              <a:ext cx="150655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Asset S3</a:t>
              </a:r>
            </a:p>
            <a:p>
              <a:pPr algn="ctr"/>
              <a:r>
                <a:rPr lang="en-US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Bucket</a:t>
              </a:r>
            </a:p>
          </p:txBody>
        </p:sp>
        <p:pic>
          <p:nvPicPr>
            <p:cNvPr id="49" name="Graphic 48">
              <a:extLst>
                <a:ext uri="{FF2B5EF4-FFF2-40B4-BE49-F238E27FC236}">
                  <a16:creationId xmlns:a16="http://schemas.microsoft.com/office/drawing/2014/main" id="{813BD328-0E37-5A48-9B63-F6397202AE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817018" y="4044392"/>
              <a:ext cx="469900" cy="469900"/>
            </a:xfrm>
            <a:prstGeom prst="rect">
              <a:avLst/>
            </a:prstGeom>
          </p:spPr>
        </p:pic>
      </p:grpSp>
      <p:pic>
        <p:nvPicPr>
          <p:cNvPr id="53" name="Graphic 52">
            <a:extLst>
              <a:ext uri="{FF2B5EF4-FFF2-40B4-BE49-F238E27FC236}">
                <a16:creationId xmlns:a16="http://schemas.microsoft.com/office/drawing/2014/main" id="{7F087D3C-41E9-7C4F-94E7-EF1935AD4C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833659" y="1002308"/>
            <a:ext cx="381000" cy="381000"/>
          </a:xfrm>
          <a:prstGeom prst="rect">
            <a:avLst/>
          </a:prstGeom>
        </p:spPr>
      </p:pic>
      <p:grpSp>
        <p:nvGrpSpPr>
          <p:cNvPr id="58" name="Group 57">
            <a:extLst>
              <a:ext uri="{FF2B5EF4-FFF2-40B4-BE49-F238E27FC236}">
                <a16:creationId xmlns:a16="http://schemas.microsoft.com/office/drawing/2014/main" id="{4B681401-4852-D743-8808-30F1DC6CE650}"/>
              </a:ext>
            </a:extLst>
          </p:cNvPr>
          <p:cNvGrpSpPr/>
          <p:nvPr/>
        </p:nvGrpSpPr>
        <p:grpSpPr>
          <a:xfrm>
            <a:off x="1471774" y="1784846"/>
            <a:ext cx="1073150" cy="833110"/>
            <a:chOff x="385031" y="2978364"/>
            <a:chExt cx="1073150" cy="833110"/>
          </a:xfrm>
        </p:grpSpPr>
        <p:pic>
          <p:nvPicPr>
            <p:cNvPr id="59" name="Graphic 21">
              <a:extLst>
                <a:ext uri="{FF2B5EF4-FFF2-40B4-BE49-F238E27FC236}">
                  <a16:creationId xmlns:a16="http://schemas.microsoft.com/office/drawing/2014/main" id="{65C050DD-D02C-4740-8E16-C82553BB174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 bwMode="auto">
            <a:xfrm>
              <a:off x="686656" y="2978364"/>
              <a:ext cx="469900" cy="469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0" name="TextBox 38">
              <a:extLst>
                <a:ext uri="{FF2B5EF4-FFF2-40B4-BE49-F238E27FC236}">
                  <a16:creationId xmlns:a16="http://schemas.microsoft.com/office/drawing/2014/main" id="{A4BEEA53-BBF4-5D47-88E1-02256CC371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5031" y="3549864"/>
              <a:ext cx="1073150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User</a:t>
              </a:r>
            </a:p>
          </p:txBody>
        </p:sp>
      </p:grp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209B3EEC-9224-B342-B685-36AAB06E504B}"/>
              </a:ext>
            </a:extLst>
          </p:cNvPr>
          <p:cNvCxnSpPr>
            <a:cxnSpLocks/>
          </p:cNvCxnSpPr>
          <p:nvPr/>
        </p:nvCxnSpPr>
        <p:spPr>
          <a:xfrm>
            <a:off x="2474465" y="1771265"/>
            <a:ext cx="2648726" cy="0"/>
          </a:xfrm>
          <a:prstGeom prst="straightConnector1">
            <a:avLst/>
          </a:prstGeom>
          <a:ln w="12700">
            <a:solidFill>
              <a:srgbClr val="00B0F0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B4A29753-0897-E24A-8A61-23ACC0FAD867}"/>
              </a:ext>
            </a:extLst>
          </p:cNvPr>
          <p:cNvSpPr txBox="1"/>
          <p:nvPr/>
        </p:nvSpPr>
        <p:spPr>
          <a:xfrm>
            <a:off x="2326758" y="1520286"/>
            <a:ext cx="17815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Upload Asset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91618B19-FCFA-F644-B049-2EF45B257DF5}"/>
              </a:ext>
            </a:extLst>
          </p:cNvPr>
          <p:cNvCxnSpPr>
            <a:cxnSpLocks/>
          </p:cNvCxnSpPr>
          <p:nvPr/>
        </p:nvCxnSpPr>
        <p:spPr>
          <a:xfrm flipV="1">
            <a:off x="2462568" y="2610048"/>
            <a:ext cx="1525934" cy="2"/>
          </a:xfrm>
          <a:prstGeom prst="straightConnector1">
            <a:avLst/>
          </a:prstGeom>
          <a:ln w="12700">
            <a:solidFill>
              <a:schemeClr val="bg1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3C90786C-5C49-8A4E-944D-91D802564728}"/>
              </a:ext>
            </a:extLst>
          </p:cNvPr>
          <p:cNvSpPr txBox="1"/>
          <p:nvPr/>
        </p:nvSpPr>
        <p:spPr>
          <a:xfrm>
            <a:off x="2314861" y="2318250"/>
            <a:ext cx="17815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Download Auxiliary Asset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7DA53AF2-65F1-482E-BF47-F564C1DB36E3}"/>
              </a:ext>
            </a:extLst>
          </p:cNvPr>
          <p:cNvGrpSpPr/>
          <p:nvPr/>
        </p:nvGrpSpPr>
        <p:grpSpPr>
          <a:xfrm>
            <a:off x="4847941" y="4927420"/>
            <a:ext cx="1727566" cy="1031321"/>
            <a:chOff x="2188185" y="4044392"/>
            <a:chExt cx="1727566" cy="1031321"/>
          </a:xfrm>
        </p:grpSpPr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50F33344-0252-4253-9CA7-05A1F99F01D3}"/>
                </a:ext>
              </a:extLst>
            </p:cNvPr>
            <p:cNvSpPr txBox="1"/>
            <p:nvPr/>
          </p:nvSpPr>
          <p:spPr>
            <a:xfrm>
              <a:off x="2188185" y="4552493"/>
              <a:ext cx="172756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Asset Auxiliary S3</a:t>
              </a:r>
            </a:p>
            <a:p>
              <a:pPr algn="ctr"/>
              <a:r>
                <a:rPr lang="en-US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Bucket</a:t>
              </a:r>
            </a:p>
          </p:txBody>
        </p:sp>
        <p:pic>
          <p:nvPicPr>
            <p:cNvPr id="94" name="Graphic 93">
              <a:extLst>
                <a:ext uri="{FF2B5EF4-FFF2-40B4-BE49-F238E27FC236}">
                  <a16:creationId xmlns:a16="http://schemas.microsoft.com/office/drawing/2014/main" id="{5327441B-A88A-495A-9112-7A8A68AD9A1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817018" y="4044392"/>
              <a:ext cx="469900" cy="469900"/>
            </a:xfrm>
            <a:prstGeom prst="rect">
              <a:avLst/>
            </a:prstGeom>
          </p:spPr>
        </p:pic>
      </p:grpSp>
      <p:sp>
        <p:nvSpPr>
          <p:cNvPr id="95" name="Freeform 85">
            <a:extLst>
              <a:ext uri="{FF2B5EF4-FFF2-40B4-BE49-F238E27FC236}">
                <a16:creationId xmlns:a16="http://schemas.microsoft.com/office/drawing/2014/main" id="{22C9724E-08DD-4E66-8BAF-7990B0901D05}"/>
              </a:ext>
            </a:extLst>
          </p:cNvPr>
          <p:cNvSpPr/>
          <p:nvPr/>
        </p:nvSpPr>
        <p:spPr>
          <a:xfrm flipH="1" flipV="1">
            <a:off x="3988501" y="2610047"/>
            <a:ext cx="1268103" cy="2588335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bg1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B598A4C7-1431-4F59-87F2-BE0C64861FDD}"/>
              </a:ext>
            </a:extLst>
          </p:cNvPr>
          <p:cNvCxnSpPr>
            <a:cxnSpLocks/>
          </p:cNvCxnSpPr>
          <p:nvPr/>
        </p:nvCxnSpPr>
        <p:spPr>
          <a:xfrm flipH="1">
            <a:off x="6096001" y="5162370"/>
            <a:ext cx="1060566" cy="1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99B8086B-47A4-4A7E-ABC5-019D2BAF046D}"/>
              </a:ext>
            </a:extLst>
          </p:cNvPr>
          <p:cNvCxnSpPr>
            <a:cxnSpLocks/>
          </p:cNvCxnSpPr>
          <p:nvPr/>
        </p:nvCxnSpPr>
        <p:spPr>
          <a:xfrm>
            <a:off x="5976257" y="1788588"/>
            <a:ext cx="1065439" cy="0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7E467D21-FD64-44BC-AF53-5EB61B0FDFA3}"/>
              </a:ext>
            </a:extLst>
          </p:cNvPr>
          <p:cNvCxnSpPr>
            <a:cxnSpLocks/>
          </p:cNvCxnSpPr>
          <p:nvPr/>
        </p:nvCxnSpPr>
        <p:spPr>
          <a:xfrm>
            <a:off x="8754455" y="2104985"/>
            <a:ext cx="0" cy="560654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4" name="Graphic 13">
            <a:extLst>
              <a:ext uri="{FF2B5EF4-FFF2-40B4-BE49-F238E27FC236}">
                <a16:creationId xmlns:a16="http://schemas.microsoft.com/office/drawing/2014/main" id="{73E60D54-09D2-4F6E-8EFE-344761477E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 bwMode="auto">
          <a:xfrm>
            <a:off x="7935269" y="3692638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" name="Graphic 24">
            <a:extLst>
              <a:ext uri="{FF2B5EF4-FFF2-40B4-BE49-F238E27FC236}">
                <a16:creationId xmlns:a16="http://schemas.microsoft.com/office/drawing/2014/main" id="{BCF95B0D-C9F4-46EF-8A3C-AD60BDA40E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 bwMode="auto">
          <a:xfrm>
            <a:off x="7156567" y="1557463"/>
            <a:ext cx="462250" cy="46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" name="Graphic 103">
            <a:extLst>
              <a:ext uri="{FF2B5EF4-FFF2-40B4-BE49-F238E27FC236}">
                <a16:creationId xmlns:a16="http://schemas.microsoft.com/office/drawing/2014/main" id="{B57739F7-53E7-4F0B-959C-31E27159D6D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539897" y="1551581"/>
            <a:ext cx="479869" cy="479869"/>
          </a:xfrm>
          <a:prstGeom prst="rect">
            <a:avLst/>
          </a:prstGeom>
        </p:spPr>
      </p:pic>
      <p:sp>
        <p:nvSpPr>
          <p:cNvPr id="106" name="TextBox 105">
            <a:extLst>
              <a:ext uri="{FF2B5EF4-FFF2-40B4-BE49-F238E27FC236}">
                <a16:creationId xmlns:a16="http://schemas.microsoft.com/office/drawing/2014/main" id="{CCEBCEAA-7A56-4B1C-879B-66F9729A536B}"/>
              </a:ext>
            </a:extLst>
          </p:cNvPr>
          <p:cNvSpPr txBox="1"/>
          <p:nvPr/>
        </p:nvSpPr>
        <p:spPr>
          <a:xfrm>
            <a:off x="8775038" y="1535674"/>
            <a:ext cx="17815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Pipeline Opener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Lambda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7E0552F4-9663-471B-A0E6-7669903332EA}"/>
              </a:ext>
            </a:extLst>
          </p:cNvPr>
          <p:cNvSpPr txBox="1"/>
          <p:nvPr/>
        </p:nvSpPr>
        <p:spPr>
          <a:xfrm>
            <a:off x="5874966" y="1353516"/>
            <a:ext cx="12122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Notify </a:t>
            </a:r>
            <a:r>
              <a:rPr lang="en-US" sz="1000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PointCloud</a:t>
            </a:r>
            <a:r>
              <a:rPr lang="en-US" sz="10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en-US" sz="10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Asset Upload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218E4537-A772-455B-A50F-04ECE7E3A6C7}"/>
              </a:ext>
            </a:extLst>
          </p:cNvPr>
          <p:cNvSpPr txBox="1"/>
          <p:nvPr/>
        </p:nvSpPr>
        <p:spPr>
          <a:xfrm>
            <a:off x="6634416" y="2028146"/>
            <a:ext cx="15065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SNS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882A4262-47C6-4E4C-B3B1-A31B46520514}"/>
              </a:ext>
            </a:extLst>
          </p:cNvPr>
          <p:cNvCxnSpPr>
            <a:cxnSpLocks/>
          </p:cNvCxnSpPr>
          <p:nvPr/>
        </p:nvCxnSpPr>
        <p:spPr>
          <a:xfrm flipV="1">
            <a:off x="7664495" y="1784846"/>
            <a:ext cx="762137" cy="6669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7" name="Graphic 14">
            <a:extLst>
              <a:ext uri="{FF2B5EF4-FFF2-40B4-BE49-F238E27FC236}">
                <a16:creationId xmlns:a16="http://schemas.microsoft.com/office/drawing/2014/main" id="{320D5ACD-AE73-4584-91A6-4BBB305042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rcRect/>
          <a:stretch/>
        </p:blipFill>
        <p:spPr bwMode="auto">
          <a:xfrm>
            <a:off x="7935399" y="4507592"/>
            <a:ext cx="476897" cy="4768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8" name="Rectangle 127">
            <a:extLst>
              <a:ext uri="{FF2B5EF4-FFF2-40B4-BE49-F238E27FC236}">
                <a16:creationId xmlns:a16="http://schemas.microsoft.com/office/drawing/2014/main" id="{A54D0446-390E-4875-88D4-7DB03E35F4F3}"/>
              </a:ext>
            </a:extLst>
          </p:cNvPr>
          <p:cNvSpPr/>
          <p:nvPr/>
        </p:nvSpPr>
        <p:spPr>
          <a:xfrm>
            <a:off x="7253975" y="2773921"/>
            <a:ext cx="2775849" cy="3184820"/>
          </a:xfrm>
          <a:prstGeom prst="rect">
            <a:avLst/>
          </a:prstGeom>
          <a:noFill/>
          <a:ln w="15875">
            <a:solidFill>
              <a:srgbClr val="E715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9" name="Graphic 128">
            <a:extLst>
              <a:ext uri="{FF2B5EF4-FFF2-40B4-BE49-F238E27FC236}">
                <a16:creationId xmlns:a16="http://schemas.microsoft.com/office/drawing/2014/main" id="{25F95B2B-44A1-4E91-A758-14E9DB8A031E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rcRect/>
          <a:stretch/>
        </p:blipFill>
        <p:spPr>
          <a:xfrm>
            <a:off x="7250686" y="2763381"/>
            <a:ext cx="381000" cy="381000"/>
          </a:xfrm>
          <a:prstGeom prst="rect">
            <a:avLst/>
          </a:prstGeom>
        </p:spPr>
      </p:pic>
      <p:pic>
        <p:nvPicPr>
          <p:cNvPr id="130" name="Graphic 129">
            <a:extLst>
              <a:ext uri="{FF2B5EF4-FFF2-40B4-BE49-F238E27FC236}">
                <a16:creationId xmlns:a16="http://schemas.microsoft.com/office/drawing/2014/main" id="{3EE79BFF-6EA5-4C38-8BDC-E12C7A28C38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923140" y="2907354"/>
            <a:ext cx="479869" cy="479869"/>
          </a:xfrm>
          <a:prstGeom prst="rect">
            <a:avLst/>
          </a:prstGeom>
        </p:spPr>
      </p:pic>
      <p:pic>
        <p:nvPicPr>
          <p:cNvPr id="131" name="Graphic 130">
            <a:extLst>
              <a:ext uri="{FF2B5EF4-FFF2-40B4-BE49-F238E27FC236}">
                <a16:creationId xmlns:a16="http://schemas.microsoft.com/office/drawing/2014/main" id="{F8AF01CB-825B-4C89-ACD6-2F5CF77469C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946763" y="5317524"/>
            <a:ext cx="479869" cy="479869"/>
          </a:xfrm>
          <a:prstGeom prst="rect">
            <a:avLst/>
          </a:prstGeom>
        </p:spPr>
      </p:pic>
      <p:sp>
        <p:nvSpPr>
          <p:cNvPr id="132" name="TextBox 131">
            <a:extLst>
              <a:ext uri="{FF2B5EF4-FFF2-40B4-BE49-F238E27FC236}">
                <a16:creationId xmlns:a16="http://schemas.microsoft.com/office/drawing/2014/main" id="{DB02C7D6-B493-4767-9EF9-1900A86BAAA9}"/>
              </a:ext>
            </a:extLst>
          </p:cNvPr>
          <p:cNvSpPr txBox="1"/>
          <p:nvPr/>
        </p:nvSpPr>
        <p:spPr>
          <a:xfrm>
            <a:off x="8289090" y="2763381"/>
            <a:ext cx="150655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Construct Pipeline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Lambda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79A2FAB3-5DE5-483B-A64B-BD0A1B5C2C42}"/>
              </a:ext>
            </a:extLst>
          </p:cNvPr>
          <p:cNvSpPr txBox="1"/>
          <p:nvPr/>
        </p:nvSpPr>
        <p:spPr>
          <a:xfrm>
            <a:off x="8308753" y="3648044"/>
            <a:ext cx="15065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Batch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Orchestration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517565D4-B47A-4992-BF87-58781A03A66B}"/>
              </a:ext>
            </a:extLst>
          </p:cNvPr>
          <p:cNvSpPr txBox="1"/>
          <p:nvPr/>
        </p:nvSpPr>
        <p:spPr>
          <a:xfrm>
            <a:off x="8312316" y="4388184"/>
            <a:ext cx="150655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Fargate</a:t>
            </a:r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Container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Execution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983508E7-29AA-4F7B-8D90-9B66D7B859E2}"/>
              </a:ext>
            </a:extLst>
          </p:cNvPr>
          <p:cNvSpPr txBox="1"/>
          <p:nvPr/>
        </p:nvSpPr>
        <p:spPr>
          <a:xfrm>
            <a:off x="8299233" y="5165849"/>
            <a:ext cx="150655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Close 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Pipeline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Lambda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F1CCA2B0-4103-45BA-836A-EB55873A1CC6}"/>
              </a:ext>
            </a:extLst>
          </p:cNvPr>
          <p:cNvSpPr txBox="1"/>
          <p:nvPr/>
        </p:nvSpPr>
        <p:spPr>
          <a:xfrm>
            <a:off x="5761471" y="4774779"/>
            <a:ext cx="17815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Upload Auxiliary </a:t>
            </a:r>
          </a:p>
          <a:p>
            <a:pPr algn="ctr"/>
            <a:r>
              <a:rPr lang="en-US" sz="10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Assets</a:t>
            </a:r>
          </a:p>
        </p:txBody>
      </p:sp>
      <p:sp>
        <p:nvSpPr>
          <p:cNvPr id="137" name="Freeform 85">
            <a:extLst>
              <a:ext uri="{FF2B5EF4-FFF2-40B4-BE49-F238E27FC236}">
                <a16:creationId xmlns:a16="http://schemas.microsoft.com/office/drawing/2014/main" id="{96750472-6B4C-41F9-84F2-5064F33624B4}"/>
              </a:ext>
            </a:extLst>
          </p:cNvPr>
          <p:cNvSpPr/>
          <p:nvPr/>
        </p:nvSpPr>
        <p:spPr>
          <a:xfrm flipH="1" flipV="1">
            <a:off x="5626962" y="2542242"/>
            <a:ext cx="1546969" cy="999306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bg1"/>
            </a:solidFill>
            <a:prstDash val="sysDot"/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E110A207-539E-48F3-9389-064173D3C0D2}"/>
              </a:ext>
            </a:extLst>
          </p:cNvPr>
          <p:cNvSpPr txBox="1"/>
          <p:nvPr/>
        </p:nvSpPr>
        <p:spPr>
          <a:xfrm>
            <a:off x="5506211" y="3151978"/>
            <a:ext cx="17815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Download</a:t>
            </a:r>
          </a:p>
          <a:p>
            <a:pPr algn="ctr"/>
            <a:r>
              <a:rPr lang="en-US" sz="10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Asset</a:t>
            </a:r>
          </a:p>
        </p:txBody>
      </p: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74D9380B-1850-4038-B366-F50E1566092E}"/>
              </a:ext>
            </a:extLst>
          </p:cNvPr>
          <p:cNvCxnSpPr>
            <a:cxnSpLocks/>
          </p:cNvCxnSpPr>
          <p:nvPr/>
        </p:nvCxnSpPr>
        <p:spPr>
          <a:xfrm>
            <a:off x="8179513" y="3416806"/>
            <a:ext cx="0" cy="249484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B8F2F4B5-8D07-4187-979A-66B347EDF84E}"/>
              </a:ext>
            </a:extLst>
          </p:cNvPr>
          <p:cNvCxnSpPr>
            <a:cxnSpLocks/>
          </p:cNvCxnSpPr>
          <p:nvPr/>
        </p:nvCxnSpPr>
        <p:spPr>
          <a:xfrm>
            <a:off x="8170219" y="4197856"/>
            <a:ext cx="0" cy="249484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B6E9A717-A06F-4600-8E13-CFC174394CC3}"/>
              </a:ext>
            </a:extLst>
          </p:cNvPr>
          <p:cNvCxnSpPr>
            <a:cxnSpLocks/>
          </p:cNvCxnSpPr>
          <p:nvPr/>
        </p:nvCxnSpPr>
        <p:spPr>
          <a:xfrm>
            <a:off x="8163074" y="5037628"/>
            <a:ext cx="0" cy="249484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>
            <a:extLst>
              <a:ext uri="{FF2B5EF4-FFF2-40B4-BE49-F238E27FC236}">
                <a16:creationId xmlns:a16="http://schemas.microsoft.com/office/drawing/2014/main" id="{5580523B-2EC8-4445-A88F-275DED77A70B}"/>
              </a:ext>
            </a:extLst>
          </p:cNvPr>
          <p:cNvSpPr txBox="1"/>
          <p:nvPr/>
        </p:nvSpPr>
        <p:spPr>
          <a:xfrm>
            <a:off x="9759114" y="4634106"/>
            <a:ext cx="17815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Pipeline 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Functions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BF83506B-E2CE-4A45-A363-4C0E8C2B4BC7}"/>
              </a:ext>
            </a:extLst>
          </p:cNvPr>
          <p:cNvPicPr>
            <a:picLocks noChangeAspect="1"/>
          </p:cNvPicPr>
          <p:nvPr/>
        </p:nvPicPr>
        <p:blipFill rotWithShape="1">
          <a:blip r:embed="rId18"/>
          <a:srcRect l="1355" t="547" r="-1"/>
          <a:stretch/>
        </p:blipFill>
        <p:spPr>
          <a:xfrm>
            <a:off x="9751800" y="2085874"/>
            <a:ext cx="1138956" cy="2053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3187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44" name="Footer Placeholder 28">
            <a:extLst>
              <a:ext uri="{FF2B5EF4-FFF2-40B4-BE49-F238E27FC236}">
                <a16:creationId xmlns:a16="http://schemas.microsoft.com/office/drawing/2014/main" id="{A6501EF6-7622-6A41-89AE-325B1323EA60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090550" y="6250334"/>
            <a:ext cx="4463143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/>
              <a:t>© 2020, Amazon Web Services, Inc. or its affiliates. All rights reserved.</a:t>
            </a:r>
            <a:endParaRPr lang="en-US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56345" name="Slide Number Placeholder 29">
            <a:extLst>
              <a:ext uri="{FF2B5EF4-FFF2-40B4-BE49-F238E27FC236}">
                <a16:creationId xmlns:a16="http://schemas.microsoft.com/office/drawing/2014/main" id="{92206EDB-AE67-2142-8D7A-F4D25741FBE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106677" y="6250334"/>
            <a:ext cx="2844381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1C588C1-1042-BC47-B84D-2032ED7FAC95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en-US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56321" name="Title 3">
            <a:extLst>
              <a:ext uri="{FF2B5EF4-FFF2-40B4-BE49-F238E27FC236}">
                <a16:creationId xmlns:a16="http://schemas.microsoft.com/office/drawing/2014/main" id="{FA28F6E9-D239-8B4D-A150-C5C733F5BE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Pipeline Creation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4DF6C5E-5C1B-1F4C-8327-9A80F0EE4D15}"/>
              </a:ext>
            </a:extLst>
          </p:cNvPr>
          <p:cNvSpPr/>
          <p:nvPr/>
        </p:nvSpPr>
        <p:spPr>
          <a:xfrm>
            <a:off x="3628450" y="1009404"/>
            <a:ext cx="7263303" cy="4839185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45720" algn="l"/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53" name="Graphic 52">
            <a:extLst>
              <a:ext uri="{FF2B5EF4-FFF2-40B4-BE49-F238E27FC236}">
                <a16:creationId xmlns:a16="http://schemas.microsoft.com/office/drawing/2014/main" id="{7F087D3C-41E9-7C4F-94E7-EF1935AD4C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38610" y="1019776"/>
            <a:ext cx="381000" cy="381000"/>
          </a:xfrm>
          <a:prstGeom prst="rect">
            <a:avLst/>
          </a:prstGeom>
        </p:spPr>
      </p:pic>
      <p:pic>
        <p:nvPicPr>
          <p:cNvPr id="55" name="Graphic 54">
            <a:extLst>
              <a:ext uri="{FF2B5EF4-FFF2-40B4-BE49-F238E27FC236}">
                <a16:creationId xmlns:a16="http://schemas.microsoft.com/office/drawing/2014/main" id="{37464067-A4FF-5845-974C-1EE5B90DED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41998" y="2245850"/>
            <a:ext cx="479869" cy="479869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4286A9E8-2BA7-2E49-B66D-47A3084F7655}"/>
              </a:ext>
            </a:extLst>
          </p:cNvPr>
          <p:cNvSpPr txBox="1"/>
          <p:nvPr/>
        </p:nvSpPr>
        <p:spPr>
          <a:xfrm>
            <a:off x="5830699" y="1731145"/>
            <a:ext cx="15065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Pipelines Lambda Functions</a:t>
            </a:r>
          </a:p>
        </p:txBody>
      </p:sp>
      <p:pic>
        <p:nvPicPr>
          <p:cNvPr id="57" name="Graphic 23">
            <a:extLst>
              <a:ext uri="{FF2B5EF4-FFF2-40B4-BE49-F238E27FC236}">
                <a16:creationId xmlns:a16="http://schemas.microsoft.com/office/drawing/2014/main" id="{B97842ED-B04F-2041-9B1C-B145DD85FD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5340" y="1226370"/>
            <a:ext cx="52322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9711B5EE-A050-2543-A9DC-D710C827688A}"/>
              </a:ext>
            </a:extLst>
          </p:cNvPr>
          <p:cNvSpPr txBox="1"/>
          <p:nvPr/>
        </p:nvSpPr>
        <p:spPr>
          <a:xfrm>
            <a:off x="9072045" y="1261015"/>
            <a:ext cx="16465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Pipelines </a:t>
            </a:r>
          </a:p>
          <a:p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DynamoDB Table</a:t>
            </a:r>
          </a:p>
        </p:txBody>
      </p:sp>
      <p:pic>
        <p:nvPicPr>
          <p:cNvPr id="59" name="Graphic 17">
            <a:extLst>
              <a:ext uri="{FF2B5EF4-FFF2-40B4-BE49-F238E27FC236}">
                <a16:creationId xmlns:a16="http://schemas.microsoft.com/office/drawing/2014/main" id="{402EB099-321B-0047-8DB3-7C418F64FD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/>
          <a:srcRect/>
          <a:stretch/>
        </p:blipFill>
        <p:spPr bwMode="auto">
          <a:xfrm>
            <a:off x="4137887" y="2250276"/>
            <a:ext cx="471016" cy="4710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A56C2DEE-6AF1-CF41-9C48-4C2BEDAA100D}"/>
              </a:ext>
            </a:extLst>
          </p:cNvPr>
          <p:cNvSpPr txBox="1"/>
          <p:nvPr/>
        </p:nvSpPr>
        <p:spPr>
          <a:xfrm>
            <a:off x="3628450" y="1781191"/>
            <a:ext cx="15065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API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Gateway</a:t>
            </a:r>
          </a:p>
        </p:txBody>
      </p:sp>
      <p:pic>
        <p:nvPicPr>
          <p:cNvPr id="61" name="Graphic 21">
            <a:extLst>
              <a:ext uri="{FF2B5EF4-FFF2-40B4-BE49-F238E27FC236}">
                <a16:creationId xmlns:a16="http://schemas.microsoft.com/office/drawing/2014/main" id="{64DED55C-D2CA-0440-BD90-C3A07AA191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 bwMode="auto">
          <a:xfrm>
            <a:off x="620650" y="2125452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" name="TextBox 38">
            <a:extLst>
              <a:ext uri="{FF2B5EF4-FFF2-40B4-BE49-F238E27FC236}">
                <a16:creationId xmlns:a16="http://schemas.microsoft.com/office/drawing/2014/main" id="{68508FAA-975D-0544-AD00-DC16FB8C58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9025" y="2696952"/>
            <a:ext cx="107315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 Management or Data Science User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E8BD7B0A-C8E2-F447-9C02-CF7677DE0983}"/>
              </a:ext>
            </a:extLst>
          </p:cNvPr>
          <p:cNvCxnSpPr>
            <a:cxnSpLocks/>
          </p:cNvCxnSpPr>
          <p:nvPr/>
        </p:nvCxnSpPr>
        <p:spPr>
          <a:xfrm>
            <a:off x="1321716" y="2495364"/>
            <a:ext cx="2648726" cy="0"/>
          </a:xfrm>
          <a:prstGeom prst="straightConnector1">
            <a:avLst/>
          </a:prstGeom>
          <a:ln w="12700">
            <a:solidFill>
              <a:schemeClr val="bg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7EFB4CF4-9211-284D-948B-63F7A68BC582}"/>
              </a:ext>
            </a:extLst>
          </p:cNvPr>
          <p:cNvSpPr txBox="1"/>
          <p:nvPr/>
        </p:nvSpPr>
        <p:spPr>
          <a:xfrm>
            <a:off x="1174009" y="2228290"/>
            <a:ext cx="17815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 New Pipeline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F276A8EA-61C1-0D48-8DCB-0DA9FF0F5CB5}"/>
              </a:ext>
            </a:extLst>
          </p:cNvPr>
          <p:cNvCxnSpPr>
            <a:cxnSpLocks/>
          </p:cNvCxnSpPr>
          <p:nvPr/>
        </p:nvCxnSpPr>
        <p:spPr>
          <a:xfrm>
            <a:off x="4914618" y="2495364"/>
            <a:ext cx="1123318" cy="0"/>
          </a:xfrm>
          <a:prstGeom prst="straightConnector1">
            <a:avLst/>
          </a:prstGeom>
          <a:ln w="12700">
            <a:solidFill>
              <a:schemeClr val="bg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Freeform 76">
            <a:extLst>
              <a:ext uri="{FF2B5EF4-FFF2-40B4-BE49-F238E27FC236}">
                <a16:creationId xmlns:a16="http://schemas.microsoft.com/office/drawing/2014/main" id="{EF65B49A-3FEA-304C-A3E2-92A18A2974E7}"/>
              </a:ext>
            </a:extLst>
          </p:cNvPr>
          <p:cNvSpPr/>
          <p:nvPr/>
        </p:nvSpPr>
        <p:spPr>
          <a:xfrm flipH="1" flipV="1">
            <a:off x="6579305" y="2822798"/>
            <a:ext cx="1799360" cy="1379763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bg1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0AAB3E9-7E5E-6140-9CAF-C5763931303A}"/>
              </a:ext>
            </a:extLst>
          </p:cNvPr>
          <p:cNvSpPr txBox="1"/>
          <p:nvPr/>
        </p:nvSpPr>
        <p:spPr>
          <a:xfrm>
            <a:off x="6798473" y="4002506"/>
            <a:ext cx="1587224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>
                <a:solidFill>
                  <a:schemeClr val="bg1"/>
                </a:solidFill>
                <a:effectLst>
                  <a:glow rad="63500">
                    <a:schemeClr val="tx1"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Link Use-case Pipeline Lambda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9EC41501-DBEF-7A4C-8699-81465035CBB5}"/>
              </a:ext>
            </a:extLst>
          </p:cNvPr>
          <p:cNvSpPr txBox="1"/>
          <p:nvPr/>
        </p:nvSpPr>
        <p:spPr>
          <a:xfrm>
            <a:off x="9142026" y="4084704"/>
            <a:ext cx="15065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Lambda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B9D89FB6-5922-B843-96A7-C1CF0FE6086D}"/>
              </a:ext>
            </a:extLst>
          </p:cNvPr>
          <p:cNvSpPr txBox="1"/>
          <p:nvPr/>
        </p:nvSpPr>
        <p:spPr>
          <a:xfrm>
            <a:off x="3638610" y="4734646"/>
            <a:ext cx="15065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Pipeline Lambda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6DA78899-813A-264A-A8FB-104568E40130}"/>
              </a:ext>
            </a:extLst>
          </p:cNvPr>
          <p:cNvCxnSpPr>
            <a:cxnSpLocks/>
          </p:cNvCxnSpPr>
          <p:nvPr/>
        </p:nvCxnSpPr>
        <p:spPr>
          <a:xfrm>
            <a:off x="1321716" y="5347439"/>
            <a:ext cx="2648726" cy="0"/>
          </a:xfrm>
          <a:prstGeom prst="straightConnector1">
            <a:avLst/>
          </a:prstGeom>
          <a:ln w="12700">
            <a:solidFill>
              <a:schemeClr val="bg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9CFB5025-60B3-0649-8713-37B0AA080A60}"/>
              </a:ext>
            </a:extLst>
          </p:cNvPr>
          <p:cNvSpPr txBox="1"/>
          <p:nvPr/>
        </p:nvSpPr>
        <p:spPr>
          <a:xfrm>
            <a:off x="1174009" y="5080365"/>
            <a:ext cx="2152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 Use-Case Pipeline Lambda</a:t>
            </a:r>
          </a:p>
        </p:txBody>
      </p:sp>
      <p:pic>
        <p:nvPicPr>
          <p:cNvPr id="89" name="Graphic 21">
            <a:extLst>
              <a:ext uri="{FF2B5EF4-FFF2-40B4-BE49-F238E27FC236}">
                <a16:creationId xmlns:a16="http://schemas.microsoft.com/office/drawing/2014/main" id="{262601E5-87AE-0146-B6F3-078321E41D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 bwMode="auto">
          <a:xfrm>
            <a:off x="620650" y="4823146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0" name="TextBox 38">
            <a:extLst>
              <a:ext uri="{FF2B5EF4-FFF2-40B4-BE49-F238E27FC236}">
                <a16:creationId xmlns:a16="http://schemas.microsoft.com/office/drawing/2014/main" id="{3A2CE4F9-8D06-6549-A2BE-313AC232FB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9025" y="5394646"/>
            <a:ext cx="107315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Engineering User</a:t>
            </a:r>
          </a:p>
        </p:txBody>
      </p:sp>
      <p:cxnSp>
        <p:nvCxnSpPr>
          <p:cNvPr id="97" name="Elbow Connector 96">
            <a:extLst>
              <a:ext uri="{FF2B5EF4-FFF2-40B4-BE49-F238E27FC236}">
                <a16:creationId xmlns:a16="http://schemas.microsoft.com/office/drawing/2014/main" id="{6EF547C2-0BC2-9F41-8BC8-AFC1CBFEC3C0}"/>
              </a:ext>
            </a:extLst>
          </p:cNvPr>
          <p:cNvCxnSpPr>
            <a:cxnSpLocks/>
          </p:cNvCxnSpPr>
          <p:nvPr/>
        </p:nvCxnSpPr>
        <p:spPr>
          <a:xfrm flipV="1">
            <a:off x="6901599" y="1512324"/>
            <a:ext cx="1477066" cy="855199"/>
          </a:xfrm>
          <a:prstGeom prst="bentConnector3">
            <a:avLst>
              <a:gd name="adj1" fmla="val 26441"/>
            </a:avLst>
          </a:prstGeom>
          <a:ln w="12700">
            <a:solidFill>
              <a:schemeClr val="bg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B5094276-A891-9B46-A933-1DC28F9933B3}"/>
              </a:ext>
            </a:extLst>
          </p:cNvPr>
          <p:cNvSpPr txBox="1"/>
          <p:nvPr/>
        </p:nvSpPr>
        <p:spPr>
          <a:xfrm>
            <a:off x="6890560" y="1283697"/>
            <a:ext cx="1737349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>
                <a:solidFill>
                  <a:schemeClr val="bg1"/>
                </a:solidFill>
                <a:effectLst>
                  <a:glow rad="63500">
                    <a:schemeClr val="tx1"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New Item</a:t>
            </a:r>
          </a:p>
        </p:txBody>
      </p:sp>
      <p:sp>
        <p:nvSpPr>
          <p:cNvPr id="21" name="Triangle 20">
            <a:extLst>
              <a:ext uri="{FF2B5EF4-FFF2-40B4-BE49-F238E27FC236}">
                <a16:creationId xmlns:a16="http://schemas.microsoft.com/office/drawing/2014/main" id="{5E834E04-7FFD-3D42-8EEB-3AF14F8C82BE}"/>
              </a:ext>
            </a:extLst>
          </p:cNvPr>
          <p:cNvSpPr/>
          <p:nvPr/>
        </p:nvSpPr>
        <p:spPr>
          <a:xfrm flipV="1">
            <a:off x="1537800" y="4487768"/>
            <a:ext cx="2455450" cy="822844"/>
          </a:xfrm>
          <a:prstGeom prst="triangle">
            <a:avLst>
              <a:gd name="adj" fmla="val 90428"/>
            </a:avLst>
          </a:prstGeom>
          <a:solidFill>
            <a:srgbClr val="8FA7C4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A2680F26-162D-8934-C7DC-3C99D032E2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02642" y="5086651"/>
            <a:ext cx="479869" cy="479869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30FA4BC1-B193-C559-FEC0-3CF2611BA5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71695" y="3962626"/>
            <a:ext cx="479869" cy="479869"/>
          </a:xfrm>
          <a:prstGeom prst="rect">
            <a:avLst/>
          </a:prstGeom>
        </p:spPr>
      </p:pic>
      <p:cxnSp>
        <p:nvCxnSpPr>
          <p:cNvPr id="5" name="Elbow Connector 161">
            <a:extLst>
              <a:ext uri="{FF2B5EF4-FFF2-40B4-BE49-F238E27FC236}">
                <a16:creationId xmlns:a16="http://schemas.microsoft.com/office/drawing/2014/main" id="{DC861A14-EA98-B269-0469-484D560547C3}"/>
              </a:ext>
            </a:extLst>
          </p:cNvPr>
          <p:cNvCxnSpPr>
            <a:cxnSpLocks/>
            <a:endCxn id="3" idx="2"/>
          </p:cNvCxnSpPr>
          <p:nvPr/>
        </p:nvCxnSpPr>
        <p:spPr>
          <a:xfrm flipV="1">
            <a:off x="4714711" y="4442495"/>
            <a:ext cx="4096919" cy="902894"/>
          </a:xfrm>
          <a:prstGeom prst="bentConnector2">
            <a:avLst/>
          </a:prstGeom>
          <a:ln w="12700">
            <a:solidFill>
              <a:schemeClr val="bg1"/>
            </a:solidFill>
            <a:prstDash val="sysDot"/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70937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44" name="Footer Placeholder 28">
            <a:extLst>
              <a:ext uri="{FF2B5EF4-FFF2-40B4-BE49-F238E27FC236}">
                <a16:creationId xmlns:a16="http://schemas.microsoft.com/office/drawing/2014/main" id="{A6501EF6-7622-6A41-89AE-325B1323EA60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090550" y="6250334"/>
            <a:ext cx="4463143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/>
              <a:t>© 2020, Amazon Web Services, Inc. or its affiliates. All rights reserved.</a:t>
            </a:r>
            <a:endParaRPr lang="en-US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56345" name="Slide Number Placeholder 29">
            <a:extLst>
              <a:ext uri="{FF2B5EF4-FFF2-40B4-BE49-F238E27FC236}">
                <a16:creationId xmlns:a16="http://schemas.microsoft.com/office/drawing/2014/main" id="{92206EDB-AE67-2142-8D7A-F4D25741FBE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106677" y="6250334"/>
            <a:ext cx="2844381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1C588C1-1042-BC47-B84D-2032ED7FAC95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13</a:t>
            </a:fld>
            <a:endParaRPr lang="en-US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56321" name="Title 3">
            <a:extLst>
              <a:ext uri="{FF2B5EF4-FFF2-40B4-BE49-F238E27FC236}">
                <a16:creationId xmlns:a16="http://schemas.microsoft.com/office/drawing/2014/main" id="{FA28F6E9-D239-8B4D-A150-C5C733F5BE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Workflow Creation &amp; Execution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4DF6C5E-5C1B-1F4C-8327-9A80F0EE4D15}"/>
              </a:ext>
            </a:extLst>
          </p:cNvPr>
          <p:cNvSpPr/>
          <p:nvPr/>
        </p:nvSpPr>
        <p:spPr>
          <a:xfrm>
            <a:off x="3004203" y="1193342"/>
            <a:ext cx="8730597" cy="4648658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45720" algn="l"/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33" name="Graphic 32">
            <a:extLst>
              <a:ext uri="{FF2B5EF4-FFF2-40B4-BE49-F238E27FC236}">
                <a16:creationId xmlns:a16="http://schemas.microsoft.com/office/drawing/2014/main" id="{6FCC0D62-3B9F-074F-BA03-7381F2C634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10447" y="2060430"/>
            <a:ext cx="479869" cy="479869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079C50C8-E13D-3546-980B-2D08B2D82063}"/>
              </a:ext>
            </a:extLst>
          </p:cNvPr>
          <p:cNvSpPr txBox="1"/>
          <p:nvPr/>
        </p:nvSpPr>
        <p:spPr>
          <a:xfrm>
            <a:off x="5599148" y="1545725"/>
            <a:ext cx="15065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Workflows Lambda Functions</a:t>
            </a:r>
          </a:p>
        </p:txBody>
      </p:sp>
      <p:pic>
        <p:nvPicPr>
          <p:cNvPr id="53" name="Graphic 52">
            <a:extLst>
              <a:ext uri="{FF2B5EF4-FFF2-40B4-BE49-F238E27FC236}">
                <a16:creationId xmlns:a16="http://schemas.microsoft.com/office/drawing/2014/main" id="{7F087D3C-41E9-7C4F-94E7-EF1935AD4C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21642" y="1190622"/>
            <a:ext cx="381000" cy="381000"/>
          </a:xfrm>
          <a:prstGeom prst="rect">
            <a:avLst/>
          </a:prstGeom>
        </p:spPr>
      </p:pic>
      <p:pic>
        <p:nvPicPr>
          <p:cNvPr id="52" name="Graphic 23">
            <a:extLst>
              <a:ext uri="{FF2B5EF4-FFF2-40B4-BE49-F238E27FC236}">
                <a16:creationId xmlns:a16="http://schemas.microsoft.com/office/drawing/2014/main" id="{068E2848-CEED-F94A-898B-0CA4CA333D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3411" y="2038754"/>
            <a:ext cx="52322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B498975E-485D-7C44-ABAA-6AF9602A598C}"/>
              </a:ext>
            </a:extLst>
          </p:cNvPr>
          <p:cNvSpPr txBox="1"/>
          <p:nvPr/>
        </p:nvSpPr>
        <p:spPr>
          <a:xfrm>
            <a:off x="8932894" y="2069531"/>
            <a:ext cx="15065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Workflows DynamoDB Table</a:t>
            </a:r>
          </a:p>
        </p:txBody>
      </p:sp>
      <p:pic>
        <p:nvPicPr>
          <p:cNvPr id="56" name="Graphic 17">
            <a:extLst>
              <a:ext uri="{FF2B5EF4-FFF2-40B4-BE49-F238E27FC236}">
                <a16:creationId xmlns:a16="http://schemas.microsoft.com/office/drawing/2014/main" id="{1357BD94-F6AF-F546-B1A9-234C42331C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/>
          <a:srcRect/>
          <a:stretch/>
        </p:blipFill>
        <p:spPr bwMode="auto">
          <a:xfrm>
            <a:off x="3906336" y="2064856"/>
            <a:ext cx="471016" cy="4710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AB217C4A-70C2-CE42-8165-88E67714CCCA}"/>
              </a:ext>
            </a:extLst>
          </p:cNvPr>
          <p:cNvSpPr txBox="1"/>
          <p:nvPr/>
        </p:nvSpPr>
        <p:spPr>
          <a:xfrm>
            <a:off x="3396899" y="1595771"/>
            <a:ext cx="15065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API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Gateway</a:t>
            </a: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4B681401-4852-D743-8808-30F1DC6CE650}"/>
              </a:ext>
            </a:extLst>
          </p:cNvPr>
          <p:cNvGrpSpPr/>
          <p:nvPr/>
        </p:nvGrpSpPr>
        <p:grpSpPr>
          <a:xfrm>
            <a:off x="338238" y="1956835"/>
            <a:ext cx="1073150" cy="833110"/>
            <a:chOff x="385031" y="2978364"/>
            <a:chExt cx="1073150" cy="833110"/>
          </a:xfrm>
        </p:grpSpPr>
        <p:pic>
          <p:nvPicPr>
            <p:cNvPr id="59" name="Graphic 21">
              <a:extLst>
                <a:ext uri="{FF2B5EF4-FFF2-40B4-BE49-F238E27FC236}">
                  <a16:creationId xmlns:a16="http://schemas.microsoft.com/office/drawing/2014/main" id="{65C050DD-D02C-4740-8E16-C82553BB174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/>
            <a:stretch/>
          </p:blipFill>
          <p:spPr bwMode="auto">
            <a:xfrm>
              <a:off x="686656" y="2978364"/>
              <a:ext cx="469900" cy="469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0" name="TextBox 38">
              <a:extLst>
                <a:ext uri="{FF2B5EF4-FFF2-40B4-BE49-F238E27FC236}">
                  <a16:creationId xmlns:a16="http://schemas.microsoft.com/office/drawing/2014/main" id="{A4BEEA53-BBF4-5D47-88E1-02256CC371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5031" y="3549864"/>
              <a:ext cx="1073150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User</a:t>
              </a:r>
            </a:p>
          </p:txBody>
        </p:sp>
      </p:grp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0EDDF7A1-A12B-D541-A5E2-D993F86AC388}"/>
              </a:ext>
            </a:extLst>
          </p:cNvPr>
          <p:cNvCxnSpPr>
            <a:cxnSpLocks/>
          </p:cNvCxnSpPr>
          <p:nvPr/>
        </p:nvCxnSpPr>
        <p:spPr>
          <a:xfrm>
            <a:off x="1192767" y="1788238"/>
            <a:ext cx="2466357" cy="0"/>
          </a:xfrm>
          <a:prstGeom prst="straightConnector1">
            <a:avLst/>
          </a:prstGeom>
          <a:ln w="12700">
            <a:solidFill>
              <a:srgbClr val="00B050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7062D8B8-178F-E64F-A7D5-9C8F16B5B4EB}"/>
              </a:ext>
            </a:extLst>
          </p:cNvPr>
          <p:cNvSpPr txBox="1"/>
          <p:nvPr/>
        </p:nvSpPr>
        <p:spPr>
          <a:xfrm>
            <a:off x="1242556" y="1542016"/>
            <a:ext cx="15065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 Workflow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209B3EEC-9224-B342-B685-36AAB06E504B}"/>
              </a:ext>
            </a:extLst>
          </p:cNvPr>
          <p:cNvCxnSpPr>
            <a:cxnSpLocks/>
          </p:cNvCxnSpPr>
          <p:nvPr/>
        </p:nvCxnSpPr>
        <p:spPr>
          <a:xfrm>
            <a:off x="1266889" y="2458949"/>
            <a:ext cx="2409568" cy="0"/>
          </a:xfrm>
          <a:prstGeom prst="straightConnector1">
            <a:avLst/>
          </a:prstGeom>
          <a:ln w="12700">
            <a:solidFill>
              <a:srgbClr val="00B0F0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B4A29753-0897-E24A-8A61-23ACC0FAD867}"/>
              </a:ext>
            </a:extLst>
          </p:cNvPr>
          <p:cNvSpPr txBox="1"/>
          <p:nvPr/>
        </p:nvSpPr>
        <p:spPr>
          <a:xfrm>
            <a:off x="1234558" y="2207970"/>
            <a:ext cx="17815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Update Workflow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CC322E64-0221-3441-9142-DB60DE8C3C59}"/>
              </a:ext>
            </a:extLst>
          </p:cNvPr>
          <p:cNvCxnSpPr>
            <a:cxnSpLocks/>
          </p:cNvCxnSpPr>
          <p:nvPr/>
        </p:nvCxnSpPr>
        <p:spPr>
          <a:xfrm>
            <a:off x="1248805" y="2773307"/>
            <a:ext cx="2415503" cy="0"/>
          </a:xfrm>
          <a:prstGeom prst="straightConnector1">
            <a:avLst/>
          </a:prstGeom>
          <a:ln w="12700">
            <a:solidFill>
              <a:srgbClr val="FFC000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077A10BE-E3D3-514C-A5DE-A6A847781695}"/>
              </a:ext>
            </a:extLst>
          </p:cNvPr>
          <p:cNvSpPr txBox="1"/>
          <p:nvPr/>
        </p:nvSpPr>
        <p:spPr>
          <a:xfrm>
            <a:off x="1224219" y="2522328"/>
            <a:ext cx="17815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Execute Workflow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91618B19-FCFA-F644-B049-2EF45B257DF5}"/>
              </a:ext>
            </a:extLst>
          </p:cNvPr>
          <p:cNvCxnSpPr>
            <a:cxnSpLocks/>
          </p:cNvCxnSpPr>
          <p:nvPr/>
        </p:nvCxnSpPr>
        <p:spPr>
          <a:xfrm>
            <a:off x="1248510" y="2113914"/>
            <a:ext cx="2414535" cy="0"/>
          </a:xfrm>
          <a:prstGeom prst="straightConnector1">
            <a:avLst/>
          </a:prstGeom>
          <a:ln w="12700">
            <a:solidFill>
              <a:schemeClr val="bg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3C90786C-5C49-8A4E-944D-91D802564728}"/>
              </a:ext>
            </a:extLst>
          </p:cNvPr>
          <p:cNvSpPr txBox="1"/>
          <p:nvPr/>
        </p:nvSpPr>
        <p:spPr>
          <a:xfrm>
            <a:off x="1222661" y="1862935"/>
            <a:ext cx="17815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 Workflow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BB69D1-ADBA-5441-9234-6A140F7F3B10}"/>
              </a:ext>
            </a:extLst>
          </p:cNvPr>
          <p:cNvGrpSpPr/>
          <p:nvPr/>
        </p:nvGrpSpPr>
        <p:grpSpPr>
          <a:xfrm>
            <a:off x="4683067" y="2023300"/>
            <a:ext cx="1128188" cy="420387"/>
            <a:chOff x="5787650" y="2317127"/>
            <a:chExt cx="1128188" cy="420387"/>
          </a:xfrm>
        </p:grpSpPr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6AE92DC6-51E8-4146-B2D7-B65979213750}"/>
                </a:ext>
              </a:extLst>
            </p:cNvPr>
            <p:cNvCxnSpPr>
              <a:cxnSpLocks/>
            </p:cNvCxnSpPr>
            <p:nvPr/>
          </p:nvCxnSpPr>
          <p:spPr>
            <a:xfrm>
              <a:off x="5792520" y="2470028"/>
              <a:ext cx="1123318" cy="0"/>
            </a:xfrm>
            <a:prstGeom prst="straightConnector1">
              <a:avLst/>
            </a:prstGeom>
            <a:ln w="12700">
              <a:solidFill>
                <a:schemeClr val="bg1"/>
              </a:solidFill>
              <a:headEnd type="none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2E523F16-EE19-3744-813F-38E6F0E15D14}"/>
                </a:ext>
              </a:extLst>
            </p:cNvPr>
            <p:cNvCxnSpPr>
              <a:cxnSpLocks/>
            </p:cNvCxnSpPr>
            <p:nvPr/>
          </p:nvCxnSpPr>
          <p:spPr>
            <a:xfrm>
              <a:off x="5787650" y="2603771"/>
              <a:ext cx="1123318" cy="0"/>
            </a:xfrm>
            <a:prstGeom prst="straightConnector1">
              <a:avLst/>
            </a:prstGeom>
            <a:ln w="12700">
              <a:solidFill>
                <a:srgbClr val="00B0F0"/>
              </a:solidFill>
              <a:headEnd type="none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B734D2BE-C986-A643-B30D-5B9380D4852D}"/>
                </a:ext>
              </a:extLst>
            </p:cNvPr>
            <p:cNvCxnSpPr>
              <a:cxnSpLocks/>
            </p:cNvCxnSpPr>
            <p:nvPr/>
          </p:nvCxnSpPr>
          <p:spPr>
            <a:xfrm>
              <a:off x="5787650" y="2737514"/>
              <a:ext cx="1123318" cy="0"/>
            </a:xfrm>
            <a:prstGeom prst="straightConnector1">
              <a:avLst/>
            </a:prstGeom>
            <a:ln w="12700">
              <a:solidFill>
                <a:srgbClr val="FFC000"/>
              </a:solidFill>
              <a:headEnd type="none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0125C117-A322-F143-8BE5-8E885E09C23B}"/>
                </a:ext>
              </a:extLst>
            </p:cNvPr>
            <p:cNvCxnSpPr>
              <a:cxnSpLocks/>
            </p:cNvCxnSpPr>
            <p:nvPr/>
          </p:nvCxnSpPr>
          <p:spPr>
            <a:xfrm>
              <a:off x="5787650" y="2317127"/>
              <a:ext cx="1123318" cy="0"/>
            </a:xfrm>
            <a:prstGeom prst="straightConnector1">
              <a:avLst/>
            </a:prstGeom>
            <a:ln w="12700">
              <a:solidFill>
                <a:srgbClr val="00B050"/>
              </a:solidFill>
              <a:headEnd type="none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28D951A-E48E-274F-877C-C04C3059C8EE}"/>
              </a:ext>
            </a:extLst>
          </p:cNvPr>
          <p:cNvGrpSpPr/>
          <p:nvPr/>
        </p:nvGrpSpPr>
        <p:grpSpPr>
          <a:xfrm>
            <a:off x="6695539" y="1640674"/>
            <a:ext cx="1506552" cy="1029021"/>
            <a:chOff x="7983002" y="1834120"/>
            <a:chExt cx="1506552" cy="1029021"/>
          </a:xfrm>
        </p:grpSpPr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72628C3F-BF8E-8B41-9ABE-8BF9D021EB69}"/>
                </a:ext>
              </a:extLst>
            </p:cNvPr>
            <p:cNvCxnSpPr>
              <a:cxnSpLocks/>
            </p:cNvCxnSpPr>
            <p:nvPr/>
          </p:nvCxnSpPr>
          <p:spPr>
            <a:xfrm>
              <a:off x="8174619" y="2558804"/>
              <a:ext cx="1123318" cy="0"/>
            </a:xfrm>
            <a:prstGeom prst="straightConnector1">
              <a:avLst/>
            </a:prstGeom>
            <a:ln w="12700">
              <a:solidFill>
                <a:srgbClr val="FFC000"/>
              </a:solidFill>
              <a:headEnd type="none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138F756A-9AEC-1D4F-BD54-D2200A54DE2D}"/>
                </a:ext>
              </a:extLst>
            </p:cNvPr>
            <p:cNvSpPr txBox="1"/>
            <p:nvPr/>
          </p:nvSpPr>
          <p:spPr>
            <a:xfrm>
              <a:off x="7983002" y="2574515"/>
              <a:ext cx="1506552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i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Update Item</a:t>
              </a:r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89B99722-32ED-DA40-AC9D-52F140F5C04E}"/>
                </a:ext>
              </a:extLst>
            </p:cNvPr>
            <p:cNvCxnSpPr>
              <a:cxnSpLocks/>
            </p:cNvCxnSpPr>
            <p:nvPr/>
          </p:nvCxnSpPr>
          <p:spPr>
            <a:xfrm>
              <a:off x="8174619" y="2410386"/>
              <a:ext cx="1123318" cy="0"/>
            </a:xfrm>
            <a:prstGeom prst="straightConnector1">
              <a:avLst/>
            </a:prstGeom>
            <a:ln w="12700">
              <a:solidFill>
                <a:schemeClr val="bg1"/>
              </a:solidFill>
              <a:headEnd type="none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802D6182-899D-834E-8B5A-A1129D91CE62}"/>
                </a:ext>
              </a:extLst>
            </p:cNvPr>
            <p:cNvSpPr txBox="1"/>
            <p:nvPr/>
          </p:nvSpPr>
          <p:spPr>
            <a:xfrm>
              <a:off x="7983002" y="2132800"/>
              <a:ext cx="1506552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i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Get Item</a:t>
              </a:r>
            </a:p>
          </p:txBody>
        </p: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0BCAB224-2FE2-AA4B-BD0A-4290F2183455}"/>
                </a:ext>
              </a:extLst>
            </p:cNvPr>
            <p:cNvCxnSpPr>
              <a:cxnSpLocks/>
            </p:cNvCxnSpPr>
            <p:nvPr/>
          </p:nvCxnSpPr>
          <p:spPr>
            <a:xfrm>
              <a:off x="8174619" y="2863141"/>
              <a:ext cx="1123318" cy="0"/>
            </a:xfrm>
            <a:prstGeom prst="straightConnector1">
              <a:avLst/>
            </a:prstGeom>
            <a:ln w="12700">
              <a:solidFill>
                <a:srgbClr val="00B0F0"/>
              </a:solidFill>
              <a:headEnd type="none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7A1F9F59-D863-7948-8FE0-C7C55B07FAD5}"/>
                </a:ext>
              </a:extLst>
            </p:cNvPr>
            <p:cNvCxnSpPr>
              <a:cxnSpLocks/>
            </p:cNvCxnSpPr>
            <p:nvPr/>
          </p:nvCxnSpPr>
          <p:spPr>
            <a:xfrm>
              <a:off x="8174619" y="2111706"/>
              <a:ext cx="1123318" cy="0"/>
            </a:xfrm>
            <a:prstGeom prst="straightConnector1">
              <a:avLst/>
            </a:prstGeom>
            <a:ln w="12700">
              <a:solidFill>
                <a:schemeClr val="accent6"/>
              </a:solidFill>
              <a:headEnd type="none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4F05BB96-2562-504C-A01C-473FF0CA74ED}"/>
                </a:ext>
              </a:extLst>
            </p:cNvPr>
            <p:cNvSpPr txBox="1"/>
            <p:nvPr/>
          </p:nvSpPr>
          <p:spPr>
            <a:xfrm>
              <a:off x="7983002" y="1834120"/>
              <a:ext cx="1506552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i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New Item</a:t>
              </a:r>
            </a:p>
          </p:txBody>
        </p:sp>
      </p:grpSp>
      <p:pic>
        <p:nvPicPr>
          <p:cNvPr id="55" name="Graphic 17">
            <a:extLst>
              <a:ext uri="{FF2B5EF4-FFF2-40B4-BE49-F238E27FC236}">
                <a16:creationId xmlns:a16="http://schemas.microsoft.com/office/drawing/2014/main" id="{1A5C8993-BDA7-D643-A10D-E8DC4313F9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8033" y="3288597"/>
            <a:ext cx="436067" cy="436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" name="TextBox 87">
            <a:extLst>
              <a:ext uri="{FF2B5EF4-FFF2-40B4-BE49-F238E27FC236}">
                <a16:creationId xmlns:a16="http://schemas.microsoft.com/office/drawing/2014/main" id="{B8B17981-CAAA-514C-B61E-CB03CB289CF7}"/>
              </a:ext>
            </a:extLst>
          </p:cNvPr>
          <p:cNvSpPr txBox="1"/>
          <p:nvPr/>
        </p:nvSpPr>
        <p:spPr>
          <a:xfrm>
            <a:off x="3187325" y="3743444"/>
            <a:ext cx="11657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StepFunctions</a:t>
            </a:r>
            <a:endParaRPr lang="en-US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6E3AE3C-E89A-AE43-88B8-31F03022FC1D}"/>
              </a:ext>
            </a:extLst>
          </p:cNvPr>
          <p:cNvGrpSpPr/>
          <p:nvPr/>
        </p:nvGrpSpPr>
        <p:grpSpPr>
          <a:xfrm>
            <a:off x="7600914" y="3240396"/>
            <a:ext cx="3970953" cy="2424262"/>
            <a:chOff x="6552182" y="3247438"/>
            <a:chExt cx="3970953" cy="2424262"/>
          </a:xfrm>
        </p:grpSpPr>
        <p:pic>
          <p:nvPicPr>
            <p:cNvPr id="95" name="Graphic 94">
              <a:extLst>
                <a:ext uri="{FF2B5EF4-FFF2-40B4-BE49-F238E27FC236}">
                  <a16:creationId xmlns:a16="http://schemas.microsoft.com/office/drawing/2014/main" id="{BAAC0B3F-1B82-984C-A310-EF83A6E76DD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6568958" y="4381502"/>
              <a:ext cx="381000" cy="381000"/>
            </a:xfrm>
            <a:prstGeom prst="rect">
              <a:avLst/>
            </a:prstGeom>
          </p:spPr>
        </p:pic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7953A5E1-4422-9F41-8157-93F6C27196A8}"/>
                </a:ext>
              </a:extLst>
            </p:cNvPr>
            <p:cNvSpPr/>
            <p:nvPr/>
          </p:nvSpPr>
          <p:spPr>
            <a:xfrm>
              <a:off x="6552182" y="3247438"/>
              <a:ext cx="3970579" cy="971057"/>
            </a:xfrm>
            <a:prstGeom prst="rect">
              <a:avLst/>
            </a:prstGeom>
            <a:noFill/>
            <a:ln w="12700">
              <a:solidFill>
                <a:srgbClr val="6BAE3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ln w="0"/>
                  <a:solidFill>
                    <a:srgbClr val="6BAE3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Asset S3 Bucket</a:t>
              </a:r>
            </a:p>
          </p:txBody>
        </p:sp>
        <p:pic>
          <p:nvPicPr>
            <p:cNvPr id="102" name="Graphic 8">
              <a:extLst>
                <a:ext uri="{FF2B5EF4-FFF2-40B4-BE49-F238E27FC236}">
                  <a16:creationId xmlns:a16="http://schemas.microsoft.com/office/drawing/2014/main" id="{5804BD77-E7A5-A043-A182-0650684701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59216" y="3255844"/>
              <a:ext cx="400483" cy="4004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59BE1A50-1544-0C47-99C5-604AF122ABF4}"/>
                </a:ext>
              </a:extLst>
            </p:cNvPr>
            <p:cNvGrpSpPr/>
            <p:nvPr/>
          </p:nvGrpSpPr>
          <p:grpSpPr>
            <a:xfrm>
              <a:off x="7047938" y="3644782"/>
              <a:ext cx="457200" cy="1701818"/>
              <a:chOff x="7047938" y="3871025"/>
              <a:chExt cx="457200" cy="1701818"/>
            </a:xfrm>
          </p:grpSpPr>
          <p:pic>
            <p:nvPicPr>
              <p:cNvPr id="99" name="Graphic 32">
                <a:extLst>
                  <a:ext uri="{FF2B5EF4-FFF2-40B4-BE49-F238E27FC236}">
                    <a16:creationId xmlns:a16="http://schemas.microsoft.com/office/drawing/2014/main" id="{12B5B209-D178-C942-AFD6-AEC4E02D1F0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rcRect/>
              <a:stretch/>
            </p:blipFill>
            <p:spPr bwMode="auto">
              <a:xfrm>
                <a:off x="7047938" y="5115643"/>
                <a:ext cx="457200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0" name="Graphic 6">
                <a:extLst>
                  <a:ext uri="{FF2B5EF4-FFF2-40B4-BE49-F238E27FC236}">
                    <a16:creationId xmlns:a16="http://schemas.microsoft.com/office/drawing/2014/main" id="{9ACC3F95-5C5C-424B-AFE5-C6B86EEDAF1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6">
                <a:extLs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rcRect/>
              <a:stretch/>
            </p:blipFill>
            <p:spPr bwMode="auto">
              <a:xfrm>
                <a:off x="7084060" y="3871025"/>
                <a:ext cx="384956" cy="3849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cxnSp>
            <p:nvCxnSpPr>
              <p:cNvPr id="103" name="Straight Arrow Connector 102">
                <a:extLst>
                  <a:ext uri="{FF2B5EF4-FFF2-40B4-BE49-F238E27FC236}">
                    <a16:creationId xmlns:a16="http://schemas.microsoft.com/office/drawing/2014/main" id="{C8B4D84F-F95F-3E48-8027-0C79E96B463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76538" y="4330580"/>
                <a:ext cx="0" cy="710465"/>
              </a:xfrm>
              <a:prstGeom prst="straightConnector1">
                <a:avLst/>
              </a:prstGeom>
              <a:ln w="12700">
                <a:solidFill>
                  <a:schemeClr val="bg1"/>
                </a:solidFill>
                <a:headEnd type="none" w="med" len="sm"/>
                <a:tailEnd type="arrow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FD34AE95-2B9A-9A40-900E-BE5F8889F344}"/>
                </a:ext>
              </a:extLst>
            </p:cNvPr>
            <p:cNvGrpSpPr/>
            <p:nvPr/>
          </p:nvGrpSpPr>
          <p:grpSpPr>
            <a:xfrm>
              <a:off x="7978421" y="3644782"/>
              <a:ext cx="457200" cy="1701818"/>
              <a:chOff x="7836597" y="3871025"/>
              <a:chExt cx="457200" cy="1701818"/>
            </a:xfrm>
          </p:grpSpPr>
          <p:pic>
            <p:nvPicPr>
              <p:cNvPr id="105" name="Graphic 32">
                <a:extLst>
                  <a:ext uri="{FF2B5EF4-FFF2-40B4-BE49-F238E27FC236}">
                    <a16:creationId xmlns:a16="http://schemas.microsoft.com/office/drawing/2014/main" id="{4DA54908-F112-3A43-84F2-3A1CA6392E4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rcRect/>
              <a:stretch/>
            </p:blipFill>
            <p:spPr bwMode="auto">
              <a:xfrm>
                <a:off x="7836597" y="5115643"/>
                <a:ext cx="457200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6" name="Graphic 6">
                <a:extLst>
                  <a:ext uri="{FF2B5EF4-FFF2-40B4-BE49-F238E27FC236}">
                    <a16:creationId xmlns:a16="http://schemas.microsoft.com/office/drawing/2014/main" id="{E7B5A31A-6084-2E49-A6E9-45DA7C43470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6">
                <a:extLs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rcRect/>
              <a:stretch/>
            </p:blipFill>
            <p:spPr bwMode="auto">
              <a:xfrm>
                <a:off x="7872719" y="3871025"/>
                <a:ext cx="384956" cy="3849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cxnSp>
            <p:nvCxnSpPr>
              <p:cNvPr id="107" name="Straight Arrow Connector 106">
                <a:extLst>
                  <a:ext uri="{FF2B5EF4-FFF2-40B4-BE49-F238E27FC236}">
                    <a16:creationId xmlns:a16="http://schemas.microsoft.com/office/drawing/2014/main" id="{D88DA8BC-3FA6-B44D-90C9-2FCE661CC6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65197" y="4330580"/>
                <a:ext cx="0" cy="710465"/>
              </a:xfrm>
              <a:prstGeom prst="straightConnector1">
                <a:avLst/>
              </a:prstGeom>
              <a:ln w="12700">
                <a:solidFill>
                  <a:schemeClr val="bg1"/>
                </a:solidFill>
                <a:headEnd type="none" w="med" len="sm"/>
                <a:tailEnd type="arrow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D8A767C4-790B-DE49-AB2C-10BD2597401D}"/>
                </a:ext>
              </a:extLst>
            </p:cNvPr>
            <p:cNvGrpSpPr/>
            <p:nvPr/>
          </p:nvGrpSpPr>
          <p:grpSpPr>
            <a:xfrm>
              <a:off x="8908904" y="3644782"/>
              <a:ext cx="457200" cy="1701818"/>
              <a:chOff x="8531807" y="3871025"/>
              <a:chExt cx="457200" cy="1701818"/>
            </a:xfrm>
          </p:grpSpPr>
          <p:pic>
            <p:nvPicPr>
              <p:cNvPr id="108" name="Graphic 32">
                <a:extLst>
                  <a:ext uri="{FF2B5EF4-FFF2-40B4-BE49-F238E27FC236}">
                    <a16:creationId xmlns:a16="http://schemas.microsoft.com/office/drawing/2014/main" id="{9AD68176-F410-3349-B583-23217D31EF0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rcRect/>
              <a:stretch/>
            </p:blipFill>
            <p:spPr bwMode="auto">
              <a:xfrm>
                <a:off x="8531807" y="5115643"/>
                <a:ext cx="457200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9" name="Graphic 6">
                <a:extLst>
                  <a:ext uri="{FF2B5EF4-FFF2-40B4-BE49-F238E27FC236}">
                    <a16:creationId xmlns:a16="http://schemas.microsoft.com/office/drawing/2014/main" id="{E9552BF1-B181-084E-B35B-FB6FE12BB62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6">
                <a:extLs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rcRect/>
              <a:stretch/>
            </p:blipFill>
            <p:spPr bwMode="auto">
              <a:xfrm>
                <a:off x="8567929" y="3871025"/>
                <a:ext cx="384956" cy="3849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cxnSp>
            <p:nvCxnSpPr>
              <p:cNvPr id="110" name="Straight Arrow Connector 109">
                <a:extLst>
                  <a:ext uri="{FF2B5EF4-FFF2-40B4-BE49-F238E27FC236}">
                    <a16:creationId xmlns:a16="http://schemas.microsoft.com/office/drawing/2014/main" id="{987880B5-C970-DC4E-999D-DB00CF503D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60407" y="4330580"/>
                <a:ext cx="0" cy="710465"/>
              </a:xfrm>
              <a:prstGeom prst="straightConnector1">
                <a:avLst/>
              </a:prstGeom>
              <a:ln w="12700">
                <a:solidFill>
                  <a:schemeClr val="bg1"/>
                </a:solidFill>
                <a:headEnd type="none" w="med" len="sm"/>
                <a:tailEnd type="arrow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12" name="Graphic 6">
              <a:extLst>
                <a:ext uri="{FF2B5EF4-FFF2-40B4-BE49-F238E27FC236}">
                  <a16:creationId xmlns:a16="http://schemas.microsoft.com/office/drawing/2014/main" id="{0F3944CB-1579-3D4C-B0F3-9B9A3EAA920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rcRect/>
            <a:stretch/>
          </p:blipFill>
          <p:spPr bwMode="auto">
            <a:xfrm>
              <a:off x="9875508" y="3644782"/>
              <a:ext cx="384956" cy="3849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114" name="Elbow Connector 113">
              <a:extLst>
                <a:ext uri="{FF2B5EF4-FFF2-40B4-BE49-F238E27FC236}">
                  <a16:creationId xmlns:a16="http://schemas.microsoft.com/office/drawing/2014/main" id="{388F6EED-002C-B14C-9239-4CAC5EE8F825}"/>
                </a:ext>
              </a:extLst>
            </p:cNvPr>
            <p:cNvCxnSpPr>
              <a:cxnSpLocks/>
              <a:stCxn id="99" idx="3"/>
              <a:endCxn id="106" idx="1"/>
            </p:cNvCxnSpPr>
            <p:nvPr/>
          </p:nvCxnSpPr>
          <p:spPr>
            <a:xfrm flipV="1">
              <a:off x="7549343" y="3837260"/>
              <a:ext cx="420995" cy="128074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bg1"/>
              </a:solidFill>
              <a:headEnd type="none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Elbow Connector 114">
              <a:extLst>
                <a:ext uri="{FF2B5EF4-FFF2-40B4-BE49-F238E27FC236}">
                  <a16:creationId xmlns:a16="http://schemas.microsoft.com/office/drawing/2014/main" id="{588C21AA-41AF-7645-AADB-54668F0767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90064" y="3837260"/>
              <a:ext cx="420995" cy="128074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bg1"/>
              </a:solidFill>
              <a:headEnd type="none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Elbow Connector 115">
              <a:extLst>
                <a:ext uri="{FF2B5EF4-FFF2-40B4-BE49-F238E27FC236}">
                  <a16:creationId xmlns:a16="http://schemas.microsoft.com/office/drawing/2014/main" id="{3C7F1018-2225-C648-827E-40406BBA24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415748" y="3819199"/>
              <a:ext cx="420995" cy="128074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bg1"/>
              </a:solidFill>
              <a:headEnd type="none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0F2B631F-BF29-C246-920F-D2DA8A63B3CC}"/>
                </a:ext>
              </a:extLst>
            </p:cNvPr>
            <p:cNvSpPr txBox="1"/>
            <p:nvPr/>
          </p:nvSpPr>
          <p:spPr>
            <a:xfrm>
              <a:off x="6768564" y="5250922"/>
              <a:ext cx="101594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bg1"/>
                  </a:solidFill>
                  <a:effectLst>
                    <a:glow rad="63500">
                      <a:schemeClr val="tx1">
                        <a:alpha val="40008"/>
                      </a:schemeClr>
                    </a:glo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Pipeline</a:t>
              </a:r>
            </a:p>
            <a:p>
              <a:pPr algn="ctr"/>
              <a:r>
                <a:rPr lang="en-US" sz="800" dirty="0">
                  <a:solidFill>
                    <a:schemeClr val="bg1"/>
                  </a:solidFill>
                  <a:effectLst>
                    <a:glow rad="63500">
                      <a:schemeClr val="tx1">
                        <a:alpha val="40008"/>
                      </a:schemeClr>
                    </a:glo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Container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D2725D31-E955-B34E-9DB3-BDA9271ABE89}"/>
                </a:ext>
              </a:extLst>
            </p:cNvPr>
            <p:cNvSpPr txBox="1"/>
            <p:nvPr/>
          </p:nvSpPr>
          <p:spPr>
            <a:xfrm>
              <a:off x="7696567" y="5250922"/>
              <a:ext cx="101594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bg1"/>
                  </a:solidFill>
                  <a:effectLst>
                    <a:glow rad="63500">
                      <a:schemeClr val="tx1">
                        <a:alpha val="40008"/>
                      </a:schemeClr>
                    </a:glo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Pipeline</a:t>
              </a:r>
            </a:p>
            <a:p>
              <a:pPr algn="ctr"/>
              <a:r>
                <a:rPr lang="en-US" sz="800" dirty="0">
                  <a:solidFill>
                    <a:schemeClr val="bg1"/>
                  </a:solidFill>
                  <a:effectLst>
                    <a:glow rad="63500">
                      <a:schemeClr val="tx1">
                        <a:alpha val="40008"/>
                      </a:schemeClr>
                    </a:glo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Container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BC3D9B7A-4974-A445-BFAB-FECA5A5709EC}"/>
                </a:ext>
              </a:extLst>
            </p:cNvPr>
            <p:cNvSpPr txBox="1"/>
            <p:nvPr/>
          </p:nvSpPr>
          <p:spPr>
            <a:xfrm>
              <a:off x="8624570" y="5250922"/>
              <a:ext cx="101594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bg1"/>
                  </a:solidFill>
                  <a:effectLst>
                    <a:glow rad="63500">
                      <a:schemeClr val="tx1">
                        <a:alpha val="40008"/>
                      </a:schemeClr>
                    </a:glo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Pipeline</a:t>
              </a:r>
            </a:p>
            <a:p>
              <a:pPr algn="ctr"/>
              <a:r>
                <a:rPr lang="en-US" sz="800" dirty="0">
                  <a:solidFill>
                    <a:schemeClr val="bg1"/>
                  </a:solidFill>
                  <a:effectLst>
                    <a:glow rad="63500">
                      <a:schemeClr val="tx1">
                        <a:alpha val="40008"/>
                      </a:schemeClr>
                    </a:glo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Container</a:t>
              </a: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66CCF17D-6115-BC48-BE10-2DB98ADE320B}"/>
                </a:ext>
              </a:extLst>
            </p:cNvPr>
            <p:cNvSpPr/>
            <p:nvPr/>
          </p:nvSpPr>
          <p:spPr>
            <a:xfrm>
              <a:off x="6568959" y="4381502"/>
              <a:ext cx="3954176" cy="1290198"/>
            </a:xfrm>
            <a:prstGeom prst="rect">
              <a:avLst/>
            </a:prstGeom>
            <a:noFill/>
            <a:ln w="12700">
              <a:solidFill>
                <a:srgbClr val="FF4F8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rgbClr val="FF4F8B"/>
                  </a:solidFill>
                  <a:effectLst>
                    <a:glow rad="63500">
                      <a:schemeClr val="tx1"/>
                    </a:glo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Workflow </a:t>
              </a:r>
              <a:r>
                <a:rPr lang="en-US" sz="1200" dirty="0" err="1">
                  <a:solidFill>
                    <a:srgbClr val="FF4F8B"/>
                  </a:solidFill>
                  <a:effectLst>
                    <a:glow rad="63500">
                      <a:schemeClr val="tx1"/>
                    </a:glo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StateMachine</a:t>
              </a:r>
              <a:endParaRPr lang="en-US" sz="1200" dirty="0">
                <a:solidFill>
                  <a:srgbClr val="FF4F8B"/>
                </a:solidFill>
                <a:effectLst>
                  <a:glow rad="63500">
                    <a:schemeClr val="tx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21" name="Elbow Connector 120">
            <a:extLst>
              <a:ext uri="{FF2B5EF4-FFF2-40B4-BE49-F238E27FC236}">
                <a16:creationId xmlns:a16="http://schemas.microsoft.com/office/drawing/2014/main" id="{C28F1BE5-4700-1847-A003-5554AD8DBD52}"/>
              </a:ext>
            </a:extLst>
          </p:cNvPr>
          <p:cNvCxnSpPr>
            <a:cxnSpLocks/>
          </p:cNvCxnSpPr>
          <p:nvPr/>
        </p:nvCxnSpPr>
        <p:spPr>
          <a:xfrm rot="5400000">
            <a:off x="4769496" y="1984659"/>
            <a:ext cx="731740" cy="2047484"/>
          </a:xfrm>
          <a:prstGeom prst="bentConnector2">
            <a:avLst/>
          </a:prstGeom>
          <a:ln w="12700">
            <a:solidFill>
              <a:srgbClr val="00B050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Freeform 122">
            <a:extLst>
              <a:ext uri="{FF2B5EF4-FFF2-40B4-BE49-F238E27FC236}">
                <a16:creationId xmlns:a16="http://schemas.microsoft.com/office/drawing/2014/main" id="{C80312D5-2C0F-AB4F-B17D-6BBD1C577AE1}"/>
              </a:ext>
            </a:extLst>
          </p:cNvPr>
          <p:cNvSpPr/>
          <p:nvPr/>
        </p:nvSpPr>
        <p:spPr>
          <a:xfrm flipV="1">
            <a:off x="4111624" y="2624845"/>
            <a:ext cx="2149476" cy="851658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rgbClr val="00B0F0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EAAC929F-EA7A-534B-B2E5-CAC1BC005D0B}"/>
              </a:ext>
            </a:extLst>
          </p:cNvPr>
          <p:cNvSpPr txBox="1"/>
          <p:nvPr/>
        </p:nvSpPr>
        <p:spPr>
          <a:xfrm>
            <a:off x="4659590" y="3084032"/>
            <a:ext cx="15065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 </a:t>
            </a:r>
            <a:r>
              <a:rPr lang="en-US" sz="1000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StateMachine</a:t>
            </a:r>
            <a:endParaRPr lang="en-US" sz="1000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89F760F8-34FB-CC4A-BEF3-1437F7FA298B}"/>
              </a:ext>
            </a:extLst>
          </p:cNvPr>
          <p:cNvSpPr txBox="1"/>
          <p:nvPr/>
        </p:nvSpPr>
        <p:spPr>
          <a:xfrm>
            <a:off x="7817296" y="3655801"/>
            <a:ext cx="1015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1"/>
                </a:solidFill>
                <a:effectLst>
                  <a:glow rad="63500">
                    <a:schemeClr val="tx1">
                      <a:alpha val="40008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Asset</a:t>
            </a:r>
            <a:br>
              <a:rPr lang="en-US" sz="900" dirty="0">
                <a:solidFill>
                  <a:schemeClr val="bg1"/>
                </a:solidFill>
                <a:effectLst>
                  <a:glow rad="63500">
                    <a:schemeClr val="tx1">
                      <a:alpha val="40008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900" dirty="0">
                <a:solidFill>
                  <a:schemeClr val="bg1"/>
                </a:solidFill>
                <a:effectLst>
                  <a:glow rad="63500">
                    <a:schemeClr val="tx1">
                      <a:alpha val="40008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Object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BE5075A1-F4B0-E049-820A-1BD848F915B5}"/>
              </a:ext>
            </a:extLst>
          </p:cNvPr>
          <p:cNvSpPr txBox="1"/>
          <p:nvPr/>
        </p:nvSpPr>
        <p:spPr>
          <a:xfrm>
            <a:off x="8748826" y="3655801"/>
            <a:ext cx="1015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1"/>
                </a:solidFill>
                <a:effectLst>
                  <a:glow rad="63500">
                    <a:schemeClr val="tx1">
                      <a:alpha val="40008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Asset</a:t>
            </a:r>
            <a:br>
              <a:rPr lang="en-US" sz="900" dirty="0">
                <a:solidFill>
                  <a:schemeClr val="bg1"/>
                </a:solidFill>
                <a:effectLst>
                  <a:glow rad="63500">
                    <a:schemeClr val="tx1">
                      <a:alpha val="40008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900" dirty="0">
                <a:solidFill>
                  <a:schemeClr val="bg1"/>
                </a:solidFill>
                <a:effectLst>
                  <a:glow rad="63500">
                    <a:schemeClr val="tx1">
                      <a:alpha val="40008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Object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014AE1FA-707C-E245-A77F-591F4AEA0E74}"/>
              </a:ext>
            </a:extLst>
          </p:cNvPr>
          <p:cNvSpPr txBox="1"/>
          <p:nvPr/>
        </p:nvSpPr>
        <p:spPr>
          <a:xfrm>
            <a:off x="9680356" y="3655801"/>
            <a:ext cx="1015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1"/>
                </a:solidFill>
                <a:effectLst>
                  <a:glow rad="63500">
                    <a:schemeClr val="tx1">
                      <a:alpha val="40008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Asset</a:t>
            </a:r>
            <a:br>
              <a:rPr lang="en-US" sz="900" dirty="0">
                <a:solidFill>
                  <a:schemeClr val="bg1"/>
                </a:solidFill>
                <a:effectLst>
                  <a:glow rad="63500">
                    <a:schemeClr val="tx1">
                      <a:alpha val="40008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900" dirty="0">
                <a:solidFill>
                  <a:schemeClr val="bg1"/>
                </a:solidFill>
                <a:effectLst>
                  <a:glow rad="63500">
                    <a:schemeClr val="tx1">
                      <a:alpha val="40008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Object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7005C87B-C2A1-2247-A49A-79A1EBB5D82F}"/>
              </a:ext>
            </a:extLst>
          </p:cNvPr>
          <p:cNvSpPr txBox="1"/>
          <p:nvPr/>
        </p:nvSpPr>
        <p:spPr>
          <a:xfrm>
            <a:off x="10611885" y="3655801"/>
            <a:ext cx="1015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1"/>
                </a:solidFill>
                <a:effectLst>
                  <a:glow rad="63500">
                    <a:schemeClr val="tx1">
                      <a:alpha val="40008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Asset</a:t>
            </a:r>
            <a:br>
              <a:rPr lang="en-US" sz="900" dirty="0">
                <a:solidFill>
                  <a:schemeClr val="bg1"/>
                </a:solidFill>
                <a:effectLst>
                  <a:glow rad="63500">
                    <a:schemeClr val="tx1">
                      <a:alpha val="40008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900" dirty="0">
                <a:solidFill>
                  <a:schemeClr val="bg1"/>
                </a:solidFill>
                <a:effectLst>
                  <a:glow rad="63500">
                    <a:schemeClr val="tx1">
                      <a:alpha val="40008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Object</a:t>
            </a:r>
          </a:p>
        </p:txBody>
      </p:sp>
      <p:sp>
        <p:nvSpPr>
          <p:cNvPr id="136" name="Freeform 135">
            <a:extLst>
              <a:ext uri="{FF2B5EF4-FFF2-40B4-BE49-F238E27FC236}">
                <a16:creationId xmlns:a16="http://schemas.microsoft.com/office/drawing/2014/main" id="{EECFB22A-BC8F-2B4C-A88E-7394B46E3841}"/>
              </a:ext>
            </a:extLst>
          </p:cNvPr>
          <p:cNvSpPr/>
          <p:nvPr/>
        </p:nvSpPr>
        <p:spPr>
          <a:xfrm flipH="1" flipV="1">
            <a:off x="6482079" y="2637543"/>
            <a:ext cx="972678" cy="2473411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rgbClr val="FFC000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21BD8AA0-CB6C-264D-8C0F-D34389D78F97}"/>
              </a:ext>
            </a:extLst>
          </p:cNvPr>
          <p:cNvSpPr txBox="1"/>
          <p:nvPr/>
        </p:nvSpPr>
        <p:spPr>
          <a:xfrm>
            <a:off x="5728802" y="4297022"/>
            <a:ext cx="1506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Execute</a:t>
            </a:r>
            <a:br>
              <a:rPr lang="en-US" sz="1000" i="1" dirty="0"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i="1" dirty="0" err="1"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StateMachine</a:t>
            </a:r>
            <a:endParaRPr lang="en-US" sz="1000" i="1" dirty="0">
              <a:solidFill>
                <a:schemeClr val="bg1"/>
              </a:solidFill>
              <a:effectLst>
                <a:outerShdw blurRad="50800" dist="50800" dir="5400000" algn="ctr" rotWithShape="0">
                  <a:schemeClr val="tx1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7774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44" name="Footer Placeholder 28">
            <a:extLst>
              <a:ext uri="{FF2B5EF4-FFF2-40B4-BE49-F238E27FC236}">
                <a16:creationId xmlns:a16="http://schemas.microsoft.com/office/drawing/2014/main" id="{A6501EF6-7622-6A41-89AE-325B1323EA60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090550" y="6250334"/>
            <a:ext cx="4463143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/>
              <a:t>© 2020, Amazon Web Services, Inc. or its affiliates. All rights reserved.</a:t>
            </a:r>
            <a:endParaRPr lang="en-US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56345" name="Slide Number Placeholder 29">
            <a:extLst>
              <a:ext uri="{FF2B5EF4-FFF2-40B4-BE49-F238E27FC236}">
                <a16:creationId xmlns:a16="http://schemas.microsoft.com/office/drawing/2014/main" id="{92206EDB-AE67-2142-8D7A-F4D25741FBE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106677" y="6250334"/>
            <a:ext cx="2844381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1C588C1-1042-BC47-B84D-2032ED7FAC95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US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56321" name="Title 3">
            <a:extLst>
              <a:ext uri="{FF2B5EF4-FFF2-40B4-BE49-F238E27FC236}">
                <a16:creationId xmlns:a16="http://schemas.microsoft.com/office/drawing/2014/main" id="{FA28F6E9-D239-8B4D-A150-C5C733F5BE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Web App Security Download/Upload Asset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08DFA750-7C72-7C42-BB5D-15F20A67E493}"/>
              </a:ext>
            </a:extLst>
          </p:cNvPr>
          <p:cNvGrpSpPr/>
          <p:nvPr/>
        </p:nvGrpSpPr>
        <p:grpSpPr>
          <a:xfrm rot="10800000">
            <a:off x="12408866" y="9191959"/>
            <a:ext cx="819599" cy="2449618"/>
            <a:chOff x="8228637" y="4518536"/>
            <a:chExt cx="1639961" cy="399415"/>
          </a:xfrm>
        </p:grpSpPr>
        <p:sp>
          <p:nvSpPr>
            <p:cNvPr id="43" name="Freeform 42">
              <a:extLst>
                <a:ext uri="{FF2B5EF4-FFF2-40B4-BE49-F238E27FC236}">
                  <a16:creationId xmlns:a16="http://schemas.microsoft.com/office/drawing/2014/main" id="{76B72560-0B54-6E46-824B-251048FEA921}"/>
                </a:ext>
              </a:extLst>
            </p:cNvPr>
            <p:cNvSpPr/>
            <p:nvPr/>
          </p:nvSpPr>
          <p:spPr>
            <a:xfrm>
              <a:off x="8228637" y="4518536"/>
              <a:ext cx="915363" cy="399415"/>
            </a:xfrm>
            <a:custGeom>
              <a:avLst/>
              <a:gdLst>
                <a:gd name="connsiteX0" fmla="*/ 38637 w 914400"/>
                <a:gd name="connsiteY0" fmla="*/ 0 h 399245"/>
                <a:gd name="connsiteX1" fmla="*/ 914400 w 914400"/>
                <a:gd name="connsiteY1" fmla="*/ 0 h 399245"/>
                <a:gd name="connsiteX2" fmla="*/ 914400 w 914400"/>
                <a:gd name="connsiteY2" fmla="*/ 399245 h 399245"/>
                <a:gd name="connsiteX3" fmla="*/ 0 w 914400"/>
                <a:gd name="connsiteY3" fmla="*/ 399245 h 399245"/>
                <a:gd name="connsiteX0" fmla="*/ 9837 w 914400"/>
                <a:gd name="connsiteY0" fmla="*/ 3600 h 399245"/>
                <a:gd name="connsiteX1" fmla="*/ 914400 w 914400"/>
                <a:gd name="connsiteY1" fmla="*/ 0 h 399245"/>
                <a:gd name="connsiteX2" fmla="*/ 914400 w 914400"/>
                <a:gd name="connsiteY2" fmla="*/ 399245 h 399245"/>
                <a:gd name="connsiteX3" fmla="*/ 0 w 914400"/>
                <a:gd name="connsiteY3" fmla="*/ 399245 h 399245"/>
                <a:gd name="connsiteX0" fmla="*/ 0 w 922563"/>
                <a:gd name="connsiteY0" fmla="*/ 7200 h 399245"/>
                <a:gd name="connsiteX1" fmla="*/ 922563 w 922563"/>
                <a:gd name="connsiteY1" fmla="*/ 0 h 399245"/>
                <a:gd name="connsiteX2" fmla="*/ 922563 w 922563"/>
                <a:gd name="connsiteY2" fmla="*/ 399245 h 399245"/>
                <a:gd name="connsiteX3" fmla="*/ 8163 w 922563"/>
                <a:gd name="connsiteY3" fmla="*/ 399245 h 399245"/>
                <a:gd name="connsiteX0" fmla="*/ 0 w 915363"/>
                <a:gd name="connsiteY0" fmla="*/ 3600 h 399245"/>
                <a:gd name="connsiteX1" fmla="*/ 915363 w 915363"/>
                <a:gd name="connsiteY1" fmla="*/ 0 h 399245"/>
                <a:gd name="connsiteX2" fmla="*/ 915363 w 915363"/>
                <a:gd name="connsiteY2" fmla="*/ 399245 h 399245"/>
                <a:gd name="connsiteX3" fmla="*/ 963 w 915363"/>
                <a:gd name="connsiteY3" fmla="*/ 399245 h 399245"/>
                <a:gd name="connsiteX0" fmla="*/ 0 w 915363"/>
                <a:gd name="connsiteY0" fmla="*/ 0 h 399415"/>
                <a:gd name="connsiteX1" fmla="*/ 915363 w 915363"/>
                <a:gd name="connsiteY1" fmla="*/ 170 h 399415"/>
                <a:gd name="connsiteX2" fmla="*/ 915363 w 915363"/>
                <a:gd name="connsiteY2" fmla="*/ 399415 h 399415"/>
                <a:gd name="connsiteX3" fmla="*/ 963 w 915363"/>
                <a:gd name="connsiteY3" fmla="*/ 399415 h 399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15363" h="399415">
                  <a:moveTo>
                    <a:pt x="0" y="0"/>
                  </a:moveTo>
                  <a:lnTo>
                    <a:pt x="915363" y="170"/>
                  </a:lnTo>
                  <a:lnTo>
                    <a:pt x="915363" y="399415"/>
                  </a:lnTo>
                  <a:lnTo>
                    <a:pt x="963" y="399415"/>
                  </a:lnTo>
                </a:path>
              </a:pathLst>
            </a:custGeom>
            <a:noFill/>
            <a:ln w="12700">
              <a:solidFill>
                <a:srgbClr val="8FA7C4"/>
              </a:solidFill>
              <a:headEnd type="arrow" w="med" len="sm"/>
              <a:tailEnd type="arrow" w="med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F66508B1-4F80-E04E-A5F3-E2ED6479C5B6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8228637" y="4720460"/>
              <a:ext cx="1639961" cy="0"/>
            </a:xfrm>
            <a:prstGeom prst="straightConnector1">
              <a:avLst/>
            </a:prstGeom>
            <a:ln w="12700">
              <a:solidFill>
                <a:srgbClr val="8FA7C4"/>
              </a:solidFill>
              <a:headEnd type="arrow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7" name="Graphic 8">
            <a:extLst>
              <a:ext uri="{FF2B5EF4-FFF2-40B4-BE49-F238E27FC236}">
                <a16:creationId xmlns:a16="http://schemas.microsoft.com/office/drawing/2014/main" id="{D57CCB2A-0634-5B49-BB2E-94131F5ACA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4409" y="9710049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" name="Graphic 45">
            <a:extLst>
              <a:ext uri="{FF2B5EF4-FFF2-40B4-BE49-F238E27FC236}">
                <a16:creationId xmlns:a16="http://schemas.microsoft.com/office/drawing/2014/main" id="{E403EE1F-28BE-2340-96AD-5D57D2F762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 bwMode="auto">
          <a:xfrm>
            <a:off x="313131" y="5542963"/>
            <a:ext cx="306752" cy="306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6" name="Group 45">
            <a:extLst>
              <a:ext uri="{FF2B5EF4-FFF2-40B4-BE49-F238E27FC236}">
                <a16:creationId xmlns:a16="http://schemas.microsoft.com/office/drawing/2014/main" id="{4918CCEE-E1CB-4740-B9DC-5BA4F119255A}"/>
              </a:ext>
            </a:extLst>
          </p:cNvPr>
          <p:cNvGrpSpPr/>
          <p:nvPr/>
        </p:nvGrpSpPr>
        <p:grpSpPr>
          <a:xfrm>
            <a:off x="2879646" y="1830041"/>
            <a:ext cx="6432707" cy="2651406"/>
            <a:chOff x="2963457" y="1809081"/>
            <a:chExt cx="6432707" cy="2651406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3AD80057-D349-E543-95A9-21896BDB3618}"/>
                </a:ext>
              </a:extLst>
            </p:cNvPr>
            <p:cNvGrpSpPr/>
            <p:nvPr/>
          </p:nvGrpSpPr>
          <p:grpSpPr>
            <a:xfrm>
              <a:off x="2963457" y="2969832"/>
              <a:ext cx="1506552" cy="831311"/>
              <a:chOff x="530762" y="3066779"/>
              <a:chExt cx="1506552" cy="831311"/>
            </a:xfrm>
          </p:grpSpPr>
          <p:pic>
            <p:nvPicPr>
              <p:cNvPr id="30" name="Graphic 29">
                <a:extLst>
                  <a:ext uri="{FF2B5EF4-FFF2-40B4-BE49-F238E27FC236}">
                    <a16:creationId xmlns:a16="http://schemas.microsoft.com/office/drawing/2014/main" id="{BA7A6CCF-C3CB-8646-A469-A2EF7379260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rcRect/>
              <a:stretch/>
            </p:blipFill>
            <p:spPr>
              <a:xfrm flipH="1">
                <a:off x="1041830" y="3066779"/>
                <a:ext cx="469900" cy="469900"/>
              </a:xfrm>
              <a:prstGeom prst="rect">
                <a:avLst/>
              </a:prstGeom>
            </p:spPr>
          </p:pic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1733A98-2270-BB4E-A27D-02C8876CA786}"/>
                  </a:ext>
                </a:extLst>
              </p:cNvPr>
              <p:cNvSpPr txBox="1"/>
              <p:nvPr/>
            </p:nvSpPr>
            <p:spPr>
              <a:xfrm>
                <a:off x="530762" y="3590313"/>
                <a:ext cx="150655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End users</a:t>
                </a:r>
              </a:p>
            </p:txBody>
          </p:sp>
        </p:grp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4DF6C5E-5C1B-1F4C-8327-9A80F0EE4D15}"/>
                </a:ext>
              </a:extLst>
            </p:cNvPr>
            <p:cNvSpPr/>
            <p:nvPr/>
          </p:nvSpPr>
          <p:spPr>
            <a:xfrm>
              <a:off x="6934651" y="2058978"/>
              <a:ext cx="2461513" cy="2401509"/>
            </a:xfrm>
            <a:prstGeom prst="rect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45720" algn="l"/>
              <a:r>
                <a:rPr lang="en-US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AWS Cloud</a:t>
              </a:r>
            </a:p>
          </p:txBody>
        </p:sp>
        <p:pic>
          <p:nvPicPr>
            <p:cNvPr id="53" name="Graphic 52">
              <a:extLst>
                <a:ext uri="{FF2B5EF4-FFF2-40B4-BE49-F238E27FC236}">
                  <a16:creationId xmlns:a16="http://schemas.microsoft.com/office/drawing/2014/main" id="{7F087D3C-41E9-7C4F-94E7-EF1935AD4C3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6934651" y="2042010"/>
              <a:ext cx="381000" cy="381000"/>
            </a:xfrm>
            <a:prstGeom prst="rect">
              <a:avLst/>
            </a:prstGeom>
          </p:spPr>
        </p:pic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0A67CD11-23F4-0649-AAB5-B96982DB2F4E}"/>
                </a:ext>
              </a:extLst>
            </p:cNvPr>
            <p:cNvSpPr txBox="1"/>
            <p:nvPr/>
          </p:nvSpPr>
          <p:spPr>
            <a:xfrm>
              <a:off x="4033321" y="3275004"/>
              <a:ext cx="363345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i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5. S3 API </a:t>
              </a:r>
              <a:r>
                <a:rPr lang="en-US" sz="1000" i="1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PutObject</a:t>
              </a:r>
              <a:r>
                <a:rPr lang="en-US" sz="1000" i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&amp; </a:t>
              </a:r>
              <a:r>
                <a:rPr lang="en-US" sz="1000" i="1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GetObject</a:t>
              </a:r>
              <a:r>
                <a:rPr lang="en-US" sz="1000" i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Requests with</a:t>
              </a:r>
              <a:br>
                <a:rPr lang="en-US" sz="1000" i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1000" i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Bearer Authentication in Header</a:t>
              </a:r>
            </a:p>
          </p:txBody>
        </p:sp>
        <p:pic>
          <p:nvPicPr>
            <p:cNvPr id="131" name="Graphic 130">
              <a:extLst>
                <a:ext uri="{FF2B5EF4-FFF2-40B4-BE49-F238E27FC236}">
                  <a16:creationId xmlns:a16="http://schemas.microsoft.com/office/drawing/2014/main" id="{F763BD4A-206E-A242-9D20-A98430B3CB1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5707329" y="3669083"/>
              <a:ext cx="285436" cy="285436"/>
            </a:xfrm>
            <a:prstGeom prst="rect">
              <a:avLst/>
            </a:prstGeom>
          </p:spPr>
        </p:pic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73FFB037-C9E7-2F4B-B7DF-6A939D18EA46}"/>
                </a:ext>
              </a:extLst>
            </p:cNvPr>
            <p:cNvGrpSpPr/>
            <p:nvPr/>
          </p:nvGrpSpPr>
          <p:grpSpPr>
            <a:xfrm>
              <a:off x="7441642" y="2715668"/>
              <a:ext cx="1435009" cy="1372629"/>
              <a:chOff x="9575330" y="4084752"/>
              <a:chExt cx="1435009" cy="1372629"/>
            </a:xfrm>
          </p:grpSpPr>
          <p:pic>
            <p:nvPicPr>
              <p:cNvPr id="86" name="Graphic 8">
                <a:extLst>
                  <a:ext uri="{FF2B5EF4-FFF2-40B4-BE49-F238E27FC236}">
                    <a16:creationId xmlns:a16="http://schemas.microsoft.com/office/drawing/2014/main" id="{9A435054-83C6-F34C-9442-AB216E1BACD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917510" y="4247817"/>
                <a:ext cx="762000" cy="762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88" name="Graphic 45">
                <a:extLst>
                  <a:ext uri="{FF2B5EF4-FFF2-40B4-BE49-F238E27FC236}">
                    <a16:creationId xmlns:a16="http://schemas.microsoft.com/office/drawing/2014/main" id="{0688F0CA-64AA-1341-8DB2-381D23FE8AE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rcRect/>
              <a:stretch/>
            </p:blipFill>
            <p:spPr bwMode="auto">
              <a:xfrm>
                <a:off x="10512902" y="4084752"/>
                <a:ext cx="306752" cy="3067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6814F07D-F11F-5041-973A-4CCA3461A065}"/>
                  </a:ext>
                </a:extLst>
              </p:cNvPr>
              <p:cNvSpPr txBox="1"/>
              <p:nvPr/>
            </p:nvSpPr>
            <p:spPr>
              <a:xfrm>
                <a:off x="9575330" y="4995716"/>
                <a:ext cx="143500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S3 Asset Bucket</a:t>
                </a:r>
                <a:br>
                  <a:rPr lang="en-US" sz="12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12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Regional Endpoint</a:t>
                </a:r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CEB92E45-9BCB-504A-A340-3F623A6B2C88}"/>
                </a:ext>
              </a:extLst>
            </p:cNvPr>
            <p:cNvGrpSpPr/>
            <p:nvPr/>
          </p:nvGrpSpPr>
          <p:grpSpPr>
            <a:xfrm>
              <a:off x="3657609" y="1809081"/>
              <a:ext cx="1506552" cy="1015869"/>
              <a:chOff x="2810497" y="1482474"/>
              <a:chExt cx="1506552" cy="1015869"/>
            </a:xfrm>
          </p:grpSpPr>
          <p:cxnSp>
            <p:nvCxnSpPr>
              <p:cNvPr id="123" name="Straight Arrow Connector 122">
                <a:extLst>
                  <a:ext uri="{FF2B5EF4-FFF2-40B4-BE49-F238E27FC236}">
                    <a16:creationId xmlns:a16="http://schemas.microsoft.com/office/drawing/2014/main" id="{6EBCE706-0015-494E-9C56-0E718ACF9AE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45297" y="1482474"/>
                <a:ext cx="0" cy="1015869"/>
              </a:xfrm>
              <a:prstGeom prst="straightConnector1">
                <a:avLst/>
              </a:prstGeom>
              <a:ln w="12700">
                <a:solidFill>
                  <a:srgbClr val="8FA7C4"/>
                </a:solidFill>
                <a:headEnd type="none" w="med" len="sm"/>
                <a:tailEnd type="arrow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3843A87E-DEED-7546-8C29-CD27D4C2B5D6}"/>
                  </a:ext>
                </a:extLst>
              </p:cNvPr>
              <p:cNvSpPr txBox="1"/>
              <p:nvPr/>
            </p:nvSpPr>
            <p:spPr>
              <a:xfrm>
                <a:off x="2810497" y="1790353"/>
                <a:ext cx="150655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i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1-4. Sign-in and get temporary credentials</a:t>
                </a:r>
              </a:p>
            </p:txBody>
          </p:sp>
        </p:grpSp>
        <p:cxnSp>
          <p:nvCxnSpPr>
            <p:cNvPr id="133" name="Straight Arrow Connector 132">
              <a:extLst>
                <a:ext uri="{FF2B5EF4-FFF2-40B4-BE49-F238E27FC236}">
                  <a16:creationId xmlns:a16="http://schemas.microsoft.com/office/drawing/2014/main" id="{5B671F31-5F43-0449-AF7C-2B97F4CB8F25}"/>
                </a:ext>
              </a:extLst>
            </p:cNvPr>
            <p:cNvCxnSpPr>
              <a:cxnSpLocks/>
            </p:cNvCxnSpPr>
            <p:nvPr/>
          </p:nvCxnSpPr>
          <p:spPr>
            <a:xfrm>
              <a:off x="4141318" y="3259732"/>
              <a:ext cx="3525456" cy="0"/>
            </a:xfrm>
            <a:prstGeom prst="straightConnector1">
              <a:avLst/>
            </a:prstGeom>
            <a:ln w="12700">
              <a:solidFill>
                <a:srgbClr val="8FA7C4"/>
              </a:solidFill>
              <a:headEnd type="none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934A8939-F113-447A-B731-7C4B28AEDACF}"/>
              </a:ext>
            </a:extLst>
          </p:cNvPr>
          <p:cNvSpPr txBox="1"/>
          <p:nvPr/>
        </p:nvSpPr>
        <p:spPr>
          <a:xfrm>
            <a:off x="585478" y="5496497"/>
            <a:ext cx="34720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Indicates data encrypted at rest with default encryption, KMS, or KMS-CMK deployment options</a:t>
            </a:r>
          </a:p>
        </p:txBody>
      </p:sp>
    </p:spTree>
    <p:extLst>
      <p:ext uri="{BB962C8B-B14F-4D97-AF65-F5344CB8AC3E}">
        <p14:creationId xmlns:p14="http://schemas.microsoft.com/office/powerpoint/2010/main" val="1391691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Rectangle 132">
            <a:extLst>
              <a:ext uri="{FF2B5EF4-FFF2-40B4-BE49-F238E27FC236}">
                <a16:creationId xmlns:a16="http://schemas.microsoft.com/office/drawing/2014/main" id="{BFF11C1D-422C-114F-9103-CB7EE3D610D0}"/>
              </a:ext>
            </a:extLst>
          </p:cNvPr>
          <p:cNvSpPr/>
          <p:nvPr/>
        </p:nvSpPr>
        <p:spPr>
          <a:xfrm>
            <a:off x="5568785" y="2673015"/>
            <a:ext cx="6142315" cy="3047298"/>
          </a:xfrm>
          <a:prstGeom prst="rect">
            <a:avLst/>
          </a:prstGeom>
          <a:noFill/>
          <a:ln w="12700">
            <a:solidFill>
              <a:srgbClr val="03A0C7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03A0C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</a:t>
            </a: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F1B1F95F-17DE-B249-989E-4E7C592453B8}"/>
              </a:ext>
            </a:extLst>
          </p:cNvPr>
          <p:cNvSpPr/>
          <p:nvPr/>
        </p:nvSpPr>
        <p:spPr>
          <a:xfrm>
            <a:off x="10330033" y="830257"/>
            <a:ext cx="1380752" cy="4890056"/>
          </a:xfrm>
          <a:prstGeom prst="rect">
            <a:avLst/>
          </a:prstGeom>
          <a:solidFill>
            <a:srgbClr val="161E2D"/>
          </a:solidFill>
          <a:ln w="12700">
            <a:solidFill>
              <a:srgbClr val="03A0C7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03A0C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3ACCA289-0A06-3840-983D-B6ABEC7ED3DB}"/>
              </a:ext>
            </a:extLst>
          </p:cNvPr>
          <p:cNvSpPr/>
          <p:nvPr/>
        </p:nvSpPr>
        <p:spPr>
          <a:xfrm>
            <a:off x="10094500" y="2680512"/>
            <a:ext cx="909585" cy="3032413"/>
          </a:xfrm>
          <a:prstGeom prst="rect">
            <a:avLst/>
          </a:prstGeom>
          <a:solidFill>
            <a:srgbClr val="161E2D"/>
          </a:solidFill>
          <a:ln w="1270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03A0C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3EBAA908-663A-5242-B417-7452B369053D}"/>
              </a:ext>
            </a:extLst>
          </p:cNvPr>
          <p:cNvSpPr/>
          <p:nvPr/>
        </p:nvSpPr>
        <p:spPr>
          <a:xfrm>
            <a:off x="10482457" y="988909"/>
            <a:ext cx="1101725" cy="4569287"/>
          </a:xfrm>
          <a:prstGeom prst="rect">
            <a:avLst/>
          </a:prstGeom>
          <a:solidFill>
            <a:srgbClr val="FAFAFA">
              <a:alpha val="20000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Backend Resources</a:t>
            </a:r>
          </a:p>
        </p:txBody>
      </p:sp>
      <p:sp>
        <p:nvSpPr>
          <p:cNvPr id="56344" name="Footer Placeholder 28">
            <a:extLst>
              <a:ext uri="{FF2B5EF4-FFF2-40B4-BE49-F238E27FC236}">
                <a16:creationId xmlns:a16="http://schemas.microsoft.com/office/drawing/2014/main" id="{A6501EF6-7622-6A41-89AE-325B1323EA60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090550" y="6250334"/>
            <a:ext cx="4463143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/>
              <a:t>© 2020, Amazon Web Services, Inc. or its affiliates. All rights reserved.</a:t>
            </a:r>
            <a:endParaRPr lang="en-US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56345" name="Slide Number Placeholder 29">
            <a:extLst>
              <a:ext uri="{FF2B5EF4-FFF2-40B4-BE49-F238E27FC236}">
                <a16:creationId xmlns:a16="http://schemas.microsoft.com/office/drawing/2014/main" id="{92206EDB-AE67-2142-8D7A-F4D25741FBE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106677" y="6250334"/>
            <a:ext cx="2844381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1C588C1-1042-BC47-B84D-2032ED7FAC95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n-US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56321" name="Title 3">
            <a:extLst>
              <a:ext uri="{FF2B5EF4-FFF2-40B4-BE49-F238E27FC236}">
                <a16:creationId xmlns:a16="http://schemas.microsoft.com/office/drawing/2014/main" id="{FA28F6E9-D239-8B4D-A150-C5C733F5BE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Web App Network - CF</a:t>
            </a:r>
          </a:p>
        </p:txBody>
      </p:sp>
      <p:pic>
        <p:nvPicPr>
          <p:cNvPr id="31" name="Graphic 30">
            <a:extLst>
              <a:ext uri="{FF2B5EF4-FFF2-40B4-BE49-F238E27FC236}">
                <a16:creationId xmlns:a16="http://schemas.microsoft.com/office/drawing/2014/main" id="{0CF806B9-50EE-D34C-AF4A-D6AD55F643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884390" y="3170210"/>
            <a:ext cx="711200" cy="711200"/>
          </a:xfrm>
          <a:prstGeom prst="rect">
            <a:avLst/>
          </a:prstGeom>
        </p:spPr>
      </p:pic>
      <p:pic>
        <p:nvPicPr>
          <p:cNvPr id="49" name="Graphic 48">
            <a:extLst>
              <a:ext uri="{FF2B5EF4-FFF2-40B4-BE49-F238E27FC236}">
                <a16:creationId xmlns:a16="http://schemas.microsoft.com/office/drawing/2014/main" id="{813BD328-0E37-5A48-9B63-F6397202AE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84390" y="1379968"/>
            <a:ext cx="469900" cy="469900"/>
          </a:xfrm>
          <a:prstGeom prst="rect">
            <a:avLst/>
          </a:prstGeom>
        </p:spPr>
      </p:pic>
      <p:pic>
        <p:nvPicPr>
          <p:cNvPr id="52" name="Graphic 19">
            <a:extLst>
              <a:ext uri="{FF2B5EF4-FFF2-40B4-BE49-F238E27FC236}">
                <a16:creationId xmlns:a16="http://schemas.microsoft.com/office/drawing/2014/main" id="{507063A8-249A-4F4B-A9AD-1792A542FF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9017" y="123013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Graphic 8">
            <a:extLst>
              <a:ext uri="{FF2B5EF4-FFF2-40B4-BE49-F238E27FC236}">
                <a16:creationId xmlns:a16="http://schemas.microsoft.com/office/drawing/2014/main" id="{D57CCB2A-0634-5B49-BB2E-94131F5ACA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7614" y="123013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E399EEAD-C2EF-064B-ADFD-CF958877716A}"/>
              </a:ext>
            </a:extLst>
          </p:cNvPr>
          <p:cNvGrpSpPr/>
          <p:nvPr/>
        </p:nvGrpSpPr>
        <p:grpSpPr>
          <a:xfrm>
            <a:off x="260971" y="3129921"/>
            <a:ext cx="1506552" cy="999896"/>
            <a:chOff x="1536686" y="3270477"/>
            <a:chExt cx="1506552" cy="999896"/>
          </a:xfrm>
        </p:grpSpPr>
        <p:pic>
          <p:nvPicPr>
            <p:cNvPr id="35" name="Graphic 23">
              <a:extLst>
                <a:ext uri="{FF2B5EF4-FFF2-40B4-BE49-F238E27FC236}">
                  <a16:creationId xmlns:a16="http://schemas.microsoft.com/office/drawing/2014/main" id="{6B281F94-E885-654D-AA54-6A01623BE81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8094" y="3270477"/>
              <a:ext cx="469900" cy="469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8" name="Graphic 14">
              <a:extLst>
                <a:ext uri="{FF2B5EF4-FFF2-40B4-BE49-F238E27FC236}">
                  <a16:creationId xmlns:a16="http://schemas.microsoft.com/office/drawing/2014/main" id="{970FDFAF-2DCC-F94D-B656-A2479D3B58C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80995" y="3519360"/>
              <a:ext cx="469900" cy="469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4EE6DC1C-8460-AA45-A057-85AA78CA97C6}"/>
                </a:ext>
              </a:extLst>
            </p:cNvPr>
            <p:cNvSpPr txBox="1"/>
            <p:nvPr/>
          </p:nvSpPr>
          <p:spPr>
            <a:xfrm>
              <a:off x="1536686" y="3962596"/>
              <a:ext cx="15065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Browser Client</a:t>
              </a:r>
            </a:p>
          </p:txBody>
        </p:sp>
      </p:grp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68CF894-C908-2A48-8A8E-8BB45C0929C6}"/>
              </a:ext>
            </a:extLst>
          </p:cNvPr>
          <p:cNvCxnSpPr>
            <a:cxnSpLocks/>
          </p:cNvCxnSpPr>
          <p:nvPr/>
        </p:nvCxnSpPr>
        <p:spPr>
          <a:xfrm>
            <a:off x="8133815" y="1611130"/>
            <a:ext cx="629548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0E7996C-874A-8540-AF08-B47FA63C88C8}"/>
              </a:ext>
            </a:extLst>
          </p:cNvPr>
          <p:cNvCxnSpPr>
            <a:cxnSpLocks/>
          </p:cNvCxnSpPr>
          <p:nvPr/>
        </p:nvCxnSpPr>
        <p:spPr>
          <a:xfrm>
            <a:off x="6550641" y="1611130"/>
            <a:ext cx="629548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utoShape 10" descr="React Vector Logo - Download Free SVG Icon | Worldvectorlogo">
            <a:extLst>
              <a:ext uri="{FF2B5EF4-FFF2-40B4-BE49-F238E27FC236}">
                <a16:creationId xmlns:a16="http://schemas.microsoft.com/office/drawing/2014/main" id="{1168C99D-31F0-C641-9E20-73BBB9DA1A4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37341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5CC20BF-1053-F943-98D7-EEE4818E79FF}"/>
              </a:ext>
            </a:extLst>
          </p:cNvPr>
          <p:cNvGrpSpPr/>
          <p:nvPr/>
        </p:nvGrpSpPr>
        <p:grpSpPr>
          <a:xfrm>
            <a:off x="2591018" y="2859316"/>
            <a:ext cx="1975481" cy="1263857"/>
            <a:chOff x="8880806" y="1644387"/>
            <a:chExt cx="2633009" cy="1684525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A8CD7AD0-1254-AE41-AABE-C6F203B108F7}"/>
                </a:ext>
              </a:extLst>
            </p:cNvPr>
            <p:cNvSpPr/>
            <p:nvPr/>
          </p:nvSpPr>
          <p:spPr>
            <a:xfrm>
              <a:off x="8880806" y="1644387"/>
              <a:ext cx="2273171" cy="1655801"/>
            </a:xfrm>
            <a:prstGeom prst="rect">
              <a:avLst/>
            </a:prstGeom>
            <a:solidFill>
              <a:srgbClr val="FAFAFA">
                <a:alpha val="20000"/>
              </a:srgbClr>
            </a:solidFill>
            <a:ln w="12700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Web App</a:t>
              </a: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C2C845B8-78E6-B64D-BECF-D977B1CFCA30}"/>
                </a:ext>
              </a:extLst>
            </p:cNvPr>
            <p:cNvGrpSpPr/>
            <p:nvPr/>
          </p:nvGrpSpPr>
          <p:grpSpPr>
            <a:xfrm>
              <a:off x="10150608" y="2101500"/>
              <a:ext cx="856555" cy="844894"/>
              <a:chOff x="3055839" y="3039768"/>
              <a:chExt cx="856555" cy="844894"/>
            </a:xfrm>
          </p:grpSpPr>
          <p:pic>
            <p:nvPicPr>
              <p:cNvPr id="58" name="Graphic 10">
                <a:extLst>
                  <a:ext uri="{FF2B5EF4-FFF2-40B4-BE49-F238E27FC236}">
                    <a16:creationId xmlns:a16="http://schemas.microsoft.com/office/drawing/2014/main" id="{24780084-E586-CC42-82CD-AB5D45C227C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1"/>
              <a:srcRect/>
              <a:stretch/>
            </p:blipFill>
            <p:spPr bwMode="auto">
              <a:xfrm>
                <a:off x="3055839" y="3039768"/>
                <a:ext cx="762000" cy="762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30" name="Picture 6" descr="JavaScript logo vector (.EPS, 136.86 Kb) download">
                <a:extLst>
                  <a:ext uri="{FF2B5EF4-FFF2-40B4-BE49-F238E27FC236}">
                    <a16:creationId xmlns:a16="http://schemas.microsoft.com/office/drawing/2014/main" id="{AC27213F-D19C-654B-A1C1-5C52596F539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89010" y="3561278"/>
                <a:ext cx="323384" cy="32338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8F38FD5A-8037-6442-89D2-B872E6D0C0EF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9074644" y="1991619"/>
              <a:ext cx="837005" cy="954033"/>
            </a:xfrm>
            <a:prstGeom prst="rect">
              <a:avLst/>
            </a:prstGeom>
          </p:spPr>
        </p:pic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E5BF0157-C1EC-8F4D-9DC6-26C28F915FC8}"/>
                </a:ext>
              </a:extLst>
            </p:cNvPr>
            <p:cNvSpPr txBox="1"/>
            <p:nvPr/>
          </p:nvSpPr>
          <p:spPr>
            <a:xfrm>
              <a:off x="9117819" y="2837211"/>
              <a:ext cx="762001" cy="307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React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B92838AB-5152-B043-A410-2D77812A3127}"/>
                </a:ext>
              </a:extLst>
            </p:cNvPr>
            <p:cNvSpPr txBox="1"/>
            <p:nvPr/>
          </p:nvSpPr>
          <p:spPr>
            <a:xfrm>
              <a:off x="9583642" y="2836650"/>
              <a:ext cx="1930173" cy="4922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Amplify</a:t>
              </a:r>
              <a:br>
                <a:rPr lang="en-US" sz="9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9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JS Library</a:t>
              </a:r>
            </a:p>
          </p:txBody>
        </p:sp>
      </p:grpSp>
      <p:pic>
        <p:nvPicPr>
          <p:cNvPr id="69" name="Graphic 17">
            <a:extLst>
              <a:ext uri="{FF2B5EF4-FFF2-40B4-BE49-F238E27FC236}">
                <a16:creationId xmlns:a16="http://schemas.microsoft.com/office/drawing/2014/main" id="{05AAA655-B571-E74D-9F9F-0AF3AFCA98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/>
          <a:srcRect/>
          <a:stretch/>
        </p:blipFill>
        <p:spPr bwMode="auto">
          <a:xfrm>
            <a:off x="7279017" y="314481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FE6A63C9-87A8-6A4C-A96A-C2F5EBDB482A}"/>
              </a:ext>
            </a:extLst>
          </p:cNvPr>
          <p:cNvCxnSpPr>
            <a:cxnSpLocks/>
          </p:cNvCxnSpPr>
          <p:nvPr/>
        </p:nvCxnSpPr>
        <p:spPr>
          <a:xfrm>
            <a:off x="8133815" y="3550927"/>
            <a:ext cx="629548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4" name="Graphic 8">
            <a:extLst>
              <a:ext uri="{FF2B5EF4-FFF2-40B4-BE49-F238E27FC236}">
                <a16:creationId xmlns:a16="http://schemas.microsoft.com/office/drawing/2014/main" id="{81BA89CE-45F2-EB49-BECE-24444BC8E6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4336" y="4133906"/>
            <a:ext cx="593790" cy="5937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5" name="Graphic 20">
            <a:extLst>
              <a:ext uri="{FF2B5EF4-FFF2-40B4-BE49-F238E27FC236}">
                <a16:creationId xmlns:a16="http://schemas.microsoft.com/office/drawing/2014/main" id="{A75F2995-6E67-E548-B6B5-A5C616A689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9210" y="2483277"/>
            <a:ext cx="584043" cy="584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6" name="Graphic 23">
            <a:extLst>
              <a:ext uri="{FF2B5EF4-FFF2-40B4-BE49-F238E27FC236}">
                <a16:creationId xmlns:a16="http://schemas.microsoft.com/office/drawing/2014/main" id="{4B997E5A-D048-DC47-B562-6B5D9FA19A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0592" y="1607220"/>
            <a:ext cx="601279" cy="6012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7" name="Graphic 17">
            <a:extLst>
              <a:ext uri="{FF2B5EF4-FFF2-40B4-BE49-F238E27FC236}">
                <a16:creationId xmlns:a16="http://schemas.microsoft.com/office/drawing/2014/main" id="{059B367A-144B-7E4B-993A-A1A7011C4E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27737" y="3280795"/>
            <a:ext cx="626989" cy="626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DBBE248-16DA-C34C-A64B-648AC81328E6}"/>
              </a:ext>
            </a:extLst>
          </p:cNvPr>
          <p:cNvSpPr/>
          <p:nvPr/>
        </p:nvSpPr>
        <p:spPr>
          <a:xfrm>
            <a:off x="10571000" y="4817920"/>
            <a:ext cx="9095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9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*Not all backend resources pictured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1BADCB8E-C256-954A-9C72-EE2F31C9528D}"/>
              </a:ext>
            </a:extLst>
          </p:cNvPr>
          <p:cNvSpPr/>
          <p:nvPr/>
        </p:nvSpPr>
        <p:spPr>
          <a:xfrm>
            <a:off x="5355334" y="476596"/>
            <a:ext cx="6452844" cy="5416204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99" name="Graphic 98">
            <a:extLst>
              <a:ext uri="{FF2B5EF4-FFF2-40B4-BE49-F238E27FC236}">
                <a16:creationId xmlns:a16="http://schemas.microsoft.com/office/drawing/2014/main" id="{62487E82-7A43-D14A-A3B9-C4C8C2ED125E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rcRect/>
          <a:stretch/>
        </p:blipFill>
        <p:spPr>
          <a:xfrm>
            <a:off x="5355333" y="476596"/>
            <a:ext cx="381000" cy="381000"/>
          </a:xfrm>
          <a:prstGeom prst="rect">
            <a:avLst/>
          </a:prstGeom>
        </p:spPr>
      </p:pic>
      <p:sp>
        <p:nvSpPr>
          <p:cNvPr id="100" name="Freeform 99">
            <a:extLst>
              <a:ext uri="{FF2B5EF4-FFF2-40B4-BE49-F238E27FC236}">
                <a16:creationId xmlns:a16="http://schemas.microsoft.com/office/drawing/2014/main" id="{DF0B46F5-F611-E54D-B3E4-EC9D9B7A6BF4}"/>
              </a:ext>
            </a:extLst>
          </p:cNvPr>
          <p:cNvSpPr/>
          <p:nvPr/>
        </p:nvSpPr>
        <p:spPr>
          <a:xfrm flipH="1">
            <a:off x="956813" y="1611130"/>
            <a:ext cx="4611972" cy="1454198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5AF2CEDC-3E6B-274A-B41D-183B0F0F8023}"/>
              </a:ext>
            </a:extLst>
          </p:cNvPr>
          <p:cNvCxnSpPr>
            <a:cxnSpLocks/>
          </p:cNvCxnSpPr>
          <p:nvPr/>
        </p:nvCxnSpPr>
        <p:spPr>
          <a:xfrm>
            <a:off x="1373562" y="3566449"/>
            <a:ext cx="1123318" cy="0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C6263990-9764-434B-BE89-686863EAF046}"/>
              </a:ext>
            </a:extLst>
          </p:cNvPr>
          <p:cNvCxnSpPr>
            <a:cxnSpLocks/>
          </p:cNvCxnSpPr>
          <p:nvPr/>
        </p:nvCxnSpPr>
        <p:spPr>
          <a:xfrm flipV="1">
            <a:off x="4480208" y="3582110"/>
            <a:ext cx="2584929" cy="1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9022B167-C78D-5948-A655-7CE7DD99BC65}"/>
              </a:ext>
            </a:extLst>
          </p:cNvPr>
          <p:cNvCxnSpPr>
            <a:cxnSpLocks/>
          </p:cNvCxnSpPr>
          <p:nvPr/>
        </p:nvCxnSpPr>
        <p:spPr>
          <a:xfrm>
            <a:off x="9733653" y="3548968"/>
            <a:ext cx="629548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B7C173D0-2FED-F648-9F7B-F8FF4D2835EC}"/>
              </a:ext>
            </a:extLst>
          </p:cNvPr>
          <p:cNvSpPr txBox="1"/>
          <p:nvPr/>
        </p:nvSpPr>
        <p:spPr>
          <a:xfrm>
            <a:off x="832725" y="1351071"/>
            <a:ext cx="15065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 Request Website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3F3BB403-03AA-B74F-B8C4-BDC912193998}"/>
              </a:ext>
            </a:extLst>
          </p:cNvPr>
          <p:cNvSpPr txBox="1"/>
          <p:nvPr/>
        </p:nvSpPr>
        <p:spPr>
          <a:xfrm>
            <a:off x="7695313" y="955024"/>
            <a:ext cx="1506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 Request Website</a:t>
            </a:r>
            <a:br>
              <a:rPr lang="en-US" sz="10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 Origin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B9081A65-EBAD-814B-AC21-1AA8FB01F488}"/>
              </a:ext>
            </a:extLst>
          </p:cNvPr>
          <p:cNvSpPr txBox="1"/>
          <p:nvPr/>
        </p:nvSpPr>
        <p:spPr>
          <a:xfrm>
            <a:off x="5651994" y="2274202"/>
            <a:ext cx="18335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 Inspect incoming request based on ACL rules.</a:t>
            </a:r>
          </a:p>
        </p:txBody>
      </p:sp>
      <p:pic>
        <p:nvPicPr>
          <p:cNvPr id="50" name="Graphic 7">
            <a:extLst>
              <a:ext uri="{FF2B5EF4-FFF2-40B4-BE49-F238E27FC236}">
                <a16:creationId xmlns:a16="http://schemas.microsoft.com/office/drawing/2014/main" id="{4AD90924-A958-5447-BD67-C970972304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rcRect/>
          <a:stretch/>
        </p:blipFill>
        <p:spPr bwMode="auto">
          <a:xfrm>
            <a:off x="6509024" y="1938367"/>
            <a:ext cx="371582" cy="3715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7" name="Freeform 106">
            <a:extLst>
              <a:ext uri="{FF2B5EF4-FFF2-40B4-BE49-F238E27FC236}">
                <a16:creationId xmlns:a16="http://schemas.microsoft.com/office/drawing/2014/main" id="{781DEB7D-C07F-FA4D-B579-1F702DEDAC0C}"/>
              </a:ext>
            </a:extLst>
          </p:cNvPr>
          <p:cNvSpPr/>
          <p:nvPr/>
        </p:nvSpPr>
        <p:spPr>
          <a:xfrm flipH="1" flipV="1">
            <a:off x="5736328" y="2103600"/>
            <a:ext cx="693281" cy="127624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2BB2DAFB-71AE-6B49-AF73-F3918D8EB61B}"/>
              </a:ext>
            </a:extLst>
          </p:cNvPr>
          <p:cNvSpPr txBox="1"/>
          <p:nvPr/>
        </p:nvSpPr>
        <p:spPr>
          <a:xfrm>
            <a:off x="6112139" y="955024"/>
            <a:ext cx="150655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 Allow</a:t>
            </a:r>
            <a:br>
              <a:rPr lang="en-US" sz="10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 reject </a:t>
            </a:r>
            <a:br>
              <a:rPr lang="en-US" sz="10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traffic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9A4CCFEB-7C11-1546-AC65-BE894F500DD4}"/>
              </a:ext>
            </a:extLst>
          </p:cNvPr>
          <p:cNvSpPr txBox="1"/>
          <p:nvPr/>
        </p:nvSpPr>
        <p:spPr>
          <a:xfrm>
            <a:off x="1148303" y="3097434"/>
            <a:ext cx="1506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 Load and Render</a:t>
            </a:r>
            <a:br>
              <a:rPr lang="en-US" sz="10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Website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BBED7FBB-4279-6942-84E3-49CD59C0AD1B}"/>
              </a:ext>
            </a:extLst>
          </p:cNvPr>
          <p:cNvSpPr txBox="1"/>
          <p:nvPr/>
        </p:nvSpPr>
        <p:spPr>
          <a:xfrm>
            <a:off x="3421416" y="4815525"/>
            <a:ext cx="17150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  Sign-in, authenticate  &amp; retrieve credentials</a:t>
            </a:r>
          </a:p>
        </p:txBody>
      </p: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CE41C425-C2CA-B249-8150-CAB31B9B0669}"/>
              </a:ext>
            </a:extLst>
          </p:cNvPr>
          <p:cNvGrpSpPr/>
          <p:nvPr/>
        </p:nvGrpSpPr>
        <p:grpSpPr>
          <a:xfrm>
            <a:off x="7299841" y="4829360"/>
            <a:ext cx="712054" cy="852841"/>
            <a:chOff x="3402976" y="1920086"/>
            <a:chExt cx="938667" cy="1124260"/>
          </a:xfrm>
        </p:grpSpPr>
        <p:pic>
          <p:nvPicPr>
            <p:cNvPr id="112" name="Graphic 17">
              <a:extLst>
                <a:ext uri="{FF2B5EF4-FFF2-40B4-BE49-F238E27FC236}">
                  <a16:creationId xmlns:a16="http://schemas.microsoft.com/office/drawing/2014/main" id="{E94E90A0-C358-F046-ADC0-A808497918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88250" y="1920086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1C3677C0-C87A-7640-B69F-B95BF4D8BC96}"/>
                </a:ext>
              </a:extLst>
            </p:cNvPr>
            <p:cNvSpPr txBox="1"/>
            <p:nvPr/>
          </p:nvSpPr>
          <p:spPr>
            <a:xfrm>
              <a:off x="3402976" y="2679191"/>
              <a:ext cx="938667" cy="3651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Cognito</a:t>
              </a:r>
            </a:p>
          </p:txBody>
        </p:sp>
      </p:grpSp>
      <p:sp>
        <p:nvSpPr>
          <p:cNvPr id="114" name="Freeform 113">
            <a:extLst>
              <a:ext uri="{FF2B5EF4-FFF2-40B4-BE49-F238E27FC236}">
                <a16:creationId xmlns:a16="http://schemas.microsoft.com/office/drawing/2014/main" id="{C98AEA7A-BB0F-7149-8712-E823F034878A}"/>
              </a:ext>
            </a:extLst>
          </p:cNvPr>
          <p:cNvSpPr/>
          <p:nvPr/>
        </p:nvSpPr>
        <p:spPr>
          <a:xfrm flipH="1" flipV="1">
            <a:off x="3399311" y="4165262"/>
            <a:ext cx="3895887" cy="1095362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EDD6FFB8-38A7-1B42-88D9-C99C09942053}"/>
              </a:ext>
            </a:extLst>
          </p:cNvPr>
          <p:cNvSpPr txBox="1"/>
          <p:nvPr/>
        </p:nvSpPr>
        <p:spPr>
          <a:xfrm>
            <a:off x="4395051" y="3391905"/>
            <a:ext cx="26700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6.  HTTP GET, POST, PUT, DELETE &amp; OPTIONS* Requests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3BFA9FF5-8C26-434F-BC35-C1167083EDE5}"/>
              </a:ext>
            </a:extLst>
          </p:cNvPr>
          <p:cNvSpPr txBox="1"/>
          <p:nvPr/>
        </p:nvSpPr>
        <p:spPr>
          <a:xfrm>
            <a:off x="5293017" y="1987952"/>
            <a:ext cx="15065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WAF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0D5BBAF2-523E-ED4B-A6F0-7DB74FABEBA2}"/>
              </a:ext>
            </a:extLst>
          </p:cNvPr>
          <p:cNvSpPr txBox="1"/>
          <p:nvPr/>
        </p:nvSpPr>
        <p:spPr>
          <a:xfrm>
            <a:off x="6906741" y="1987952"/>
            <a:ext cx="15065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CloudFront</a:t>
            </a:r>
            <a:b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CDN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5D4041C3-0A71-CA43-966E-7EB2106B4771}"/>
              </a:ext>
            </a:extLst>
          </p:cNvPr>
          <p:cNvSpPr txBox="1"/>
          <p:nvPr/>
        </p:nvSpPr>
        <p:spPr>
          <a:xfrm>
            <a:off x="8358888" y="1992092"/>
            <a:ext cx="15065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S3</a:t>
            </a:r>
            <a:b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Static File Storage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4557FC97-7527-5E4A-891E-E4D0D27F71EF}"/>
              </a:ext>
            </a:extLst>
          </p:cNvPr>
          <p:cNvSpPr txBox="1"/>
          <p:nvPr/>
        </p:nvSpPr>
        <p:spPr>
          <a:xfrm>
            <a:off x="6913833" y="3958517"/>
            <a:ext cx="15065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API Gateway</a:t>
            </a:r>
            <a:b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 v2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EE9D0C17-C9F5-B54E-8224-E431C76DC624}"/>
              </a:ext>
            </a:extLst>
          </p:cNvPr>
          <p:cNvSpPr txBox="1"/>
          <p:nvPr/>
        </p:nvSpPr>
        <p:spPr>
          <a:xfrm>
            <a:off x="8486714" y="3965768"/>
            <a:ext cx="1506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Lambda</a:t>
            </a:r>
            <a:b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Proxy Integrated Functions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B3E4B67A-1F6E-2542-A9EE-6DA6B469599F}"/>
              </a:ext>
            </a:extLst>
          </p:cNvPr>
          <p:cNvSpPr txBox="1"/>
          <p:nvPr/>
        </p:nvSpPr>
        <p:spPr>
          <a:xfrm>
            <a:off x="7692978" y="3057751"/>
            <a:ext cx="1506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9. Proxy</a:t>
            </a:r>
            <a:br>
              <a:rPr lang="en-US" sz="10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Request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F0410C2F-4398-E045-976C-456C901488E3}"/>
              </a:ext>
            </a:extLst>
          </p:cNvPr>
          <p:cNvSpPr txBox="1"/>
          <p:nvPr/>
        </p:nvSpPr>
        <p:spPr>
          <a:xfrm>
            <a:off x="9300764" y="3057751"/>
            <a:ext cx="1506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10. AWS</a:t>
            </a:r>
            <a:br>
              <a:rPr lang="en-US" sz="10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API Requests</a:t>
            </a:r>
          </a:p>
        </p:txBody>
      </p:sp>
      <p:pic>
        <p:nvPicPr>
          <p:cNvPr id="134" name="Graphic 133">
            <a:extLst>
              <a:ext uri="{FF2B5EF4-FFF2-40B4-BE49-F238E27FC236}">
                <a16:creationId xmlns:a16="http://schemas.microsoft.com/office/drawing/2014/main" id="{B9848A21-3A09-1F4F-851D-C5BD69F630FE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rcRect/>
          <a:stretch/>
        </p:blipFill>
        <p:spPr>
          <a:xfrm>
            <a:off x="5579393" y="2670870"/>
            <a:ext cx="381000" cy="381000"/>
          </a:xfrm>
          <a:prstGeom prst="rect">
            <a:avLst/>
          </a:prstGeom>
        </p:spPr>
      </p:pic>
      <p:sp>
        <p:nvSpPr>
          <p:cNvPr id="143" name="TextBox 142">
            <a:extLst>
              <a:ext uri="{FF2B5EF4-FFF2-40B4-BE49-F238E27FC236}">
                <a16:creationId xmlns:a16="http://schemas.microsoft.com/office/drawing/2014/main" id="{8FF5870A-5F10-9145-8D8C-C452DC699EBB}"/>
              </a:ext>
            </a:extLst>
          </p:cNvPr>
          <p:cNvSpPr txBox="1"/>
          <p:nvPr/>
        </p:nvSpPr>
        <p:spPr>
          <a:xfrm>
            <a:off x="311003" y="5748533"/>
            <a:ext cx="42554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 HTTP OPTIONS requests are for CORS preflight check</a:t>
            </a:r>
          </a:p>
        </p:txBody>
      </p:sp>
    </p:spTree>
    <p:extLst>
      <p:ext uri="{BB962C8B-B14F-4D97-AF65-F5344CB8AC3E}">
        <p14:creationId xmlns:p14="http://schemas.microsoft.com/office/powerpoint/2010/main" val="438061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Rectangle 132">
            <a:extLst>
              <a:ext uri="{FF2B5EF4-FFF2-40B4-BE49-F238E27FC236}">
                <a16:creationId xmlns:a16="http://schemas.microsoft.com/office/drawing/2014/main" id="{BFF11C1D-422C-114F-9103-CB7EE3D610D0}"/>
              </a:ext>
            </a:extLst>
          </p:cNvPr>
          <p:cNvSpPr/>
          <p:nvPr/>
        </p:nvSpPr>
        <p:spPr>
          <a:xfrm>
            <a:off x="5568785" y="2680512"/>
            <a:ext cx="6142315" cy="3039801"/>
          </a:xfrm>
          <a:prstGeom prst="rect">
            <a:avLst/>
          </a:prstGeom>
          <a:noFill/>
          <a:ln w="12700">
            <a:solidFill>
              <a:srgbClr val="03A0C7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03A0C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58B18107-8742-467F-8423-C41C4558A0BF}"/>
              </a:ext>
            </a:extLst>
          </p:cNvPr>
          <p:cNvSpPr/>
          <p:nvPr/>
        </p:nvSpPr>
        <p:spPr>
          <a:xfrm>
            <a:off x="5568785" y="955024"/>
            <a:ext cx="2688524" cy="4763556"/>
          </a:xfrm>
          <a:prstGeom prst="rect">
            <a:avLst/>
          </a:prstGeom>
          <a:solidFill>
            <a:srgbClr val="161E2D"/>
          </a:solidFill>
          <a:ln w="12700">
            <a:solidFill>
              <a:srgbClr val="03A0C7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03A0C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41EE5E3A-A82B-4DFD-B5A1-BCDAAB364F43}"/>
              </a:ext>
            </a:extLst>
          </p:cNvPr>
          <p:cNvSpPr/>
          <p:nvPr/>
        </p:nvSpPr>
        <p:spPr>
          <a:xfrm>
            <a:off x="6982432" y="2680512"/>
            <a:ext cx="1316317" cy="3032413"/>
          </a:xfrm>
          <a:prstGeom prst="rect">
            <a:avLst/>
          </a:prstGeom>
          <a:solidFill>
            <a:srgbClr val="161E2D"/>
          </a:solidFill>
          <a:ln w="1270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03A0C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F1B1F95F-17DE-B249-989E-4E7C592453B8}"/>
              </a:ext>
            </a:extLst>
          </p:cNvPr>
          <p:cNvSpPr/>
          <p:nvPr/>
        </p:nvSpPr>
        <p:spPr>
          <a:xfrm>
            <a:off x="10330033" y="830257"/>
            <a:ext cx="1380752" cy="4890056"/>
          </a:xfrm>
          <a:prstGeom prst="rect">
            <a:avLst/>
          </a:prstGeom>
          <a:solidFill>
            <a:srgbClr val="161E2D"/>
          </a:solidFill>
          <a:ln w="12700">
            <a:solidFill>
              <a:srgbClr val="03A0C7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03A0C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3ACCA289-0A06-3840-983D-B6ABEC7ED3DB}"/>
              </a:ext>
            </a:extLst>
          </p:cNvPr>
          <p:cNvSpPr/>
          <p:nvPr/>
        </p:nvSpPr>
        <p:spPr>
          <a:xfrm>
            <a:off x="10094500" y="2680512"/>
            <a:ext cx="909585" cy="3032413"/>
          </a:xfrm>
          <a:prstGeom prst="rect">
            <a:avLst/>
          </a:prstGeom>
          <a:solidFill>
            <a:srgbClr val="161E2D"/>
          </a:solidFill>
          <a:ln w="1270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03A0C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3EBAA908-663A-5242-B417-7452B369053D}"/>
              </a:ext>
            </a:extLst>
          </p:cNvPr>
          <p:cNvSpPr/>
          <p:nvPr/>
        </p:nvSpPr>
        <p:spPr>
          <a:xfrm>
            <a:off x="10482457" y="988909"/>
            <a:ext cx="1101725" cy="4569287"/>
          </a:xfrm>
          <a:prstGeom prst="rect">
            <a:avLst/>
          </a:prstGeom>
          <a:solidFill>
            <a:srgbClr val="FAFAFA">
              <a:alpha val="20000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Backend Resources</a:t>
            </a:r>
          </a:p>
        </p:txBody>
      </p:sp>
      <p:sp>
        <p:nvSpPr>
          <p:cNvPr id="56344" name="Footer Placeholder 28">
            <a:extLst>
              <a:ext uri="{FF2B5EF4-FFF2-40B4-BE49-F238E27FC236}">
                <a16:creationId xmlns:a16="http://schemas.microsoft.com/office/drawing/2014/main" id="{A6501EF6-7622-6A41-89AE-325B1323EA60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090550" y="6250334"/>
            <a:ext cx="4463143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/>
              <a:t>© 2020, Amazon Web Services, Inc. or its affiliates. All rights reserved.</a:t>
            </a:r>
            <a:endParaRPr lang="en-US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56345" name="Slide Number Placeholder 29">
            <a:extLst>
              <a:ext uri="{FF2B5EF4-FFF2-40B4-BE49-F238E27FC236}">
                <a16:creationId xmlns:a16="http://schemas.microsoft.com/office/drawing/2014/main" id="{92206EDB-AE67-2142-8D7A-F4D25741FBE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106677" y="6250334"/>
            <a:ext cx="2844381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1C588C1-1042-BC47-B84D-2032ED7FAC95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n-US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56321" name="Title 3">
            <a:extLst>
              <a:ext uri="{FF2B5EF4-FFF2-40B4-BE49-F238E27FC236}">
                <a16:creationId xmlns:a16="http://schemas.microsoft.com/office/drawing/2014/main" id="{FA28F6E9-D239-8B4D-A150-C5C733F5BE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Web App Network - ALB</a:t>
            </a:r>
          </a:p>
        </p:txBody>
      </p:sp>
      <p:pic>
        <p:nvPicPr>
          <p:cNvPr id="31" name="Graphic 30">
            <a:extLst>
              <a:ext uri="{FF2B5EF4-FFF2-40B4-BE49-F238E27FC236}">
                <a16:creationId xmlns:a16="http://schemas.microsoft.com/office/drawing/2014/main" id="{0CF806B9-50EE-D34C-AF4A-D6AD55F643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884390" y="3170210"/>
            <a:ext cx="711200" cy="711200"/>
          </a:xfrm>
          <a:prstGeom prst="rect">
            <a:avLst/>
          </a:prstGeom>
        </p:spPr>
      </p:pic>
      <p:pic>
        <p:nvPicPr>
          <p:cNvPr id="49" name="Graphic 48">
            <a:extLst>
              <a:ext uri="{FF2B5EF4-FFF2-40B4-BE49-F238E27FC236}">
                <a16:creationId xmlns:a16="http://schemas.microsoft.com/office/drawing/2014/main" id="{813BD328-0E37-5A48-9B63-F6397202AE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090227" y="1379968"/>
            <a:ext cx="469900" cy="469900"/>
          </a:xfrm>
          <a:prstGeom prst="rect">
            <a:avLst/>
          </a:prstGeom>
        </p:spPr>
      </p:pic>
      <p:pic>
        <p:nvPicPr>
          <p:cNvPr id="57" name="Graphic 8">
            <a:extLst>
              <a:ext uri="{FF2B5EF4-FFF2-40B4-BE49-F238E27FC236}">
                <a16:creationId xmlns:a16="http://schemas.microsoft.com/office/drawing/2014/main" id="{D57CCB2A-0634-5B49-BB2E-94131F5ACA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7614" y="123013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E399EEAD-C2EF-064B-ADFD-CF958877716A}"/>
              </a:ext>
            </a:extLst>
          </p:cNvPr>
          <p:cNvGrpSpPr/>
          <p:nvPr/>
        </p:nvGrpSpPr>
        <p:grpSpPr>
          <a:xfrm>
            <a:off x="260971" y="3129921"/>
            <a:ext cx="1506552" cy="999896"/>
            <a:chOff x="1536686" y="3270477"/>
            <a:chExt cx="1506552" cy="999896"/>
          </a:xfrm>
        </p:grpSpPr>
        <p:pic>
          <p:nvPicPr>
            <p:cNvPr id="35" name="Graphic 23">
              <a:extLst>
                <a:ext uri="{FF2B5EF4-FFF2-40B4-BE49-F238E27FC236}">
                  <a16:creationId xmlns:a16="http://schemas.microsoft.com/office/drawing/2014/main" id="{6B281F94-E885-654D-AA54-6A01623BE81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8094" y="3270477"/>
              <a:ext cx="469900" cy="469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8" name="Graphic 14">
              <a:extLst>
                <a:ext uri="{FF2B5EF4-FFF2-40B4-BE49-F238E27FC236}">
                  <a16:creationId xmlns:a16="http://schemas.microsoft.com/office/drawing/2014/main" id="{970FDFAF-2DCC-F94D-B656-A2479D3B58C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80995" y="3519360"/>
              <a:ext cx="469900" cy="469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4EE6DC1C-8460-AA45-A057-85AA78CA97C6}"/>
                </a:ext>
              </a:extLst>
            </p:cNvPr>
            <p:cNvSpPr txBox="1"/>
            <p:nvPr/>
          </p:nvSpPr>
          <p:spPr>
            <a:xfrm>
              <a:off x="1536686" y="3962596"/>
              <a:ext cx="15065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Browser Client</a:t>
              </a:r>
            </a:p>
          </p:txBody>
        </p:sp>
      </p:grp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68CF894-C908-2A48-8A8E-8BB45C0929C6}"/>
              </a:ext>
            </a:extLst>
          </p:cNvPr>
          <p:cNvCxnSpPr>
            <a:cxnSpLocks/>
          </p:cNvCxnSpPr>
          <p:nvPr/>
        </p:nvCxnSpPr>
        <p:spPr>
          <a:xfrm>
            <a:off x="8133815" y="1611130"/>
            <a:ext cx="867681" cy="3788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0E7996C-874A-8540-AF08-B47FA63C88C8}"/>
              </a:ext>
            </a:extLst>
          </p:cNvPr>
          <p:cNvCxnSpPr>
            <a:cxnSpLocks/>
          </p:cNvCxnSpPr>
          <p:nvPr/>
        </p:nvCxnSpPr>
        <p:spPr>
          <a:xfrm>
            <a:off x="6550641" y="1611130"/>
            <a:ext cx="629548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utoShape 10" descr="React Vector Logo - Download Free SVG Icon | Worldvectorlogo">
            <a:extLst>
              <a:ext uri="{FF2B5EF4-FFF2-40B4-BE49-F238E27FC236}">
                <a16:creationId xmlns:a16="http://schemas.microsoft.com/office/drawing/2014/main" id="{1168C99D-31F0-C641-9E20-73BBB9DA1A4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37341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5CC20BF-1053-F943-98D7-EEE4818E79FF}"/>
              </a:ext>
            </a:extLst>
          </p:cNvPr>
          <p:cNvGrpSpPr/>
          <p:nvPr/>
        </p:nvGrpSpPr>
        <p:grpSpPr>
          <a:xfrm>
            <a:off x="2591018" y="2859316"/>
            <a:ext cx="1975481" cy="1263857"/>
            <a:chOff x="8880806" y="1644387"/>
            <a:chExt cx="2633009" cy="1684525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A8CD7AD0-1254-AE41-AABE-C6F203B108F7}"/>
                </a:ext>
              </a:extLst>
            </p:cNvPr>
            <p:cNvSpPr/>
            <p:nvPr/>
          </p:nvSpPr>
          <p:spPr>
            <a:xfrm>
              <a:off x="8880806" y="1644387"/>
              <a:ext cx="2273171" cy="1655801"/>
            </a:xfrm>
            <a:prstGeom prst="rect">
              <a:avLst/>
            </a:prstGeom>
            <a:solidFill>
              <a:srgbClr val="FAFAFA">
                <a:alpha val="20000"/>
              </a:srgbClr>
            </a:solidFill>
            <a:ln w="12700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Web App</a:t>
              </a: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C2C845B8-78E6-B64D-BECF-D977B1CFCA30}"/>
                </a:ext>
              </a:extLst>
            </p:cNvPr>
            <p:cNvGrpSpPr/>
            <p:nvPr/>
          </p:nvGrpSpPr>
          <p:grpSpPr>
            <a:xfrm>
              <a:off x="10150608" y="2101500"/>
              <a:ext cx="856555" cy="844894"/>
              <a:chOff x="3055839" y="3039768"/>
              <a:chExt cx="856555" cy="844894"/>
            </a:xfrm>
          </p:grpSpPr>
          <p:pic>
            <p:nvPicPr>
              <p:cNvPr id="58" name="Graphic 10">
                <a:extLst>
                  <a:ext uri="{FF2B5EF4-FFF2-40B4-BE49-F238E27FC236}">
                    <a16:creationId xmlns:a16="http://schemas.microsoft.com/office/drawing/2014/main" id="{24780084-E586-CC42-82CD-AB5D45C227C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/>
              <a:srcRect/>
              <a:stretch/>
            </p:blipFill>
            <p:spPr bwMode="auto">
              <a:xfrm>
                <a:off x="3055839" y="3039768"/>
                <a:ext cx="762000" cy="762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30" name="Picture 6" descr="JavaScript logo vector (.EPS, 136.86 Kb) download">
                <a:extLst>
                  <a:ext uri="{FF2B5EF4-FFF2-40B4-BE49-F238E27FC236}">
                    <a16:creationId xmlns:a16="http://schemas.microsoft.com/office/drawing/2014/main" id="{AC27213F-D19C-654B-A1C1-5C52596F539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89010" y="3561278"/>
                <a:ext cx="323384" cy="32338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8F38FD5A-8037-6442-89D2-B872E6D0C0E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9074644" y="1991619"/>
              <a:ext cx="837005" cy="954033"/>
            </a:xfrm>
            <a:prstGeom prst="rect">
              <a:avLst/>
            </a:prstGeom>
          </p:spPr>
        </p:pic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E5BF0157-C1EC-8F4D-9DC6-26C28F915FC8}"/>
                </a:ext>
              </a:extLst>
            </p:cNvPr>
            <p:cNvSpPr txBox="1"/>
            <p:nvPr/>
          </p:nvSpPr>
          <p:spPr>
            <a:xfrm>
              <a:off x="9117819" y="2837211"/>
              <a:ext cx="762001" cy="307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React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B92838AB-5152-B043-A410-2D77812A3127}"/>
                </a:ext>
              </a:extLst>
            </p:cNvPr>
            <p:cNvSpPr txBox="1"/>
            <p:nvPr/>
          </p:nvSpPr>
          <p:spPr>
            <a:xfrm>
              <a:off x="9583642" y="2836650"/>
              <a:ext cx="1930173" cy="4922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Amplify</a:t>
              </a:r>
              <a:br>
                <a:rPr lang="en-US" sz="9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9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JS Library</a:t>
              </a:r>
            </a:p>
          </p:txBody>
        </p:sp>
      </p:grpSp>
      <p:pic>
        <p:nvPicPr>
          <p:cNvPr id="69" name="Graphic 17">
            <a:extLst>
              <a:ext uri="{FF2B5EF4-FFF2-40B4-BE49-F238E27FC236}">
                <a16:creationId xmlns:a16="http://schemas.microsoft.com/office/drawing/2014/main" id="{05AAA655-B571-E74D-9F9F-0AF3AFCA98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/>
          <a:srcRect/>
          <a:stretch/>
        </p:blipFill>
        <p:spPr bwMode="auto">
          <a:xfrm>
            <a:off x="7279017" y="314481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FE6A63C9-87A8-6A4C-A96A-C2F5EBDB482A}"/>
              </a:ext>
            </a:extLst>
          </p:cNvPr>
          <p:cNvCxnSpPr>
            <a:cxnSpLocks/>
          </p:cNvCxnSpPr>
          <p:nvPr/>
        </p:nvCxnSpPr>
        <p:spPr>
          <a:xfrm>
            <a:off x="8133815" y="3550927"/>
            <a:ext cx="629548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4" name="Graphic 8">
            <a:extLst>
              <a:ext uri="{FF2B5EF4-FFF2-40B4-BE49-F238E27FC236}">
                <a16:creationId xmlns:a16="http://schemas.microsoft.com/office/drawing/2014/main" id="{81BA89CE-45F2-EB49-BECE-24444BC8E6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4336" y="4133906"/>
            <a:ext cx="593790" cy="5937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5" name="Graphic 20">
            <a:extLst>
              <a:ext uri="{FF2B5EF4-FFF2-40B4-BE49-F238E27FC236}">
                <a16:creationId xmlns:a16="http://schemas.microsoft.com/office/drawing/2014/main" id="{A75F2995-6E67-E548-B6B5-A5C616A689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9210" y="2483277"/>
            <a:ext cx="584043" cy="584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6" name="Graphic 23">
            <a:extLst>
              <a:ext uri="{FF2B5EF4-FFF2-40B4-BE49-F238E27FC236}">
                <a16:creationId xmlns:a16="http://schemas.microsoft.com/office/drawing/2014/main" id="{4B997E5A-D048-DC47-B562-6B5D9FA19A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0592" y="1607220"/>
            <a:ext cx="601279" cy="6012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7" name="Graphic 17">
            <a:extLst>
              <a:ext uri="{FF2B5EF4-FFF2-40B4-BE49-F238E27FC236}">
                <a16:creationId xmlns:a16="http://schemas.microsoft.com/office/drawing/2014/main" id="{059B367A-144B-7E4B-993A-A1A7011C4E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27737" y="3280795"/>
            <a:ext cx="626989" cy="626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DBBE248-16DA-C34C-A64B-648AC81328E6}"/>
              </a:ext>
            </a:extLst>
          </p:cNvPr>
          <p:cNvSpPr/>
          <p:nvPr/>
        </p:nvSpPr>
        <p:spPr>
          <a:xfrm>
            <a:off x="10571000" y="4817920"/>
            <a:ext cx="9095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9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*Not all backend resources pictured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1BADCB8E-C256-954A-9C72-EE2F31C9528D}"/>
              </a:ext>
            </a:extLst>
          </p:cNvPr>
          <p:cNvSpPr/>
          <p:nvPr/>
        </p:nvSpPr>
        <p:spPr>
          <a:xfrm>
            <a:off x="5355334" y="476596"/>
            <a:ext cx="6452844" cy="5416204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99" name="Graphic 98">
            <a:extLst>
              <a:ext uri="{FF2B5EF4-FFF2-40B4-BE49-F238E27FC236}">
                <a16:creationId xmlns:a16="http://schemas.microsoft.com/office/drawing/2014/main" id="{62487E82-7A43-D14A-A3B9-C4C8C2ED125E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rcRect/>
          <a:stretch/>
        </p:blipFill>
        <p:spPr>
          <a:xfrm>
            <a:off x="5355333" y="476596"/>
            <a:ext cx="381000" cy="381000"/>
          </a:xfrm>
          <a:prstGeom prst="rect">
            <a:avLst/>
          </a:prstGeom>
        </p:spPr>
      </p:pic>
      <p:sp>
        <p:nvSpPr>
          <p:cNvPr id="100" name="Freeform 99">
            <a:extLst>
              <a:ext uri="{FF2B5EF4-FFF2-40B4-BE49-F238E27FC236}">
                <a16:creationId xmlns:a16="http://schemas.microsoft.com/office/drawing/2014/main" id="{DF0B46F5-F611-E54D-B3E4-EC9D9B7A6BF4}"/>
              </a:ext>
            </a:extLst>
          </p:cNvPr>
          <p:cNvSpPr/>
          <p:nvPr/>
        </p:nvSpPr>
        <p:spPr>
          <a:xfrm flipH="1">
            <a:off x="956813" y="1611130"/>
            <a:ext cx="4611972" cy="1454198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5AF2CEDC-3E6B-274A-B41D-183B0F0F8023}"/>
              </a:ext>
            </a:extLst>
          </p:cNvPr>
          <p:cNvCxnSpPr>
            <a:cxnSpLocks/>
          </p:cNvCxnSpPr>
          <p:nvPr/>
        </p:nvCxnSpPr>
        <p:spPr>
          <a:xfrm>
            <a:off x="1373562" y="3566449"/>
            <a:ext cx="1123318" cy="0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C6263990-9764-434B-BE89-686863EAF046}"/>
              </a:ext>
            </a:extLst>
          </p:cNvPr>
          <p:cNvCxnSpPr>
            <a:cxnSpLocks/>
          </p:cNvCxnSpPr>
          <p:nvPr/>
        </p:nvCxnSpPr>
        <p:spPr>
          <a:xfrm flipV="1">
            <a:off x="4480208" y="3582110"/>
            <a:ext cx="2584929" cy="1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9022B167-C78D-5948-A655-7CE7DD99BC65}"/>
              </a:ext>
            </a:extLst>
          </p:cNvPr>
          <p:cNvCxnSpPr>
            <a:cxnSpLocks/>
          </p:cNvCxnSpPr>
          <p:nvPr/>
        </p:nvCxnSpPr>
        <p:spPr>
          <a:xfrm>
            <a:off x="9733653" y="3548968"/>
            <a:ext cx="629548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B7C173D0-2FED-F648-9F7B-F8FF4D2835EC}"/>
              </a:ext>
            </a:extLst>
          </p:cNvPr>
          <p:cNvSpPr txBox="1"/>
          <p:nvPr/>
        </p:nvSpPr>
        <p:spPr>
          <a:xfrm>
            <a:off x="832723" y="1351071"/>
            <a:ext cx="32325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 Request Website using custom domain hostname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3F3BB403-03AA-B74F-B8C4-BDC912193998}"/>
              </a:ext>
            </a:extLst>
          </p:cNvPr>
          <p:cNvSpPr txBox="1"/>
          <p:nvPr/>
        </p:nvSpPr>
        <p:spPr>
          <a:xfrm>
            <a:off x="8041017" y="870165"/>
            <a:ext cx="187029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 Request Website</a:t>
            </a:r>
            <a:br>
              <a:rPr lang="en-US" sz="10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Through S3 Interface Endpoint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B9081A65-EBAD-814B-AC21-1AA8FB01F488}"/>
              </a:ext>
            </a:extLst>
          </p:cNvPr>
          <p:cNvSpPr txBox="1"/>
          <p:nvPr/>
        </p:nvSpPr>
        <p:spPr>
          <a:xfrm>
            <a:off x="5618182" y="2309949"/>
            <a:ext cx="18335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 Inspect incoming request based on ACL rules.</a:t>
            </a:r>
          </a:p>
        </p:txBody>
      </p:sp>
      <p:pic>
        <p:nvPicPr>
          <p:cNvPr id="50" name="Graphic 7">
            <a:extLst>
              <a:ext uri="{FF2B5EF4-FFF2-40B4-BE49-F238E27FC236}">
                <a16:creationId xmlns:a16="http://schemas.microsoft.com/office/drawing/2014/main" id="{4AD90924-A958-5447-BD67-C970972304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rcRect/>
          <a:stretch/>
        </p:blipFill>
        <p:spPr bwMode="auto">
          <a:xfrm>
            <a:off x="6509024" y="1938367"/>
            <a:ext cx="371582" cy="3715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7" name="Freeform 106">
            <a:extLst>
              <a:ext uri="{FF2B5EF4-FFF2-40B4-BE49-F238E27FC236}">
                <a16:creationId xmlns:a16="http://schemas.microsoft.com/office/drawing/2014/main" id="{781DEB7D-C07F-FA4D-B579-1F702DEDAC0C}"/>
              </a:ext>
            </a:extLst>
          </p:cNvPr>
          <p:cNvSpPr/>
          <p:nvPr/>
        </p:nvSpPr>
        <p:spPr>
          <a:xfrm flipH="1" flipV="1">
            <a:off x="5736328" y="2103600"/>
            <a:ext cx="693281" cy="127624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2BB2DAFB-71AE-6B49-AF73-F3918D8EB61B}"/>
              </a:ext>
            </a:extLst>
          </p:cNvPr>
          <p:cNvSpPr txBox="1"/>
          <p:nvPr/>
        </p:nvSpPr>
        <p:spPr>
          <a:xfrm>
            <a:off x="6112139" y="955024"/>
            <a:ext cx="150655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 Allow</a:t>
            </a:r>
            <a:br>
              <a:rPr lang="en-US" sz="10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 reject </a:t>
            </a:r>
            <a:br>
              <a:rPr lang="en-US" sz="10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traffic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9A4CCFEB-7C11-1546-AC65-BE894F500DD4}"/>
              </a:ext>
            </a:extLst>
          </p:cNvPr>
          <p:cNvSpPr txBox="1"/>
          <p:nvPr/>
        </p:nvSpPr>
        <p:spPr>
          <a:xfrm>
            <a:off x="1148303" y="3097434"/>
            <a:ext cx="1506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 Load and Render</a:t>
            </a:r>
            <a:br>
              <a:rPr lang="en-US" sz="10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Website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BBED7FBB-4279-6942-84E3-49CD59C0AD1B}"/>
              </a:ext>
            </a:extLst>
          </p:cNvPr>
          <p:cNvSpPr txBox="1"/>
          <p:nvPr/>
        </p:nvSpPr>
        <p:spPr>
          <a:xfrm>
            <a:off x="3421416" y="4815525"/>
            <a:ext cx="17150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  Sign-in, authenticate  &amp; retrieve credentials</a:t>
            </a:r>
          </a:p>
        </p:txBody>
      </p: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CE41C425-C2CA-B249-8150-CAB31B9B0669}"/>
              </a:ext>
            </a:extLst>
          </p:cNvPr>
          <p:cNvGrpSpPr/>
          <p:nvPr/>
        </p:nvGrpSpPr>
        <p:grpSpPr>
          <a:xfrm>
            <a:off x="7299841" y="4829360"/>
            <a:ext cx="712054" cy="852841"/>
            <a:chOff x="3402976" y="1920086"/>
            <a:chExt cx="938667" cy="1124260"/>
          </a:xfrm>
        </p:grpSpPr>
        <p:pic>
          <p:nvPicPr>
            <p:cNvPr id="112" name="Graphic 17">
              <a:extLst>
                <a:ext uri="{FF2B5EF4-FFF2-40B4-BE49-F238E27FC236}">
                  <a16:creationId xmlns:a16="http://schemas.microsoft.com/office/drawing/2014/main" id="{E94E90A0-C358-F046-ADC0-A808497918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88250" y="1920086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1C3677C0-C87A-7640-B69F-B95BF4D8BC96}"/>
                </a:ext>
              </a:extLst>
            </p:cNvPr>
            <p:cNvSpPr txBox="1"/>
            <p:nvPr/>
          </p:nvSpPr>
          <p:spPr>
            <a:xfrm>
              <a:off x="3402976" y="2679191"/>
              <a:ext cx="938667" cy="3651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Cognito</a:t>
              </a:r>
            </a:p>
          </p:txBody>
        </p:sp>
      </p:grpSp>
      <p:sp>
        <p:nvSpPr>
          <p:cNvPr id="114" name="Freeform 113">
            <a:extLst>
              <a:ext uri="{FF2B5EF4-FFF2-40B4-BE49-F238E27FC236}">
                <a16:creationId xmlns:a16="http://schemas.microsoft.com/office/drawing/2014/main" id="{C98AEA7A-BB0F-7149-8712-E823F034878A}"/>
              </a:ext>
            </a:extLst>
          </p:cNvPr>
          <p:cNvSpPr/>
          <p:nvPr/>
        </p:nvSpPr>
        <p:spPr>
          <a:xfrm flipH="1" flipV="1">
            <a:off x="3399311" y="4165262"/>
            <a:ext cx="3895887" cy="1095362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EDD6FFB8-38A7-1B42-88D9-C99C09942053}"/>
              </a:ext>
            </a:extLst>
          </p:cNvPr>
          <p:cNvSpPr txBox="1"/>
          <p:nvPr/>
        </p:nvSpPr>
        <p:spPr>
          <a:xfrm>
            <a:off x="4395051" y="3391905"/>
            <a:ext cx="26700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6.  HTTP GET, POST, PUT, DELETE &amp; OPTIONS* Requests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3BFA9FF5-8C26-434F-BC35-C1167083EDE5}"/>
              </a:ext>
            </a:extLst>
          </p:cNvPr>
          <p:cNvSpPr txBox="1"/>
          <p:nvPr/>
        </p:nvSpPr>
        <p:spPr>
          <a:xfrm>
            <a:off x="5293017" y="1987952"/>
            <a:ext cx="15065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WAF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0D5BBAF2-523E-ED4B-A6F0-7DB74FABEBA2}"/>
              </a:ext>
            </a:extLst>
          </p:cNvPr>
          <p:cNvSpPr txBox="1"/>
          <p:nvPr/>
        </p:nvSpPr>
        <p:spPr>
          <a:xfrm>
            <a:off x="6906741" y="1987952"/>
            <a:ext cx="15065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Application Load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Balancer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5D4041C3-0A71-CA43-966E-7EB2106B4771}"/>
              </a:ext>
            </a:extLst>
          </p:cNvPr>
          <p:cNvSpPr txBox="1"/>
          <p:nvPr/>
        </p:nvSpPr>
        <p:spPr>
          <a:xfrm>
            <a:off x="8215640" y="1965064"/>
            <a:ext cx="2184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S3</a:t>
            </a:r>
            <a:b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Static File Storage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(Bucket Matches Hostname)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4557FC97-7527-5E4A-891E-E4D0D27F71EF}"/>
              </a:ext>
            </a:extLst>
          </p:cNvPr>
          <p:cNvSpPr txBox="1"/>
          <p:nvPr/>
        </p:nvSpPr>
        <p:spPr>
          <a:xfrm>
            <a:off x="6913833" y="3958517"/>
            <a:ext cx="15065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API Gateway</a:t>
            </a:r>
            <a:b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 v2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EE9D0C17-C9F5-B54E-8224-E431C76DC624}"/>
              </a:ext>
            </a:extLst>
          </p:cNvPr>
          <p:cNvSpPr txBox="1"/>
          <p:nvPr/>
        </p:nvSpPr>
        <p:spPr>
          <a:xfrm>
            <a:off x="8486714" y="3965768"/>
            <a:ext cx="1506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Lambda</a:t>
            </a:r>
            <a:b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Proxy Integrated Functions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B3E4B67A-1F6E-2542-A9EE-6DA6B469599F}"/>
              </a:ext>
            </a:extLst>
          </p:cNvPr>
          <p:cNvSpPr txBox="1"/>
          <p:nvPr/>
        </p:nvSpPr>
        <p:spPr>
          <a:xfrm>
            <a:off x="7692978" y="3057751"/>
            <a:ext cx="1506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9. Proxy</a:t>
            </a:r>
            <a:br>
              <a:rPr lang="en-US" sz="10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Request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F0410C2F-4398-E045-976C-456C901488E3}"/>
              </a:ext>
            </a:extLst>
          </p:cNvPr>
          <p:cNvSpPr txBox="1"/>
          <p:nvPr/>
        </p:nvSpPr>
        <p:spPr>
          <a:xfrm>
            <a:off x="9300764" y="3057751"/>
            <a:ext cx="1506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10. AWS</a:t>
            </a:r>
            <a:br>
              <a:rPr lang="en-US" sz="10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API Requests</a:t>
            </a:r>
          </a:p>
        </p:txBody>
      </p:sp>
      <p:pic>
        <p:nvPicPr>
          <p:cNvPr id="134" name="Graphic 133">
            <a:extLst>
              <a:ext uri="{FF2B5EF4-FFF2-40B4-BE49-F238E27FC236}">
                <a16:creationId xmlns:a16="http://schemas.microsoft.com/office/drawing/2014/main" id="{B9848A21-3A09-1F4F-851D-C5BD69F630FE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rcRect/>
          <a:stretch/>
        </p:blipFill>
        <p:spPr>
          <a:xfrm>
            <a:off x="5569541" y="960301"/>
            <a:ext cx="232007" cy="232007"/>
          </a:xfrm>
          <a:prstGeom prst="rect">
            <a:avLst/>
          </a:prstGeom>
        </p:spPr>
      </p:pic>
      <p:sp>
        <p:nvSpPr>
          <p:cNvPr id="143" name="TextBox 142">
            <a:extLst>
              <a:ext uri="{FF2B5EF4-FFF2-40B4-BE49-F238E27FC236}">
                <a16:creationId xmlns:a16="http://schemas.microsoft.com/office/drawing/2014/main" id="{8FF5870A-5F10-9145-8D8C-C452DC699EBB}"/>
              </a:ext>
            </a:extLst>
          </p:cNvPr>
          <p:cNvSpPr txBox="1"/>
          <p:nvPr/>
        </p:nvSpPr>
        <p:spPr>
          <a:xfrm>
            <a:off x="311003" y="5748533"/>
            <a:ext cx="42554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 HTTP OPTIONS requests are for CORS preflight check</a:t>
            </a:r>
          </a:p>
        </p:txBody>
      </p:sp>
      <p:pic>
        <p:nvPicPr>
          <p:cNvPr id="63" name="Graphic 6">
            <a:extLst>
              <a:ext uri="{FF2B5EF4-FFF2-40B4-BE49-F238E27FC236}">
                <a16:creationId xmlns:a16="http://schemas.microsoft.com/office/drawing/2014/main" id="{6B50AC5F-8F3D-48B8-A210-0621A204CB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rcRect/>
          <a:stretch/>
        </p:blipFill>
        <p:spPr bwMode="auto">
          <a:xfrm>
            <a:off x="7301216" y="1243199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" name="Graphic 66">
            <a:extLst>
              <a:ext uri="{FF2B5EF4-FFF2-40B4-BE49-F238E27FC236}">
                <a16:creationId xmlns:a16="http://schemas.microsoft.com/office/drawing/2014/main" id="{47D1F4CF-DC88-4464-BF25-BE9A0B538382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8122035" y="1477102"/>
            <a:ext cx="263602" cy="263602"/>
          </a:xfrm>
          <a:prstGeom prst="rect">
            <a:avLst/>
          </a:prstGeom>
        </p:spPr>
      </p:pic>
      <p:pic>
        <p:nvPicPr>
          <p:cNvPr id="70" name="Graphic 7">
            <a:extLst>
              <a:ext uri="{FF2B5EF4-FFF2-40B4-BE49-F238E27FC236}">
                <a16:creationId xmlns:a16="http://schemas.microsoft.com/office/drawing/2014/main" id="{1720C8D0-F03C-4593-ACD8-82CC060B79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0">
            <a:extLst>
              <a:ext uri="{96DAC541-7B7A-43D3-8B79-37D633B846F1}">
                <asvg:svgBlip xmlns:asvg="http://schemas.microsoft.com/office/drawing/2016/SVG/main" r:embed="rId31"/>
              </a:ext>
            </a:extLst>
          </a:blip>
          <a:srcRect/>
          <a:stretch/>
        </p:blipFill>
        <p:spPr bwMode="auto">
          <a:xfrm>
            <a:off x="7292655" y="1220169"/>
            <a:ext cx="245923" cy="245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" name="Graphic 7">
            <a:extLst>
              <a:ext uri="{FF2B5EF4-FFF2-40B4-BE49-F238E27FC236}">
                <a16:creationId xmlns:a16="http://schemas.microsoft.com/office/drawing/2014/main" id="{61F5FDA8-B078-4D46-A116-3A671C620B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0">
            <a:extLst>
              <a:ext uri="{96DAC541-7B7A-43D3-8B79-37D633B846F1}">
                <asvg:svgBlip xmlns:asvg="http://schemas.microsoft.com/office/drawing/2016/SVG/main" r:embed="rId31"/>
              </a:ext>
            </a:extLst>
          </a:blip>
          <a:srcRect/>
          <a:stretch/>
        </p:blipFill>
        <p:spPr bwMode="auto">
          <a:xfrm>
            <a:off x="380622" y="5474390"/>
            <a:ext cx="245923" cy="245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714EC5E9-4FD1-4261-B546-726F155BB0EE}"/>
              </a:ext>
            </a:extLst>
          </p:cNvPr>
          <p:cNvSpPr txBox="1"/>
          <p:nvPr/>
        </p:nvSpPr>
        <p:spPr>
          <a:xfrm>
            <a:off x="552013" y="5474390"/>
            <a:ext cx="28124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Indicates HTTPS ACM certificate requirement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EF47911-6EE8-4922-BD9C-7D3A2CB3C987}"/>
              </a:ext>
            </a:extLst>
          </p:cNvPr>
          <p:cNvSpPr txBox="1"/>
          <p:nvPr/>
        </p:nvSpPr>
        <p:spPr>
          <a:xfrm>
            <a:off x="5752380" y="940621"/>
            <a:ext cx="67722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3A0C7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Region</a:t>
            </a:r>
            <a:endParaRPr lang="en-US" sz="1200" dirty="0"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88138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44" name="Footer Placeholder 28">
            <a:extLst>
              <a:ext uri="{FF2B5EF4-FFF2-40B4-BE49-F238E27FC236}">
                <a16:creationId xmlns:a16="http://schemas.microsoft.com/office/drawing/2014/main" id="{A6501EF6-7622-6A41-89AE-325B1323EA60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090550" y="6250334"/>
            <a:ext cx="4463143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/>
              <a:t>© 2020, Amazon Web Services, Inc. or its affiliates. All rights reserved.</a:t>
            </a:r>
            <a:endParaRPr lang="en-US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56345" name="Slide Number Placeholder 29">
            <a:extLst>
              <a:ext uri="{FF2B5EF4-FFF2-40B4-BE49-F238E27FC236}">
                <a16:creationId xmlns:a16="http://schemas.microsoft.com/office/drawing/2014/main" id="{92206EDB-AE67-2142-8D7A-F4D25741FBE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106677" y="6250334"/>
            <a:ext cx="2844381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1C588C1-1042-BC47-B84D-2032ED7FAC95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n-US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56321" name="Title 3">
            <a:extLst>
              <a:ext uri="{FF2B5EF4-FFF2-40B4-BE49-F238E27FC236}">
                <a16:creationId xmlns:a16="http://schemas.microsoft.com/office/drawing/2014/main" id="{FA28F6E9-D239-8B4D-A150-C5C733F5BE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Web App Network Download/Upload Asset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7927572-4D75-6344-92E4-12E48F745BB3}"/>
              </a:ext>
            </a:extLst>
          </p:cNvPr>
          <p:cNvSpPr txBox="1"/>
          <p:nvPr/>
        </p:nvSpPr>
        <p:spPr>
          <a:xfrm>
            <a:off x="311003" y="5748533"/>
            <a:ext cx="42554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 HTTP OPTIONS requests are for CORS preflight check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8EDB672-F0D8-5E4F-9E81-93E069F71E02}"/>
              </a:ext>
            </a:extLst>
          </p:cNvPr>
          <p:cNvGrpSpPr/>
          <p:nvPr/>
        </p:nvGrpSpPr>
        <p:grpSpPr>
          <a:xfrm>
            <a:off x="2200988" y="1482474"/>
            <a:ext cx="7044612" cy="3893052"/>
            <a:chOff x="260971" y="1999747"/>
            <a:chExt cx="7044612" cy="3893052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E399EEAD-C2EF-064B-ADFD-CF958877716A}"/>
                </a:ext>
              </a:extLst>
            </p:cNvPr>
            <p:cNvGrpSpPr/>
            <p:nvPr/>
          </p:nvGrpSpPr>
          <p:grpSpPr>
            <a:xfrm>
              <a:off x="260971" y="3129921"/>
              <a:ext cx="1506552" cy="999896"/>
              <a:chOff x="1536686" y="3270477"/>
              <a:chExt cx="1506552" cy="999896"/>
            </a:xfrm>
          </p:grpSpPr>
          <p:pic>
            <p:nvPicPr>
              <p:cNvPr id="35" name="Graphic 23">
                <a:extLst>
                  <a:ext uri="{FF2B5EF4-FFF2-40B4-BE49-F238E27FC236}">
                    <a16:creationId xmlns:a16="http://schemas.microsoft.com/office/drawing/2014/main" id="{6B281F94-E885-654D-AA54-6A01623BE81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68094" y="3270477"/>
                <a:ext cx="469900" cy="4699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8" name="Graphic 14">
                <a:extLst>
                  <a:ext uri="{FF2B5EF4-FFF2-40B4-BE49-F238E27FC236}">
                    <a16:creationId xmlns:a16="http://schemas.microsoft.com/office/drawing/2014/main" id="{970FDFAF-2DCC-F94D-B656-A2479D3B58C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80995" y="3519360"/>
                <a:ext cx="469900" cy="4699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4EE6DC1C-8460-AA45-A057-85AA78CA97C6}"/>
                  </a:ext>
                </a:extLst>
              </p:cNvPr>
              <p:cNvSpPr txBox="1"/>
              <p:nvPr/>
            </p:nvSpPr>
            <p:spPr>
              <a:xfrm>
                <a:off x="1536686" y="3962596"/>
                <a:ext cx="150655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Browser Client</a:t>
                </a:r>
              </a:p>
            </p:txBody>
          </p:sp>
        </p:grpSp>
        <p:pic>
          <p:nvPicPr>
            <p:cNvPr id="99" name="Graphic 98">
              <a:extLst>
                <a:ext uri="{FF2B5EF4-FFF2-40B4-BE49-F238E27FC236}">
                  <a16:creationId xmlns:a16="http://schemas.microsoft.com/office/drawing/2014/main" id="{62487E82-7A43-D14A-A3B9-C4C8C2ED125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5355334" y="2071970"/>
              <a:ext cx="381000" cy="381000"/>
            </a:xfrm>
            <a:prstGeom prst="rect">
              <a:avLst/>
            </a:prstGeom>
          </p:spPr>
        </p:pic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CE41C425-C2CA-B249-8150-CAB31B9B0669}"/>
                </a:ext>
              </a:extLst>
            </p:cNvPr>
            <p:cNvGrpSpPr/>
            <p:nvPr/>
          </p:nvGrpSpPr>
          <p:grpSpPr>
            <a:xfrm>
              <a:off x="5940870" y="4708581"/>
              <a:ext cx="712054" cy="852841"/>
              <a:chOff x="3402976" y="1920086"/>
              <a:chExt cx="938667" cy="1124260"/>
            </a:xfrm>
          </p:grpSpPr>
          <p:pic>
            <p:nvPicPr>
              <p:cNvPr id="112" name="Graphic 17">
                <a:extLst>
                  <a:ext uri="{FF2B5EF4-FFF2-40B4-BE49-F238E27FC236}">
                    <a16:creationId xmlns:a16="http://schemas.microsoft.com/office/drawing/2014/main" id="{E94E90A0-C358-F046-ADC0-A808497918B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88250" y="1920086"/>
                <a:ext cx="762000" cy="762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1C3677C0-C87A-7640-B69F-B95BF4D8BC96}"/>
                  </a:ext>
                </a:extLst>
              </p:cNvPr>
              <p:cNvSpPr txBox="1"/>
              <p:nvPr/>
            </p:nvSpPr>
            <p:spPr>
              <a:xfrm>
                <a:off x="3402976" y="2679191"/>
                <a:ext cx="938667" cy="3651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Cognito</a:t>
                </a:r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85B8715D-FABB-3F4A-8E88-6E1BBBFFA125}"/>
                </a:ext>
              </a:extLst>
            </p:cNvPr>
            <p:cNvGrpSpPr/>
            <p:nvPr/>
          </p:nvGrpSpPr>
          <p:grpSpPr>
            <a:xfrm>
              <a:off x="870480" y="1999747"/>
              <a:ext cx="6435103" cy="3893052"/>
              <a:chOff x="870480" y="1999747"/>
              <a:chExt cx="6435103" cy="3893052"/>
            </a:xfrm>
          </p:grpSpPr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BFF11C1D-422C-114F-9103-CB7EE3D610D0}"/>
                  </a:ext>
                </a:extLst>
              </p:cNvPr>
              <p:cNvSpPr/>
              <p:nvPr/>
            </p:nvSpPr>
            <p:spPr>
              <a:xfrm>
                <a:off x="5568785" y="2673015"/>
                <a:ext cx="1536123" cy="3047298"/>
              </a:xfrm>
              <a:prstGeom prst="rect">
                <a:avLst/>
              </a:prstGeom>
              <a:noFill/>
              <a:ln w="12700">
                <a:solidFill>
                  <a:srgbClr val="03A0C7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502920" tIns="9144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200" dirty="0">
                    <a:solidFill>
                      <a:srgbClr val="03A0C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Region</a:t>
                </a:r>
              </a:p>
            </p:txBody>
          </p: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55CC20BF-1053-F943-98D7-EEE4818E79FF}"/>
                  </a:ext>
                </a:extLst>
              </p:cNvPr>
              <p:cNvGrpSpPr/>
              <p:nvPr/>
            </p:nvGrpSpPr>
            <p:grpSpPr>
              <a:xfrm>
                <a:off x="2591018" y="2859316"/>
                <a:ext cx="1975481" cy="1263857"/>
                <a:chOff x="8880806" y="1644387"/>
                <a:chExt cx="2633009" cy="1684525"/>
              </a:xfrm>
            </p:grpSpPr>
            <p:sp>
              <p:nvSpPr>
                <p:cNvPr id="64" name="Rectangle 63">
                  <a:extLst>
                    <a:ext uri="{FF2B5EF4-FFF2-40B4-BE49-F238E27FC236}">
                      <a16:creationId xmlns:a16="http://schemas.microsoft.com/office/drawing/2014/main" id="{A8CD7AD0-1254-AE41-AABE-C6F203B108F7}"/>
                    </a:ext>
                  </a:extLst>
                </p:cNvPr>
                <p:cNvSpPr/>
                <p:nvPr/>
              </p:nvSpPr>
              <p:spPr>
                <a:xfrm>
                  <a:off x="8880806" y="1644387"/>
                  <a:ext cx="2273171" cy="1655801"/>
                </a:xfrm>
                <a:prstGeom prst="rect">
                  <a:avLst/>
                </a:prstGeom>
                <a:solidFill>
                  <a:srgbClr val="FAFAFA">
                    <a:alpha val="20000"/>
                  </a:srgbClr>
                </a:solidFill>
                <a:ln w="12700">
                  <a:noFill/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tIns="91440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2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Web App</a:t>
                  </a:r>
                </a:p>
              </p:txBody>
            </p:sp>
            <p:grpSp>
              <p:nvGrpSpPr>
                <p:cNvPr id="11" name="Group 10">
                  <a:extLst>
                    <a:ext uri="{FF2B5EF4-FFF2-40B4-BE49-F238E27FC236}">
                      <a16:creationId xmlns:a16="http://schemas.microsoft.com/office/drawing/2014/main" id="{C2C845B8-78E6-B64D-BECF-D977B1CFCA30}"/>
                    </a:ext>
                  </a:extLst>
                </p:cNvPr>
                <p:cNvGrpSpPr/>
                <p:nvPr/>
              </p:nvGrpSpPr>
              <p:grpSpPr>
                <a:xfrm>
                  <a:off x="10150608" y="2101499"/>
                  <a:ext cx="856555" cy="844895"/>
                  <a:chOff x="3055839" y="3039767"/>
                  <a:chExt cx="856555" cy="844895"/>
                </a:xfrm>
              </p:grpSpPr>
              <p:pic>
                <p:nvPicPr>
                  <p:cNvPr id="58" name="Graphic 10">
                    <a:extLst>
                      <a:ext uri="{FF2B5EF4-FFF2-40B4-BE49-F238E27FC236}">
                        <a16:creationId xmlns:a16="http://schemas.microsoft.com/office/drawing/2014/main" id="{24780084-E586-CC42-82CD-AB5D45C227C7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8"/>
                  <a:srcRect/>
                  <a:stretch/>
                </p:blipFill>
                <p:spPr bwMode="auto">
                  <a:xfrm>
                    <a:off x="3055839" y="3039767"/>
                    <a:ext cx="762000" cy="76200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1030" name="Picture 6" descr="JavaScript logo vector (.EPS, 136.86 Kb) download">
                    <a:extLst>
                      <a:ext uri="{FF2B5EF4-FFF2-40B4-BE49-F238E27FC236}">
                        <a16:creationId xmlns:a16="http://schemas.microsoft.com/office/drawing/2014/main" id="{AC27213F-D19C-654B-A1C1-5C52596F5398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9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3589010" y="3561278"/>
                    <a:ext cx="323384" cy="323384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pic>
              <p:nvPicPr>
                <p:cNvPr id="10" name="Graphic 9">
                  <a:extLst>
                    <a:ext uri="{FF2B5EF4-FFF2-40B4-BE49-F238E27FC236}">
                      <a16:creationId xmlns:a16="http://schemas.microsoft.com/office/drawing/2014/main" id="{8F38FD5A-8037-6442-89D2-B872E6D0C0E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>
                  <a:extLst>
                    <a:ext uri="{96DAC541-7B7A-43D3-8B79-37D633B846F1}">
                      <asvg:svgBlip xmlns:asvg="http://schemas.microsoft.com/office/drawing/2016/SVG/main" r:embed="rId11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074644" y="1991619"/>
                  <a:ext cx="837005" cy="954033"/>
                </a:xfrm>
                <a:prstGeom prst="rect">
                  <a:avLst/>
                </a:prstGeom>
              </p:spPr>
            </p:pic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E5BF0157-C1EC-8F4D-9DC6-26C28F915FC8}"/>
                    </a:ext>
                  </a:extLst>
                </p:cNvPr>
                <p:cNvSpPr txBox="1"/>
                <p:nvPr/>
              </p:nvSpPr>
              <p:spPr>
                <a:xfrm>
                  <a:off x="9117819" y="2837211"/>
                  <a:ext cx="762001" cy="3076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9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React</a:t>
                  </a:r>
                </a:p>
              </p:txBody>
            </p:sp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B92838AB-5152-B043-A410-2D77812A3127}"/>
                    </a:ext>
                  </a:extLst>
                </p:cNvPr>
                <p:cNvSpPr txBox="1"/>
                <p:nvPr/>
              </p:nvSpPr>
              <p:spPr>
                <a:xfrm>
                  <a:off x="9583642" y="2836650"/>
                  <a:ext cx="1930173" cy="49226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9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Amplify</a:t>
                  </a:r>
                  <a:br>
                    <a:rPr lang="en-US" sz="9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</a:br>
                  <a:r>
                    <a:rPr lang="en-US" sz="9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JS Library</a:t>
                  </a:r>
                </a:p>
              </p:txBody>
            </p:sp>
          </p:grp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1BADCB8E-C256-954A-9C72-EE2F31C9528D}"/>
                  </a:ext>
                </a:extLst>
              </p:cNvPr>
              <p:cNvSpPr/>
              <p:nvPr/>
            </p:nvSpPr>
            <p:spPr>
              <a:xfrm>
                <a:off x="5355335" y="2072640"/>
                <a:ext cx="1950248" cy="3820159"/>
              </a:xfrm>
              <a:prstGeom prst="rect">
                <a:avLst/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502920" tIns="9144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2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AWS Cloud</a:t>
                </a:r>
              </a:p>
            </p:txBody>
          </p:sp>
          <p:cxnSp>
            <p:nvCxnSpPr>
              <p:cNvPr id="101" name="Straight Arrow Connector 100">
                <a:extLst>
                  <a:ext uri="{FF2B5EF4-FFF2-40B4-BE49-F238E27FC236}">
                    <a16:creationId xmlns:a16="http://schemas.microsoft.com/office/drawing/2014/main" id="{5AF2CEDC-3E6B-274A-B41D-183B0F0F802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73562" y="3566449"/>
                <a:ext cx="1123318" cy="0"/>
              </a:xfrm>
              <a:prstGeom prst="straightConnector1">
                <a:avLst/>
              </a:prstGeom>
              <a:ln w="12700">
                <a:solidFill>
                  <a:srgbClr val="8FA7C4"/>
                </a:solidFill>
                <a:headEnd type="none" w="med" len="sm"/>
                <a:tailEnd type="arrow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Arrow Connector 101">
                <a:extLst>
                  <a:ext uri="{FF2B5EF4-FFF2-40B4-BE49-F238E27FC236}">
                    <a16:creationId xmlns:a16="http://schemas.microsoft.com/office/drawing/2014/main" id="{C6263990-9764-434B-BE89-686863EAF04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45467" y="3550927"/>
                <a:ext cx="1324426" cy="0"/>
              </a:xfrm>
              <a:prstGeom prst="straightConnector1">
                <a:avLst/>
              </a:prstGeom>
              <a:ln w="12700">
                <a:solidFill>
                  <a:srgbClr val="8FA7C4"/>
                </a:solidFill>
                <a:headEnd type="none" w="med" len="sm"/>
                <a:tailEnd type="arrow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9A4CCFEB-7C11-1546-AC65-BE894F500DD4}"/>
                  </a:ext>
                </a:extLst>
              </p:cNvPr>
              <p:cNvSpPr txBox="1"/>
              <p:nvPr/>
            </p:nvSpPr>
            <p:spPr>
              <a:xfrm>
                <a:off x="1148303" y="3097434"/>
                <a:ext cx="150655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i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4.  Load and Render</a:t>
                </a:r>
                <a:br>
                  <a:rPr lang="en-US" sz="1000" i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1000" i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Website</a:t>
                </a:r>
              </a:p>
            </p:txBody>
          </p:sp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BBED7FBB-4279-6942-84E3-49CD59C0AD1B}"/>
                  </a:ext>
                </a:extLst>
              </p:cNvPr>
              <p:cNvSpPr txBox="1"/>
              <p:nvPr/>
            </p:nvSpPr>
            <p:spPr>
              <a:xfrm>
                <a:off x="3421416" y="4480245"/>
                <a:ext cx="171502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i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5.  Sign-in, authenticate  &amp; get token</a:t>
                </a:r>
              </a:p>
            </p:txBody>
          </p:sp>
          <p:sp>
            <p:nvSpPr>
              <p:cNvPr id="114" name="Freeform 113">
                <a:extLst>
                  <a:ext uri="{FF2B5EF4-FFF2-40B4-BE49-F238E27FC236}">
                    <a16:creationId xmlns:a16="http://schemas.microsoft.com/office/drawing/2014/main" id="{C98AEA7A-BB0F-7149-8712-E823F034878A}"/>
                  </a:ext>
                </a:extLst>
              </p:cNvPr>
              <p:cNvSpPr/>
              <p:nvPr/>
            </p:nvSpPr>
            <p:spPr>
              <a:xfrm flipH="1" flipV="1">
                <a:off x="3399311" y="4165262"/>
                <a:ext cx="2370582" cy="852435"/>
              </a:xfrm>
              <a:custGeom>
                <a:avLst/>
                <a:gdLst>
                  <a:gd name="connsiteX0" fmla="*/ 1371600 w 1371600"/>
                  <a:gd name="connsiteY0" fmla="*/ 711200 h 711200"/>
                  <a:gd name="connsiteX1" fmla="*/ 1371600 w 1371600"/>
                  <a:gd name="connsiteY1" fmla="*/ 0 h 711200"/>
                  <a:gd name="connsiteX2" fmla="*/ 0 w 1371600"/>
                  <a:gd name="connsiteY2" fmla="*/ 0 h 711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371600" h="711200">
                    <a:moveTo>
                      <a:pt x="1371600" y="711200"/>
                    </a:moveTo>
                    <a:lnTo>
                      <a:pt x="1371600" y="0"/>
                    </a:lnTo>
                    <a:lnTo>
                      <a:pt x="0" y="0"/>
                    </a:lnTo>
                  </a:path>
                </a:pathLst>
              </a:custGeom>
              <a:noFill/>
              <a:ln w="12700">
                <a:solidFill>
                  <a:srgbClr val="8FA7C4"/>
                </a:solidFill>
                <a:headEnd type="none" w="med" len="sm"/>
                <a:tailEnd type="arrow" w="med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EDD6FFB8-38A7-1B42-88D9-C99C09942053}"/>
                  </a:ext>
                </a:extLst>
              </p:cNvPr>
              <p:cNvSpPr txBox="1"/>
              <p:nvPr/>
            </p:nvSpPr>
            <p:spPr>
              <a:xfrm>
                <a:off x="4376064" y="2644542"/>
                <a:ext cx="1023692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i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6.  HTTP GET, PUT &amp; OPTIONS* Requests</a:t>
                </a:r>
              </a:p>
            </p:txBody>
          </p:sp>
          <p:grpSp>
            <p:nvGrpSpPr>
              <p:cNvPr id="71" name="Group 70">
                <a:extLst>
                  <a:ext uri="{FF2B5EF4-FFF2-40B4-BE49-F238E27FC236}">
                    <a16:creationId xmlns:a16="http://schemas.microsoft.com/office/drawing/2014/main" id="{0FC22062-B30B-2446-9182-FE21B0B29AAE}"/>
                  </a:ext>
                </a:extLst>
              </p:cNvPr>
              <p:cNvGrpSpPr/>
              <p:nvPr/>
            </p:nvGrpSpPr>
            <p:grpSpPr>
              <a:xfrm>
                <a:off x="5579393" y="3149059"/>
                <a:ext cx="1435009" cy="1209564"/>
                <a:chOff x="9575330" y="4247817"/>
                <a:chExt cx="1435009" cy="1209564"/>
              </a:xfrm>
            </p:grpSpPr>
            <p:pic>
              <p:nvPicPr>
                <p:cNvPr id="72" name="Graphic 8">
                  <a:extLst>
                    <a:ext uri="{FF2B5EF4-FFF2-40B4-BE49-F238E27FC236}">
                      <a16:creationId xmlns:a16="http://schemas.microsoft.com/office/drawing/2014/main" id="{86AD2823-6E2D-094F-857A-B65619990FB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917510" y="4247817"/>
                  <a:ext cx="762000" cy="7620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1C6AA090-24B0-C34B-96C3-2077E885C539}"/>
                    </a:ext>
                  </a:extLst>
                </p:cNvPr>
                <p:cNvSpPr txBox="1"/>
                <p:nvPr/>
              </p:nvSpPr>
              <p:spPr>
                <a:xfrm>
                  <a:off x="9575330" y="4995716"/>
                  <a:ext cx="143500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2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S3 Asset Bucket</a:t>
                  </a:r>
                  <a:br>
                    <a:rPr lang="en-US" sz="12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</a:br>
                  <a:r>
                    <a:rPr lang="en-US" sz="12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Regional Endpoint</a:t>
                  </a:r>
                </a:p>
              </p:txBody>
            </p:sp>
          </p:grpSp>
          <p:cxnSp>
            <p:nvCxnSpPr>
              <p:cNvPr id="78" name="Straight Arrow Connector 77">
                <a:extLst>
                  <a:ext uri="{FF2B5EF4-FFF2-40B4-BE49-F238E27FC236}">
                    <a16:creationId xmlns:a16="http://schemas.microsoft.com/office/drawing/2014/main" id="{E5C25F29-C5E7-B642-AF5E-F1A6A1AC5B2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05280" y="1999747"/>
                <a:ext cx="0" cy="1015869"/>
              </a:xfrm>
              <a:prstGeom prst="straightConnector1">
                <a:avLst/>
              </a:prstGeom>
              <a:ln w="12700">
                <a:solidFill>
                  <a:srgbClr val="8FA7C4"/>
                </a:solidFill>
                <a:headEnd type="none" w="med" len="sm"/>
                <a:tailEnd type="arrow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13354488-35F4-5946-A65B-4CEC562FA72D}"/>
                  </a:ext>
                </a:extLst>
              </p:cNvPr>
              <p:cNvSpPr txBox="1"/>
              <p:nvPr/>
            </p:nvSpPr>
            <p:spPr>
              <a:xfrm>
                <a:off x="870480" y="2424649"/>
                <a:ext cx="150655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i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1-3. Request Website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498047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44" name="Footer Placeholder 28">
            <a:extLst>
              <a:ext uri="{FF2B5EF4-FFF2-40B4-BE49-F238E27FC236}">
                <a16:creationId xmlns:a16="http://schemas.microsoft.com/office/drawing/2014/main" id="{A6501EF6-7622-6A41-89AE-325B1323EA60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090550" y="6250334"/>
            <a:ext cx="4463143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© 2020, Amazon Web Services, Inc. or its affiliates. All rights reserved.</a:t>
            </a:r>
            <a:endParaRPr lang="en-US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56345" name="Slide Number Placeholder 29">
            <a:extLst>
              <a:ext uri="{FF2B5EF4-FFF2-40B4-BE49-F238E27FC236}">
                <a16:creationId xmlns:a16="http://schemas.microsoft.com/office/drawing/2014/main" id="{92206EDB-AE67-2142-8D7A-F4D25741FBE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106677" y="6250334"/>
            <a:ext cx="2844381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1C588C1-1042-BC47-B84D-2032ED7FAC95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en-US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56321" name="Title 3">
            <a:extLst>
              <a:ext uri="{FF2B5EF4-FFF2-40B4-BE49-F238E27FC236}">
                <a16:creationId xmlns:a16="http://schemas.microsoft.com/office/drawing/2014/main" id="{FA28F6E9-D239-8B4D-A150-C5C733F5BE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CRUD Operations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4DF6C5E-5C1B-1F4C-8327-9A80F0EE4D15}"/>
              </a:ext>
            </a:extLst>
          </p:cNvPr>
          <p:cNvSpPr/>
          <p:nvPr/>
        </p:nvSpPr>
        <p:spPr>
          <a:xfrm>
            <a:off x="4993114" y="365127"/>
            <a:ext cx="6645810" cy="5645312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45720" algn="l"/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53" name="Graphic 52">
            <a:extLst>
              <a:ext uri="{FF2B5EF4-FFF2-40B4-BE49-F238E27FC236}">
                <a16:creationId xmlns:a16="http://schemas.microsoft.com/office/drawing/2014/main" id="{7F087D3C-41E9-7C4F-94E7-EF1935AD4C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03875" y="365125"/>
            <a:ext cx="381000" cy="381000"/>
          </a:xfrm>
          <a:prstGeom prst="rect">
            <a:avLst/>
          </a:pr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991EEE53-52AA-CF40-B690-623FDE03C65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654844" y="712303"/>
            <a:ext cx="381000" cy="381000"/>
          </a:xfrm>
          <a:prstGeom prst="rect">
            <a:avLst/>
          </a:prstGeom>
        </p:spPr>
      </p:pic>
      <p:sp>
        <p:nvSpPr>
          <p:cNvPr id="55" name="Rectangle 54">
            <a:extLst>
              <a:ext uri="{FF2B5EF4-FFF2-40B4-BE49-F238E27FC236}">
                <a16:creationId xmlns:a16="http://schemas.microsoft.com/office/drawing/2014/main" id="{FF1BB70C-23EC-414C-8263-9B8CA71658EF}"/>
              </a:ext>
            </a:extLst>
          </p:cNvPr>
          <p:cNvSpPr/>
          <p:nvPr/>
        </p:nvSpPr>
        <p:spPr>
          <a:xfrm>
            <a:off x="6644083" y="710077"/>
            <a:ext cx="1473819" cy="3949976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Lambda</a:t>
            </a: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Layer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73583B94-06E8-8E47-ABE8-A83265CE6FC2}"/>
              </a:ext>
            </a:extLst>
          </p:cNvPr>
          <p:cNvSpPr/>
          <p:nvPr/>
        </p:nvSpPr>
        <p:spPr>
          <a:xfrm>
            <a:off x="1807791" y="1403966"/>
            <a:ext cx="2455489" cy="3950354"/>
          </a:xfrm>
          <a:prstGeom prst="rect">
            <a:avLst/>
          </a:prstGeom>
          <a:solidFill>
            <a:srgbClr val="FAFAFA">
              <a:alpha val="20000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 App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D67B83D-00D9-BF41-BD89-6DA3DABCC21C}"/>
              </a:ext>
            </a:extLst>
          </p:cNvPr>
          <p:cNvGrpSpPr/>
          <p:nvPr/>
        </p:nvGrpSpPr>
        <p:grpSpPr>
          <a:xfrm>
            <a:off x="2721543" y="1903404"/>
            <a:ext cx="627984" cy="1026301"/>
            <a:chOff x="1172061" y="1643719"/>
            <a:chExt cx="627984" cy="1026301"/>
          </a:xfrm>
        </p:grpSpPr>
        <p:pic>
          <p:nvPicPr>
            <p:cNvPr id="59" name="Graphic 58">
              <a:extLst>
                <a:ext uri="{FF2B5EF4-FFF2-40B4-BE49-F238E27FC236}">
                  <a16:creationId xmlns:a16="http://schemas.microsoft.com/office/drawing/2014/main" id="{CF593A86-71D1-C44B-B178-8DE3FD7D015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172061" y="1643719"/>
              <a:ext cx="627984" cy="652694"/>
            </a:xfrm>
            <a:prstGeom prst="rect">
              <a:avLst/>
            </a:prstGeom>
          </p:spPr>
        </p:pic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72E37A95-9156-D246-934D-524E9D33C344}"/>
                </a:ext>
              </a:extLst>
            </p:cNvPr>
            <p:cNvSpPr txBox="1"/>
            <p:nvPr/>
          </p:nvSpPr>
          <p:spPr>
            <a:xfrm>
              <a:off x="1204455" y="2222223"/>
              <a:ext cx="571710" cy="4477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React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44735F1B-3769-F44B-A7BC-CFE2B8963893}"/>
              </a:ext>
            </a:extLst>
          </p:cNvPr>
          <p:cNvGrpSpPr/>
          <p:nvPr/>
        </p:nvGrpSpPr>
        <p:grpSpPr>
          <a:xfrm>
            <a:off x="1683037" y="4244818"/>
            <a:ext cx="1448161" cy="839724"/>
            <a:chOff x="1553949" y="1718893"/>
            <a:chExt cx="1448161" cy="839724"/>
          </a:xfrm>
        </p:grpSpPr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65F46896-FF7C-BD4C-A5AA-924A3D741EEB}"/>
                </a:ext>
              </a:extLst>
            </p:cNvPr>
            <p:cNvGrpSpPr/>
            <p:nvPr/>
          </p:nvGrpSpPr>
          <p:grpSpPr>
            <a:xfrm>
              <a:off x="1979330" y="1718893"/>
              <a:ext cx="642652" cy="578027"/>
              <a:chOff x="3055839" y="3039768"/>
              <a:chExt cx="856555" cy="844894"/>
            </a:xfrm>
          </p:grpSpPr>
          <p:pic>
            <p:nvPicPr>
              <p:cNvPr id="62" name="Graphic 10">
                <a:extLst>
                  <a:ext uri="{FF2B5EF4-FFF2-40B4-BE49-F238E27FC236}">
                    <a16:creationId xmlns:a16="http://schemas.microsoft.com/office/drawing/2014/main" id="{4B5EE427-3FA5-9247-8D51-E0CB12D6CB3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/>
              <a:srcRect/>
              <a:stretch/>
            </p:blipFill>
            <p:spPr bwMode="auto">
              <a:xfrm>
                <a:off x="3055839" y="3039768"/>
                <a:ext cx="762000" cy="762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63" name="Picture 6" descr="JavaScript logo vector (.EPS, 136.86 Kb) download">
                <a:extLst>
                  <a:ext uri="{FF2B5EF4-FFF2-40B4-BE49-F238E27FC236}">
                    <a16:creationId xmlns:a16="http://schemas.microsoft.com/office/drawing/2014/main" id="{559E3677-EA64-C048-9E8D-1A0B64196BB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89010" y="3561278"/>
                <a:ext cx="323384" cy="32338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B0BAD75D-2C57-5341-B6DE-99A2D9A407B3}"/>
                </a:ext>
              </a:extLst>
            </p:cNvPr>
            <p:cNvSpPr txBox="1"/>
            <p:nvPr/>
          </p:nvSpPr>
          <p:spPr>
            <a:xfrm>
              <a:off x="1553949" y="2221840"/>
              <a:ext cx="1448161" cy="336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Amplify</a:t>
              </a:r>
              <a:br>
                <a:rPr lang="en-US" sz="9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9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JS Library</a:t>
              </a:r>
            </a:p>
          </p:txBody>
        </p:sp>
      </p:grpSp>
      <p:sp>
        <p:nvSpPr>
          <p:cNvPr id="71" name="Rectangle 70">
            <a:extLst>
              <a:ext uri="{FF2B5EF4-FFF2-40B4-BE49-F238E27FC236}">
                <a16:creationId xmlns:a16="http://schemas.microsoft.com/office/drawing/2014/main" id="{16F90E31-2413-7D4B-8787-44BE4664801A}"/>
              </a:ext>
            </a:extLst>
          </p:cNvPr>
          <p:cNvSpPr/>
          <p:nvPr/>
        </p:nvSpPr>
        <p:spPr>
          <a:xfrm>
            <a:off x="8673990" y="710077"/>
            <a:ext cx="1473819" cy="3950208"/>
          </a:xfrm>
          <a:prstGeom prst="rect">
            <a:avLst/>
          </a:prstGeom>
          <a:solidFill>
            <a:srgbClr val="161E2D"/>
          </a:solidFill>
          <a:ln w="12700">
            <a:solidFill>
              <a:srgbClr val="517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rgbClr val="517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DynamoDB</a:t>
            </a:r>
          </a:p>
        </p:txBody>
      </p:sp>
      <p:pic>
        <p:nvPicPr>
          <p:cNvPr id="72" name="Graphic 23">
            <a:extLst>
              <a:ext uri="{FF2B5EF4-FFF2-40B4-BE49-F238E27FC236}">
                <a16:creationId xmlns:a16="http://schemas.microsoft.com/office/drawing/2014/main" id="{2C5C67AE-F5F8-D249-A30F-A797C8CF1F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3990" y="712303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5B24862A-A84D-8F4E-AF8E-C6ED6ABCBC7A}"/>
              </a:ext>
            </a:extLst>
          </p:cNvPr>
          <p:cNvGrpSpPr/>
          <p:nvPr/>
        </p:nvGrpSpPr>
        <p:grpSpPr>
          <a:xfrm>
            <a:off x="6814172" y="1249299"/>
            <a:ext cx="3322481" cy="788663"/>
            <a:chOff x="7749198" y="1376788"/>
            <a:chExt cx="3322481" cy="788663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473097C7-C02C-C740-A6B0-261CCD55CAC2}"/>
                </a:ext>
              </a:extLst>
            </p:cNvPr>
            <p:cNvGrpSpPr/>
            <p:nvPr/>
          </p:nvGrpSpPr>
          <p:grpSpPr>
            <a:xfrm>
              <a:off x="7749198" y="1389719"/>
              <a:ext cx="1133644" cy="775732"/>
              <a:chOff x="7749198" y="1415119"/>
              <a:chExt cx="1133644" cy="775732"/>
            </a:xfrm>
          </p:grpSpPr>
          <p:pic>
            <p:nvPicPr>
              <p:cNvPr id="67" name="Graphic 13">
                <a:extLst>
                  <a:ext uri="{FF2B5EF4-FFF2-40B4-BE49-F238E27FC236}">
                    <a16:creationId xmlns:a16="http://schemas.microsoft.com/office/drawing/2014/main" id="{2F944D39-1813-6D4B-A653-B54B783664A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rcRect/>
              <a:stretch/>
            </p:blipFill>
            <p:spPr bwMode="auto">
              <a:xfrm>
                <a:off x="8087418" y="1415119"/>
                <a:ext cx="457200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7AB23FA5-FFE9-C140-ACFD-264614F747FB}"/>
                  </a:ext>
                </a:extLst>
              </p:cNvPr>
              <p:cNvSpPr txBox="1"/>
              <p:nvPr/>
            </p:nvSpPr>
            <p:spPr>
              <a:xfrm>
                <a:off x="7749198" y="1821519"/>
                <a:ext cx="11336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9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Database</a:t>
                </a:r>
                <a:br>
                  <a:rPr lang="en-US" sz="9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9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Lambda Functions</a:t>
                </a:r>
              </a:p>
            </p:txBody>
          </p:sp>
        </p:grp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499C0C78-E98D-A04C-B4EA-4DC8741A04D1}"/>
                </a:ext>
              </a:extLst>
            </p:cNvPr>
            <p:cNvGrpSpPr/>
            <p:nvPr/>
          </p:nvGrpSpPr>
          <p:grpSpPr>
            <a:xfrm>
              <a:off x="10117326" y="1376788"/>
              <a:ext cx="954353" cy="369332"/>
              <a:chOff x="10117326" y="1342869"/>
              <a:chExt cx="954353" cy="369332"/>
            </a:xfrm>
          </p:grpSpPr>
          <p:pic>
            <p:nvPicPr>
              <p:cNvPr id="70" name="Graphic 29">
                <a:extLst>
                  <a:ext uri="{FF2B5EF4-FFF2-40B4-BE49-F238E27FC236}">
                    <a16:creationId xmlns:a16="http://schemas.microsoft.com/office/drawing/2014/main" id="{719CB0F0-8A0D-EC45-9BAE-3CEAA7F3DAB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rcRect/>
              <a:stretch/>
            </p:blipFill>
            <p:spPr bwMode="auto">
              <a:xfrm>
                <a:off x="10117326" y="1364319"/>
                <a:ext cx="304601" cy="3046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E1875467-191B-A448-82FC-5A931CE0AD7D}"/>
                  </a:ext>
                </a:extLst>
              </p:cNvPr>
              <p:cNvSpPr txBox="1"/>
              <p:nvPr/>
            </p:nvSpPr>
            <p:spPr>
              <a:xfrm>
                <a:off x="10393288" y="1342869"/>
                <a:ext cx="6783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Database</a:t>
                </a:r>
                <a:br>
                  <a:rPr lang="en-US" sz="9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9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Table</a:t>
                </a:r>
              </a:p>
            </p:txBody>
          </p:sp>
        </p:grp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01F05C5B-4281-EB43-9949-4C928042F3D9}"/>
              </a:ext>
            </a:extLst>
          </p:cNvPr>
          <p:cNvGrpSpPr/>
          <p:nvPr/>
        </p:nvGrpSpPr>
        <p:grpSpPr>
          <a:xfrm>
            <a:off x="6814172" y="2100960"/>
            <a:ext cx="1133644" cy="775732"/>
            <a:chOff x="7749198" y="1415119"/>
            <a:chExt cx="1133644" cy="775732"/>
          </a:xfrm>
        </p:grpSpPr>
        <p:pic>
          <p:nvPicPr>
            <p:cNvPr id="79" name="Graphic 13">
              <a:extLst>
                <a:ext uri="{FF2B5EF4-FFF2-40B4-BE49-F238E27FC236}">
                  <a16:creationId xmlns:a16="http://schemas.microsoft.com/office/drawing/2014/main" id="{ED5854D5-C517-F24B-B7AC-7FFDA4F6337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rcRect/>
            <a:stretch/>
          </p:blipFill>
          <p:spPr bwMode="auto">
            <a:xfrm>
              <a:off x="8087418" y="1415119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30E30CAD-22EA-8D44-B7F6-E7AB6F850DE2}"/>
                </a:ext>
              </a:extLst>
            </p:cNvPr>
            <p:cNvSpPr txBox="1"/>
            <p:nvPr/>
          </p:nvSpPr>
          <p:spPr>
            <a:xfrm>
              <a:off x="7749198" y="1821519"/>
              <a:ext cx="11336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Asset</a:t>
              </a:r>
              <a:br>
                <a:rPr lang="en-US" sz="9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9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Lambda Functions</a:t>
              </a: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8605FBC0-6327-D640-BBDF-7E89850A5617}"/>
              </a:ext>
            </a:extLst>
          </p:cNvPr>
          <p:cNvGrpSpPr/>
          <p:nvPr/>
        </p:nvGrpSpPr>
        <p:grpSpPr>
          <a:xfrm>
            <a:off x="6814172" y="2939690"/>
            <a:ext cx="1133644" cy="775732"/>
            <a:chOff x="7749198" y="1415119"/>
            <a:chExt cx="1133644" cy="775732"/>
          </a:xfrm>
        </p:grpSpPr>
        <p:pic>
          <p:nvPicPr>
            <p:cNvPr id="86" name="Graphic 13">
              <a:extLst>
                <a:ext uri="{FF2B5EF4-FFF2-40B4-BE49-F238E27FC236}">
                  <a16:creationId xmlns:a16="http://schemas.microsoft.com/office/drawing/2014/main" id="{2C7F6316-1DA6-B640-B724-70C60AB2438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rcRect/>
            <a:stretch/>
          </p:blipFill>
          <p:spPr bwMode="auto">
            <a:xfrm>
              <a:off x="8087418" y="1415119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1FFC5094-0241-1E46-AAAB-B1C1BE1F6447}"/>
                </a:ext>
              </a:extLst>
            </p:cNvPr>
            <p:cNvSpPr txBox="1"/>
            <p:nvPr/>
          </p:nvSpPr>
          <p:spPr>
            <a:xfrm>
              <a:off x="7749198" y="1821519"/>
              <a:ext cx="11336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Pipelines</a:t>
              </a:r>
              <a:br>
                <a:rPr lang="en-US" sz="9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9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Lambda Functions</a:t>
              </a: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BBAE91BF-3794-7749-8D62-99BA685AFDF2}"/>
              </a:ext>
            </a:extLst>
          </p:cNvPr>
          <p:cNvGrpSpPr/>
          <p:nvPr/>
        </p:nvGrpSpPr>
        <p:grpSpPr>
          <a:xfrm>
            <a:off x="6814172" y="3778419"/>
            <a:ext cx="1133644" cy="775732"/>
            <a:chOff x="7749198" y="1415119"/>
            <a:chExt cx="1133644" cy="775732"/>
          </a:xfrm>
        </p:grpSpPr>
        <p:pic>
          <p:nvPicPr>
            <p:cNvPr id="93" name="Graphic 13">
              <a:extLst>
                <a:ext uri="{FF2B5EF4-FFF2-40B4-BE49-F238E27FC236}">
                  <a16:creationId xmlns:a16="http://schemas.microsoft.com/office/drawing/2014/main" id="{29319CDE-E384-4645-8915-3523E19B75C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rcRect/>
            <a:stretch/>
          </p:blipFill>
          <p:spPr bwMode="auto">
            <a:xfrm>
              <a:off x="8087418" y="1415119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B0FF7B6E-45CD-4B4A-8D89-C8993D1775CE}"/>
                </a:ext>
              </a:extLst>
            </p:cNvPr>
            <p:cNvSpPr txBox="1"/>
            <p:nvPr/>
          </p:nvSpPr>
          <p:spPr>
            <a:xfrm>
              <a:off x="7749198" y="1821519"/>
              <a:ext cx="11336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Workflow</a:t>
              </a:r>
              <a:br>
                <a:rPr lang="en-US" sz="9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9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Lambda Functions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4FB8905-4995-1841-90C2-FAFB2B54FA21}"/>
              </a:ext>
            </a:extLst>
          </p:cNvPr>
          <p:cNvGrpSpPr/>
          <p:nvPr/>
        </p:nvGrpSpPr>
        <p:grpSpPr>
          <a:xfrm>
            <a:off x="5047407" y="4279377"/>
            <a:ext cx="1506552" cy="973514"/>
            <a:chOff x="5200034" y="2867294"/>
            <a:chExt cx="1506552" cy="973514"/>
          </a:xfrm>
        </p:grpSpPr>
        <p:pic>
          <p:nvPicPr>
            <p:cNvPr id="52" name="Graphic 17">
              <a:extLst>
                <a:ext uri="{FF2B5EF4-FFF2-40B4-BE49-F238E27FC236}">
                  <a16:creationId xmlns:a16="http://schemas.microsoft.com/office/drawing/2014/main" id="{1BE0D0FA-9488-0042-80E0-D874292281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/>
            <a:srcRect/>
            <a:stretch/>
          </p:blipFill>
          <p:spPr bwMode="auto">
            <a:xfrm>
              <a:off x="5715000" y="2867294"/>
              <a:ext cx="471016" cy="4710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E9BB7BF7-64C8-9943-8B6D-30C4044CDA88}"/>
                </a:ext>
              </a:extLst>
            </p:cNvPr>
            <p:cNvSpPr txBox="1"/>
            <p:nvPr/>
          </p:nvSpPr>
          <p:spPr>
            <a:xfrm>
              <a:off x="5200034" y="3379143"/>
              <a:ext cx="15065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VAMS Client API API Gateway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E96DB3D-4EA8-C947-9331-C7F2AAD026E5}"/>
              </a:ext>
            </a:extLst>
          </p:cNvPr>
          <p:cNvGrpSpPr/>
          <p:nvPr/>
        </p:nvGrpSpPr>
        <p:grpSpPr>
          <a:xfrm>
            <a:off x="105466" y="2945699"/>
            <a:ext cx="1073150" cy="833110"/>
            <a:chOff x="385031" y="2978364"/>
            <a:chExt cx="1073150" cy="833110"/>
          </a:xfrm>
        </p:grpSpPr>
        <p:pic>
          <p:nvPicPr>
            <p:cNvPr id="96" name="Graphic 21">
              <a:extLst>
                <a:ext uri="{FF2B5EF4-FFF2-40B4-BE49-F238E27FC236}">
                  <a16:creationId xmlns:a16="http://schemas.microsoft.com/office/drawing/2014/main" id="{8DC902CA-DBDB-B548-98FA-6868F27D138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rcRect/>
            <a:stretch/>
          </p:blipFill>
          <p:spPr bwMode="auto">
            <a:xfrm>
              <a:off x="686656" y="2978364"/>
              <a:ext cx="469900" cy="469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7" name="TextBox 38">
              <a:extLst>
                <a:ext uri="{FF2B5EF4-FFF2-40B4-BE49-F238E27FC236}">
                  <a16:creationId xmlns:a16="http://schemas.microsoft.com/office/drawing/2014/main" id="{5D30E0EF-2A6F-1644-AE8D-1043B90449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5031" y="3549864"/>
              <a:ext cx="1073150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User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3850E706-9336-C14F-BEE3-359DBCDE7157}"/>
              </a:ext>
            </a:extLst>
          </p:cNvPr>
          <p:cNvGrpSpPr/>
          <p:nvPr/>
        </p:nvGrpSpPr>
        <p:grpSpPr>
          <a:xfrm>
            <a:off x="1970265" y="3035429"/>
            <a:ext cx="850456" cy="874554"/>
            <a:chOff x="2703776" y="2941388"/>
            <a:chExt cx="850456" cy="874554"/>
          </a:xfrm>
        </p:grpSpPr>
        <p:pic>
          <p:nvPicPr>
            <p:cNvPr id="2050" name="Picture 2" descr="React Router Logo PNG Transparent &amp;amp; SVG Vector - Freebie Supply">
              <a:extLst>
                <a:ext uri="{FF2B5EF4-FFF2-40B4-BE49-F238E27FC236}">
                  <a16:creationId xmlns:a16="http://schemas.microsoft.com/office/drawing/2014/main" id="{B03D38E4-22A0-DB48-85E0-EA7CE7118FA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03776" y="2941388"/>
              <a:ext cx="850456" cy="464872"/>
            </a:xfrm>
            <a:prstGeom prst="rect">
              <a:avLst/>
            </a:prstGeom>
            <a:noFill/>
            <a:effectLst>
              <a:outerShdw dist="12700" dir="5400000" algn="t" rotWithShape="0">
                <a:schemeClr val="bg1"/>
              </a:outerShdw>
              <a:softEdge rad="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DB09BEF1-1697-444C-BB73-979AD463D2DA}"/>
                </a:ext>
              </a:extLst>
            </p:cNvPr>
            <p:cNvSpPr txBox="1"/>
            <p:nvPr/>
          </p:nvSpPr>
          <p:spPr>
            <a:xfrm>
              <a:off x="2843148" y="3446610"/>
              <a:ext cx="5717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  <a:effectLst>
                    <a:glow rad="63500">
                      <a:schemeClr val="tx1">
                        <a:alpha val="40000"/>
                      </a:schemeClr>
                    </a:glo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React Router</a:t>
              </a:r>
            </a:p>
          </p:txBody>
        </p:sp>
      </p:grpSp>
      <p:sp>
        <p:nvSpPr>
          <p:cNvPr id="10" name="Oval 9">
            <a:extLst>
              <a:ext uri="{FF2B5EF4-FFF2-40B4-BE49-F238E27FC236}">
                <a16:creationId xmlns:a16="http://schemas.microsoft.com/office/drawing/2014/main" id="{B447F367-EB17-3148-9E65-A83316089657}"/>
              </a:ext>
            </a:extLst>
          </p:cNvPr>
          <p:cNvSpPr/>
          <p:nvPr/>
        </p:nvSpPr>
        <p:spPr>
          <a:xfrm>
            <a:off x="3461559" y="4244818"/>
            <a:ext cx="482821" cy="4828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17D08B60-2F43-3940-B6AD-35B76B4E0C20}"/>
              </a:ext>
            </a:extLst>
          </p:cNvPr>
          <p:cNvSpPr txBox="1"/>
          <p:nvPr/>
        </p:nvSpPr>
        <p:spPr>
          <a:xfrm>
            <a:off x="3322836" y="4319090"/>
            <a:ext cx="762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VAM API Service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5DB9ED25-3C72-AA4C-A9D2-5705C35EAB94}"/>
              </a:ext>
            </a:extLst>
          </p:cNvPr>
          <p:cNvCxnSpPr>
            <a:cxnSpLocks/>
          </p:cNvCxnSpPr>
          <p:nvPr/>
        </p:nvCxnSpPr>
        <p:spPr>
          <a:xfrm flipH="1">
            <a:off x="2731384" y="4505476"/>
            <a:ext cx="697492" cy="0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A9D1AC5B-5CB2-6E4F-88E7-DC7A88ED2BD9}"/>
              </a:ext>
            </a:extLst>
          </p:cNvPr>
          <p:cNvSpPr txBox="1"/>
          <p:nvPr/>
        </p:nvSpPr>
        <p:spPr>
          <a:xfrm>
            <a:off x="2334843" y="4262213"/>
            <a:ext cx="15065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>
                <a:solidFill>
                  <a:schemeClr val="bg1"/>
                </a:solidFill>
                <a:effectLst>
                  <a:glow rad="63500">
                    <a:schemeClr val="tx1"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uses</a:t>
            </a:r>
          </a:p>
        </p:txBody>
      </p:sp>
      <p:sp>
        <p:nvSpPr>
          <p:cNvPr id="102" name="Freeform 101">
            <a:extLst>
              <a:ext uri="{FF2B5EF4-FFF2-40B4-BE49-F238E27FC236}">
                <a16:creationId xmlns:a16="http://schemas.microsoft.com/office/drawing/2014/main" id="{B324B28C-69BF-264D-A006-E4C7CCF0BDC2}"/>
              </a:ext>
            </a:extLst>
          </p:cNvPr>
          <p:cNvSpPr/>
          <p:nvPr/>
        </p:nvSpPr>
        <p:spPr>
          <a:xfrm rot="5400000" flipH="1" flipV="1">
            <a:off x="1313606" y="1510964"/>
            <a:ext cx="521318" cy="1868362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C7C2A99F-5046-F94E-B7BA-4C18B2ADD698}"/>
              </a:ext>
            </a:extLst>
          </p:cNvPr>
          <p:cNvSpPr txBox="1"/>
          <p:nvPr/>
        </p:nvSpPr>
        <p:spPr>
          <a:xfrm>
            <a:off x="1054514" y="1917801"/>
            <a:ext cx="1506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>
                <a:solidFill>
                  <a:schemeClr val="bg1"/>
                </a:solidFill>
                <a:effectLst>
                  <a:glow rad="63500">
                    <a:schemeClr val="tx1"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Presents results, nav &amp; form controls</a:t>
            </a:r>
          </a:p>
        </p:txBody>
      </p:sp>
      <p:sp>
        <p:nvSpPr>
          <p:cNvPr id="105" name="Freeform 104">
            <a:extLst>
              <a:ext uri="{FF2B5EF4-FFF2-40B4-BE49-F238E27FC236}">
                <a16:creationId xmlns:a16="http://schemas.microsoft.com/office/drawing/2014/main" id="{B8FAEE07-90DF-7345-9B82-1966CEE743C1}"/>
              </a:ext>
            </a:extLst>
          </p:cNvPr>
          <p:cNvSpPr/>
          <p:nvPr/>
        </p:nvSpPr>
        <p:spPr>
          <a:xfrm rot="5400000" flipH="1">
            <a:off x="2508959" y="3137971"/>
            <a:ext cx="1969520" cy="144887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711AE0ED-2C42-0F40-878F-112092FFC214}"/>
              </a:ext>
            </a:extLst>
          </p:cNvPr>
          <p:cNvSpPr txBox="1"/>
          <p:nvPr/>
        </p:nvSpPr>
        <p:spPr>
          <a:xfrm>
            <a:off x="2809349" y="2309154"/>
            <a:ext cx="15065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>
                <a:solidFill>
                  <a:schemeClr val="bg1"/>
                </a:solidFill>
                <a:effectLst>
                  <a:glow rad="63500">
                    <a:schemeClr val="tx1"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invokes</a:t>
            </a:r>
          </a:p>
        </p:txBody>
      </p:sp>
      <p:sp>
        <p:nvSpPr>
          <p:cNvPr id="107" name="Freeform 106">
            <a:extLst>
              <a:ext uri="{FF2B5EF4-FFF2-40B4-BE49-F238E27FC236}">
                <a16:creationId xmlns:a16="http://schemas.microsoft.com/office/drawing/2014/main" id="{20AC29F9-DDB4-D949-BA1A-ADAAC9B56688}"/>
              </a:ext>
            </a:extLst>
          </p:cNvPr>
          <p:cNvSpPr/>
          <p:nvPr/>
        </p:nvSpPr>
        <p:spPr>
          <a:xfrm rot="10800000" flipH="1" flipV="1">
            <a:off x="3359788" y="2032907"/>
            <a:ext cx="498048" cy="2162268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9ADEF05D-B048-684C-8B4E-5FE637F96E8A}"/>
              </a:ext>
            </a:extLst>
          </p:cNvPr>
          <p:cNvSpPr txBox="1"/>
          <p:nvPr/>
        </p:nvSpPr>
        <p:spPr>
          <a:xfrm>
            <a:off x="3106338" y="3671955"/>
            <a:ext cx="1506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>
                <a:solidFill>
                  <a:schemeClr val="bg1"/>
                </a:solidFill>
                <a:effectLst>
                  <a:glow rad="63500">
                    <a:schemeClr val="tx1"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returns</a:t>
            </a:r>
            <a:br>
              <a:rPr lang="en-US" sz="1000" i="1" dirty="0">
                <a:solidFill>
                  <a:schemeClr val="bg1"/>
                </a:solidFill>
                <a:effectLst>
                  <a:glow rad="63500">
                    <a:schemeClr val="tx1"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i="1" dirty="0">
                <a:solidFill>
                  <a:schemeClr val="bg1"/>
                </a:solidFill>
                <a:effectLst>
                  <a:glow rad="63500">
                    <a:schemeClr val="tx1"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</a:p>
        </p:txBody>
      </p:sp>
      <p:sp>
        <p:nvSpPr>
          <p:cNvPr id="109" name="Freeform 108">
            <a:extLst>
              <a:ext uri="{FF2B5EF4-FFF2-40B4-BE49-F238E27FC236}">
                <a16:creationId xmlns:a16="http://schemas.microsoft.com/office/drawing/2014/main" id="{7338A641-A470-EB42-9103-80DF484E5A00}"/>
              </a:ext>
            </a:extLst>
          </p:cNvPr>
          <p:cNvSpPr/>
          <p:nvPr/>
        </p:nvSpPr>
        <p:spPr>
          <a:xfrm rot="16200000" flipH="1" flipV="1">
            <a:off x="2608494" y="3016723"/>
            <a:ext cx="719137" cy="124606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6B64511C-1E57-2647-9E92-9B61E8CE05DA}"/>
              </a:ext>
            </a:extLst>
          </p:cNvPr>
          <p:cNvSpPr txBox="1"/>
          <p:nvPr/>
        </p:nvSpPr>
        <p:spPr>
          <a:xfrm>
            <a:off x="2281496" y="2837988"/>
            <a:ext cx="1506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>
                <a:solidFill>
                  <a:schemeClr val="bg1"/>
                </a:solidFill>
                <a:effectLst>
                  <a:glow rad="63500">
                    <a:schemeClr val="tx1"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Loads view &amp;</a:t>
            </a:r>
            <a:br>
              <a:rPr lang="en-US" sz="1000" i="1" dirty="0">
                <a:solidFill>
                  <a:schemeClr val="bg1"/>
                </a:solidFill>
                <a:effectLst>
                  <a:glow rad="63500">
                    <a:schemeClr val="tx1"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i="1" dirty="0">
                <a:solidFill>
                  <a:schemeClr val="bg1"/>
                </a:solidFill>
                <a:effectLst>
                  <a:glow rad="63500">
                    <a:schemeClr val="tx1"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passes params</a:t>
            </a:r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7B0630E0-2A5E-2B48-AEF2-C56387856C24}"/>
              </a:ext>
            </a:extLst>
          </p:cNvPr>
          <p:cNvCxnSpPr>
            <a:cxnSpLocks/>
          </p:cNvCxnSpPr>
          <p:nvPr/>
        </p:nvCxnSpPr>
        <p:spPr>
          <a:xfrm>
            <a:off x="1008452" y="3338310"/>
            <a:ext cx="843965" cy="0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4E9BCADE-FF5A-EC42-B49A-A0D600BF4CBA}"/>
              </a:ext>
            </a:extLst>
          </p:cNvPr>
          <p:cNvSpPr txBox="1"/>
          <p:nvPr/>
        </p:nvSpPr>
        <p:spPr>
          <a:xfrm>
            <a:off x="665935" y="3364101"/>
            <a:ext cx="15065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>
                <a:solidFill>
                  <a:schemeClr val="bg1"/>
                </a:solidFill>
                <a:effectLst>
                  <a:glow rad="63500">
                    <a:schemeClr val="tx1"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Requests URL</a:t>
            </a:r>
          </a:p>
        </p:txBody>
      </p:sp>
      <p:cxnSp>
        <p:nvCxnSpPr>
          <p:cNvPr id="113" name="Elbow Connector 112">
            <a:extLst>
              <a:ext uri="{FF2B5EF4-FFF2-40B4-BE49-F238E27FC236}">
                <a16:creationId xmlns:a16="http://schemas.microsoft.com/office/drawing/2014/main" id="{D9F3431D-91C1-E74D-BFF6-4FA53ED02132}"/>
              </a:ext>
            </a:extLst>
          </p:cNvPr>
          <p:cNvCxnSpPr>
            <a:cxnSpLocks/>
          </p:cNvCxnSpPr>
          <p:nvPr/>
        </p:nvCxnSpPr>
        <p:spPr>
          <a:xfrm flipV="1">
            <a:off x="835279" y="2376184"/>
            <a:ext cx="1673164" cy="659247"/>
          </a:xfrm>
          <a:prstGeom prst="bentConnector3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AC99A43D-AA7D-6F4A-AACB-8506E88CFCE0}"/>
              </a:ext>
            </a:extLst>
          </p:cNvPr>
          <p:cNvSpPr txBox="1"/>
          <p:nvPr/>
        </p:nvSpPr>
        <p:spPr>
          <a:xfrm>
            <a:off x="888940" y="2580965"/>
            <a:ext cx="1506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>
                <a:solidFill>
                  <a:schemeClr val="bg1"/>
                </a:solidFill>
                <a:effectLst>
                  <a:glow rad="63500">
                    <a:schemeClr val="tx1"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Triggers form</a:t>
            </a:r>
            <a:br>
              <a:rPr lang="en-US" sz="1000" i="1" dirty="0">
                <a:solidFill>
                  <a:schemeClr val="bg1"/>
                </a:solidFill>
                <a:effectLst>
                  <a:glow rad="63500">
                    <a:schemeClr val="tx1"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i="1" dirty="0">
                <a:solidFill>
                  <a:schemeClr val="bg1"/>
                </a:solidFill>
                <a:effectLst>
                  <a:glow rad="63500">
                    <a:schemeClr val="tx1"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control event</a:t>
            </a:r>
          </a:p>
        </p:txBody>
      </p:sp>
      <p:pic>
        <p:nvPicPr>
          <p:cNvPr id="115" name="Graphic 8">
            <a:extLst>
              <a:ext uri="{FF2B5EF4-FFF2-40B4-BE49-F238E27FC236}">
                <a16:creationId xmlns:a16="http://schemas.microsoft.com/office/drawing/2014/main" id="{BC19537F-7EDD-9A48-B5EA-23397FC2A9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2255" y="5167315"/>
            <a:ext cx="486835" cy="486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6" name="TextBox 115">
            <a:extLst>
              <a:ext uri="{FF2B5EF4-FFF2-40B4-BE49-F238E27FC236}">
                <a16:creationId xmlns:a16="http://schemas.microsoft.com/office/drawing/2014/main" id="{3F3912C2-278D-3B42-B2A7-E6FA2BF4B1E9}"/>
              </a:ext>
            </a:extLst>
          </p:cNvPr>
          <p:cNvSpPr txBox="1"/>
          <p:nvPr/>
        </p:nvSpPr>
        <p:spPr>
          <a:xfrm>
            <a:off x="7763897" y="5654150"/>
            <a:ext cx="13047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S3 Asset Bucket</a:t>
            </a:r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2CC6DCB1-FB88-054C-B091-945A9B579B83}"/>
              </a:ext>
            </a:extLst>
          </p:cNvPr>
          <p:cNvCxnSpPr>
            <a:cxnSpLocks/>
          </p:cNvCxnSpPr>
          <p:nvPr/>
        </p:nvCxnSpPr>
        <p:spPr>
          <a:xfrm>
            <a:off x="7747462" y="1403312"/>
            <a:ext cx="1359215" cy="0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615DAC6A-7614-5D45-84DE-8D369A424C83}"/>
              </a:ext>
            </a:extLst>
          </p:cNvPr>
          <p:cNvCxnSpPr>
            <a:cxnSpLocks/>
          </p:cNvCxnSpPr>
          <p:nvPr/>
        </p:nvCxnSpPr>
        <p:spPr>
          <a:xfrm>
            <a:off x="7695775" y="2225654"/>
            <a:ext cx="1359215" cy="0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B95DBB56-5BFD-4840-9721-7C40A634A4F4}"/>
              </a:ext>
            </a:extLst>
          </p:cNvPr>
          <p:cNvCxnSpPr>
            <a:cxnSpLocks/>
          </p:cNvCxnSpPr>
          <p:nvPr/>
        </p:nvCxnSpPr>
        <p:spPr>
          <a:xfrm>
            <a:off x="7695775" y="3035429"/>
            <a:ext cx="1359215" cy="0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AB7BA068-789F-4148-A6CB-E5C6B9837A7E}"/>
              </a:ext>
            </a:extLst>
          </p:cNvPr>
          <p:cNvCxnSpPr>
            <a:cxnSpLocks/>
          </p:cNvCxnSpPr>
          <p:nvPr/>
        </p:nvCxnSpPr>
        <p:spPr>
          <a:xfrm>
            <a:off x="7695775" y="3909983"/>
            <a:ext cx="1359215" cy="0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3B3F8CB8-B1A0-0849-9C5F-5797EBD9B296}"/>
              </a:ext>
            </a:extLst>
          </p:cNvPr>
          <p:cNvCxnSpPr>
            <a:cxnSpLocks/>
          </p:cNvCxnSpPr>
          <p:nvPr/>
        </p:nvCxnSpPr>
        <p:spPr>
          <a:xfrm flipH="1">
            <a:off x="4077760" y="4598683"/>
            <a:ext cx="1235650" cy="0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9F4ECAD4-E30F-F048-A376-71F6B772E8F3}"/>
              </a:ext>
            </a:extLst>
          </p:cNvPr>
          <p:cNvCxnSpPr>
            <a:cxnSpLocks/>
          </p:cNvCxnSpPr>
          <p:nvPr/>
        </p:nvCxnSpPr>
        <p:spPr>
          <a:xfrm flipH="1">
            <a:off x="4077760" y="4395483"/>
            <a:ext cx="1235650" cy="0"/>
          </a:xfrm>
          <a:prstGeom prst="straightConnector1">
            <a:avLst/>
          </a:prstGeom>
          <a:ln w="12700">
            <a:solidFill>
              <a:srgbClr val="8FA7C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91C5F500-08D0-F746-865D-055B94D7F672}"/>
              </a:ext>
            </a:extLst>
          </p:cNvPr>
          <p:cNvSpPr txBox="1"/>
          <p:nvPr/>
        </p:nvSpPr>
        <p:spPr>
          <a:xfrm>
            <a:off x="3972535" y="4128011"/>
            <a:ext cx="15065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>
                <a:solidFill>
                  <a:schemeClr val="bg1"/>
                </a:solidFill>
                <a:effectLst>
                  <a:glow rad="63500">
                    <a:schemeClr val="tx1"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Route + Payload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C91266CD-7DC9-3F4D-9DA7-74CDD3BCCC4C}"/>
              </a:ext>
            </a:extLst>
          </p:cNvPr>
          <p:cNvSpPr txBox="1"/>
          <p:nvPr/>
        </p:nvSpPr>
        <p:spPr>
          <a:xfrm>
            <a:off x="3965352" y="4666935"/>
            <a:ext cx="15065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>
                <a:solidFill>
                  <a:schemeClr val="bg1"/>
                </a:solidFill>
                <a:effectLst>
                  <a:glow rad="63500">
                    <a:schemeClr val="tx1"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</a:p>
        </p:txBody>
      </p:sp>
      <p:sp>
        <p:nvSpPr>
          <p:cNvPr id="130" name="Freeform 129">
            <a:extLst>
              <a:ext uri="{FF2B5EF4-FFF2-40B4-BE49-F238E27FC236}">
                <a16:creationId xmlns:a16="http://schemas.microsoft.com/office/drawing/2014/main" id="{E43764EC-2D5C-F84E-ACA9-79A2A5B2E39D}"/>
              </a:ext>
            </a:extLst>
          </p:cNvPr>
          <p:cNvSpPr/>
          <p:nvPr/>
        </p:nvSpPr>
        <p:spPr>
          <a:xfrm flipH="1">
            <a:off x="5630343" y="1438254"/>
            <a:ext cx="1294316" cy="2715816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32" name="Freeform 131">
            <a:extLst>
              <a:ext uri="{FF2B5EF4-FFF2-40B4-BE49-F238E27FC236}">
                <a16:creationId xmlns:a16="http://schemas.microsoft.com/office/drawing/2014/main" id="{80BCA465-8608-4744-B95B-E1C3342C4E5A}"/>
              </a:ext>
            </a:extLst>
          </p:cNvPr>
          <p:cNvSpPr/>
          <p:nvPr/>
        </p:nvSpPr>
        <p:spPr>
          <a:xfrm flipH="1">
            <a:off x="5782743" y="2339779"/>
            <a:ext cx="1294316" cy="1814292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34" name="Freeform 133">
            <a:extLst>
              <a:ext uri="{FF2B5EF4-FFF2-40B4-BE49-F238E27FC236}">
                <a16:creationId xmlns:a16="http://schemas.microsoft.com/office/drawing/2014/main" id="{50C9559E-1F39-3B44-B330-6354BE356043}"/>
              </a:ext>
            </a:extLst>
          </p:cNvPr>
          <p:cNvSpPr/>
          <p:nvPr/>
        </p:nvSpPr>
        <p:spPr>
          <a:xfrm flipH="1" flipV="1">
            <a:off x="3705226" y="4742834"/>
            <a:ext cx="4412675" cy="711200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B582A92-6EB2-F64A-A698-D5911D88A8DA}"/>
              </a:ext>
            </a:extLst>
          </p:cNvPr>
          <p:cNvSpPr/>
          <p:nvPr/>
        </p:nvSpPr>
        <p:spPr>
          <a:xfrm>
            <a:off x="3730926" y="5223546"/>
            <a:ext cx="158248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i="1" dirty="0">
                <a:solidFill>
                  <a:schemeClr val="bg1"/>
                </a:solidFill>
                <a:effectLst>
                  <a:glow rad="63500">
                    <a:schemeClr val="tx1"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Upload &amp; Download Assets</a:t>
            </a:r>
            <a:endParaRPr lang="en-US" sz="900" dirty="0">
              <a:effectLst>
                <a:glow rad="63500">
                  <a:schemeClr val="tx1">
                    <a:alpha val="40000"/>
                  </a:schemeClr>
                </a:glow>
              </a:effectLst>
            </a:endParaRPr>
          </a:p>
        </p:txBody>
      </p:sp>
      <p:pic>
        <p:nvPicPr>
          <p:cNvPr id="135" name="Graphic 29">
            <a:extLst>
              <a:ext uri="{FF2B5EF4-FFF2-40B4-BE49-F238E27FC236}">
                <a16:creationId xmlns:a16="http://schemas.microsoft.com/office/drawing/2014/main" id="{D5C6097D-E802-F64D-A17E-B3A10C08C8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rcRect/>
          <a:stretch/>
        </p:blipFill>
        <p:spPr bwMode="auto">
          <a:xfrm>
            <a:off x="9182300" y="2047772"/>
            <a:ext cx="304601" cy="304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6" name="TextBox 135">
            <a:extLst>
              <a:ext uri="{FF2B5EF4-FFF2-40B4-BE49-F238E27FC236}">
                <a16:creationId xmlns:a16="http://schemas.microsoft.com/office/drawing/2014/main" id="{770CA2C2-149A-B245-90FB-1EB4CEF274FC}"/>
              </a:ext>
            </a:extLst>
          </p:cNvPr>
          <p:cNvSpPr txBox="1"/>
          <p:nvPr/>
        </p:nvSpPr>
        <p:spPr>
          <a:xfrm>
            <a:off x="9458262" y="2026322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Assets</a:t>
            </a:r>
            <a:br>
              <a:rPr 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Table</a:t>
            </a:r>
          </a:p>
        </p:txBody>
      </p:sp>
      <p:pic>
        <p:nvPicPr>
          <p:cNvPr id="137" name="Graphic 29">
            <a:extLst>
              <a:ext uri="{FF2B5EF4-FFF2-40B4-BE49-F238E27FC236}">
                <a16:creationId xmlns:a16="http://schemas.microsoft.com/office/drawing/2014/main" id="{15E72FCA-0519-0E47-ACB6-09A732B04F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rcRect/>
          <a:stretch/>
        </p:blipFill>
        <p:spPr bwMode="auto">
          <a:xfrm>
            <a:off x="9182300" y="2889637"/>
            <a:ext cx="304601" cy="304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8" name="TextBox 137">
            <a:extLst>
              <a:ext uri="{FF2B5EF4-FFF2-40B4-BE49-F238E27FC236}">
                <a16:creationId xmlns:a16="http://schemas.microsoft.com/office/drawing/2014/main" id="{642E6CB9-F594-CC4E-9D62-5D97AC601474}"/>
              </a:ext>
            </a:extLst>
          </p:cNvPr>
          <p:cNvSpPr txBox="1"/>
          <p:nvPr/>
        </p:nvSpPr>
        <p:spPr>
          <a:xfrm>
            <a:off x="9458262" y="286818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Pipelines</a:t>
            </a:r>
            <a:br>
              <a:rPr 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Table</a:t>
            </a:r>
          </a:p>
        </p:txBody>
      </p:sp>
      <p:pic>
        <p:nvPicPr>
          <p:cNvPr id="139" name="Graphic 29">
            <a:extLst>
              <a:ext uri="{FF2B5EF4-FFF2-40B4-BE49-F238E27FC236}">
                <a16:creationId xmlns:a16="http://schemas.microsoft.com/office/drawing/2014/main" id="{DBEE43C0-92BC-FC45-8AC0-E5D40193DC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rcRect/>
          <a:stretch/>
        </p:blipFill>
        <p:spPr bwMode="auto">
          <a:xfrm>
            <a:off x="9182300" y="3748205"/>
            <a:ext cx="304601" cy="304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0" name="TextBox 139">
            <a:extLst>
              <a:ext uri="{FF2B5EF4-FFF2-40B4-BE49-F238E27FC236}">
                <a16:creationId xmlns:a16="http://schemas.microsoft.com/office/drawing/2014/main" id="{FE6794BB-6CBB-E147-9DCA-96FA8E22D809}"/>
              </a:ext>
            </a:extLst>
          </p:cNvPr>
          <p:cNvSpPr txBox="1"/>
          <p:nvPr/>
        </p:nvSpPr>
        <p:spPr>
          <a:xfrm>
            <a:off x="9458262" y="3726755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Workflows</a:t>
            </a:r>
            <a:br>
              <a:rPr 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Table</a:t>
            </a:r>
          </a:p>
        </p:txBody>
      </p:sp>
      <p:sp>
        <p:nvSpPr>
          <p:cNvPr id="142" name="Freeform 141">
            <a:extLst>
              <a:ext uri="{FF2B5EF4-FFF2-40B4-BE49-F238E27FC236}">
                <a16:creationId xmlns:a16="http://schemas.microsoft.com/office/drawing/2014/main" id="{5B88DF6A-4687-7C4E-BF8B-F9B34F5073E9}"/>
              </a:ext>
            </a:extLst>
          </p:cNvPr>
          <p:cNvSpPr/>
          <p:nvPr/>
        </p:nvSpPr>
        <p:spPr>
          <a:xfrm rot="5400000" flipH="1">
            <a:off x="6705375" y="3372317"/>
            <a:ext cx="2713233" cy="711200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143" name="Graphic 21">
            <a:extLst>
              <a:ext uri="{FF2B5EF4-FFF2-40B4-BE49-F238E27FC236}">
                <a16:creationId xmlns:a16="http://schemas.microsoft.com/office/drawing/2014/main" id="{32F74F83-3318-8E4B-BE63-1E1F15A128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6981" y="1883057"/>
            <a:ext cx="283077" cy="2830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4" name="Graphic 36">
            <a:extLst>
              <a:ext uri="{FF2B5EF4-FFF2-40B4-BE49-F238E27FC236}">
                <a16:creationId xmlns:a16="http://schemas.microsoft.com/office/drawing/2014/main" id="{BC215789-BA91-EF41-93E3-A7E56D865B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rcRect/>
          <a:stretch/>
        </p:blipFill>
        <p:spPr bwMode="auto">
          <a:xfrm>
            <a:off x="11164693" y="1397328"/>
            <a:ext cx="169846" cy="169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6" name="Graphic 22">
            <a:extLst>
              <a:ext uri="{FF2B5EF4-FFF2-40B4-BE49-F238E27FC236}">
                <a16:creationId xmlns:a16="http://schemas.microsoft.com/office/drawing/2014/main" id="{0ADF0B66-F189-1245-90AD-0AF74B8AAA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08078" y="1883058"/>
            <a:ext cx="283077" cy="2830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7" name="Graphic 26">
            <a:extLst>
              <a:ext uri="{FF2B5EF4-FFF2-40B4-BE49-F238E27FC236}">
                <a16:creationId xmlns:a16="http://schemas.microsoft.com/office/drawing/2014/main" id="{E3AB71CD-CB4B-4A47-BA52-EB32E0F11C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rcRect/>
          <a:stretch/>
        </p:blipFill>
        <p:spPr bwMode="auto">
          <a:xfrm>
            <a:off x="10525411" y="2473237"/>
            <a:ext cx="169846" cy="169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8" name="Rectangle 147">
            <a:extLst>
              <a:ext uri="{FF2B5EF4-FFF2-40B4-BE49-F238E27FC236}">
                <a16:creationId xmlns:a16="http://schemas.microsoft.com/office/drawing/2014/main" id="{77A60E0F-BDC6-694C-A979-18EFD9267B0E}"/>
              </a:ext>
            </a:extLst>
          </p:cNvPr>
          <p:cNvSpPr/>
          <p:nvPr/>
        </p:nvSpPr>
        <p:spPr>
          <a:xfrm>
            <a:off x="10332540" y="707942"/>
            <a:ext cx="1154625" cy="2130045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 Pipeline Flow</a:t>
            </a:r>
          </a:p>
        </p:txBody>
      </p:sp>
      <p:pic>
        <p:nvPicPr>
          <p:cNvPr id="149" name="Graphic 20">
            <a:extLst>
              <a:ext uri="{FF2B5EF4-FFF2-40B4-BE49-F238E27FC236}">
                <a16:creationId xmlns:a16="http://schemas.microsoft.com/office/drawing/2014/main" id="{C37F0C98-B555-A845-963D-5094A2B1D8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08353" y="2390579"/>
            <a:ext cx="282527" cy="282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CD954930-3B9B-F24A-B511-8BF3C8B91A98}"/>
              </a:ext>
            </a:extLst>
          </p:cNvPr>
          <p:cNvCxnSpPr>
            <a:cxnSpLocks/>
          </p:cNvCxnSpPr>
          <p:nvPr/>
        </p:nvCxnSpPr>
        <p:spPr>
          <a:xfrm>
            <a:off x="10853161" y="1490830"/>
            <a:ext cx="183672" cy="0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B4A70811-DFC7-D348-BA5B-359B6C21386B}"/>
              </a:ext>
            </a:extLst>
          </p:cNvPr>
          <p:cNvCxnSpPr>
            <a:cxnSpLocks/>
          </p:cNvCxnSpPr>
          <p:nvPr/>
        </p:nvCxnSpPr>
        <p:spPr>
          <a:xfrm>
            <a:off x="10853161" y="2019962"/>
            <a:ext cx="183672" cy="0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85109B2B-AAEE-094D-AB2C-32E6D7D8D1F6}"/>
              </a:ext>
            </a:extLst>
          </p:cNvPr>
          <p:cNvCxnSpPr>
            <a:cxnSpLocks/>
          </p:cNvCxnSpPr>
          <p:nvPr/>
        </p:nvCxnSpPr>
        <p:spPr>
          <a:xfrm>
            <a:off x="10820766" y="2545988"/>
            <a:ext cx="183672" cy="0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Elbow Connector 156">
            <a:extLst>
              <a:ext uri="{FF2B5EF4-FFF2-40B4-BE49-F238E27FC236}">
                <a16:creationId xmlns:a16="http://schemas.microsoft.com/office/drawing/2014/main" id="{5C2787B4-D65D-E243-BB39-2DBF355F0665}"/>
              </a:ext>
            </a:extLst>
          </p:cNvPr>
          <p:cNvCxnSpPr>
            <a:cxnSpLocks/>
            <a:stCxn id="144" idx="2"/>
            <a:endCxn id="143" idx="0"/>
          </p:cNvCxnSpPr>
          <p:nvPr/>
        </p:nvCxnSpPr>
        <p:spPr>
          <a:xfrm rot="5400000">
            <a:off x="10826192" y="1409567"/>
            <a:ext cx="215752" cy="631096"/>
          </a:xfrm>
          <a:prstGeom prst="bentConnector3">
            <a:avLst>
              <a:gd name="adj1" fmla="val 50000"/>
            </a:avLst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Elbow Connector 160">
            <a:extLst>
              <a:ext uri="{FF2B5EF4-FFF2-40B4-BE49-F238E27FC236}">
                <a16:creationId xmlns:a16="http://schemas.microsoft.com/office/drawing/2014/main" id="{29123E5B-7C84-344E-8B59-2279ED493765}"/>
              </a:ext>
            </a:extLst>
          </p:cNvPr>
          <p:cNvCxnSpPr>
            <a:cxnSpLocks/>
          </p:cNvCxnSpPr>
          <p:nvPr/>
        </p:nvCxnSpPr>
        <p:spPr>
          <a:xfrm rot="5400000">
            <a:off x="10826191" y="1988907"/>
            <a:ext cx="215752" cy="631096"/>
          </a:xfrm>
          <a:prstGeom prst="bentConnector3">
            <a:avLst>
              <a:gd name="adj1" fmla="val 50000"/>
            </a:avLst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Elbow Connector 161">
            <a:extLst>
              <a:ext uri="{FF2B5EF4-FFF2-40B4-BE49-F238E27FC236}">
                <a16:creationId xmlns:a16="http://schemas.microsoft.com/office/drawing/2014/main" id="{8DE6030E-A746-BF46-9F83-F8816387650C}"/>
              </a:ext>
            </a:extLst>
          </p:cNvPr>
          <p:cNvCxnSpPr>
            <a:cxnSpLocks/>
            <a:endCxn id="148" idx="2"/>
          </p:cNvCxnSpPr>
          <p:nvPr/>
        </p:nvCxnSpPr>
        <p:spPr>
          <a:xfrm flipV="1">
            <a:off x="7696231" y="2837987"/>
            <a:ext cx="3213622" cy="431510"/>
          </a:xfrm>
          <a:prstGeom prst="bentConnector2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8" name="Graphic 17">
            <a:extLst>
              <a:ext uri="{FF2B5EF4-FFF2-40B4-BE49-F238E27FC236}">
                <a16:creationId xmlns:a16="http://schemas.microsoft.com/office/drawing/2014/main" id="{A7ACF008-A430-284F-8ADA-9F9F612C44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6548" y="5204771"/>
            <a:ext cx="436067" cy="436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3" name="Elbow Connector 172">
            <a:extLst>
              <a:ext uri="{FF2B5EF4-FFF2-40B4-BE49-F238E27FC236}">
                <a16:creationId xmlns:a16="http://schemas.microsoft.com/office/drawing/2014/main" id="{3C177B94-BBB8-C744-BA95-7D339754D926}"/>
              </a:ext>
            </a:extLst>
          </p:cNvPr>
          <p:cNvCxnSpPr>
            <a:cxnSpLocks/>
          </p:cNvCxnSpPr>
          <p:nvPr/>
        </p:nvCxnSpPr>
        <p:spPr>
          <a:xfrm>
            <a:off x="7681799" y="4158610"/>
            <a:ext cx="2072783" cy="954721"/>
          </a:xfrm>
          <a:prstGeom prst="bentConnector2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extBox 175">
            <a:extLst>
              <a:ext uri="{FF2B5EF4-FFF2-40B4-BE49-F238E27FC236}">
                <a16:creationId xmlns:a16="http://schemas.microsoft.com/office/drawing/2014/main" id="{DEEC6429-C016-8A42-A579-D27469302977}"/>
              </a:ext>
            </a:extLst>
          </p:cNvPr>
          <p:cNvSpPr txBox="1"/>
          <p:nvPr/>
        </p:nvSpPr>
        <p:spPr>
          <a:xfrm>
            <a:off x="9165840" y="5659618"/>
            <a:ext cx="11657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StepFunctions</a:t>
            </a:r>
            <a:endParaRPr lang="en-US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402ACFEB-44D8-7144-B49F-DDDD923E5DAC}"/>
              </a:ext>
            </a:extLst>
          </p:cNvPr>
          <p:cNvSpPr txBox="1"/>
          <p:nvPr/>
        </p:nvSpPr>
        <p:spPr>
          <a:xfrm>
            <a:off x="10994809" y="88794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*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F90AB1F1-B2F6-C540-A527-B9189B8FC93C}"/>
              </a:ext>
            </a:extLst>
          </p:cNvPr>
          <p:cNvSpPr txBox="1"/>
          <p:nvPr/>
        </p:nvSpPr>
        <p:spPr>
          <a:xfrm>
            <a:off x="9917448" y="504634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*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8F2848C9-CA8D-2B46-AAB2-2374BAB2E11A}"/>
              </a:ext>
            </a:extLst>
          </p:cNvPr>
          <p:cNvSpPr txBox="1"/>
          <p:nvPr/>
        </p:nvSpPr>
        <p:spPr>
          <a:xfrm>
            <a:off x="286016" y="5719084"/>
            <a:ext cx="51063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See Asset Management, Pipeline Creation, and Workflow Creation for breakdown</a:t>
            </a: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4A2E753C-4EA9-1A4F-B978-2AE342CB0F88}"/>
              </a:ext>
            </a:extLst>
          </p:cNvPr>
          <p:cNvSpPr txBox="1"/>
          <p:nvPr/>
        </p:nvSpPr>
        <p:spPr>
          <a:xfrm>
            <a:off x="167656" y="565636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*</a:t>
            </a:r>
          </a:p>
        </p:txBody>
      </p:sp>
      <p:pic>
        <p:nvPicPr>
          <p:cNvPr id="217" name="Graphic 20">
            <a:extLst>
              <a:ext uri="{FF2B5EF4-FFF2-40B4-BE49-F238E27FC236}">
                <a16:creationId xmlns:a16="http://schemas.microsoft.com/office/drawing/2014/main" id="{60A517A2-3560-3747-901A-AF4F2C4C60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2747" y="3534245"/>
            <a:ext cx="444744" cy="444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0" name="Graphic 22">
            <a:extLst>
              <a:ext uri="{FF2B5EF4-FFF2-40B4-BE49-F238E27FC236}">
                <a16:creationId xmlns:a16="http://schemas.microsoft.com/office/drawing/2014/main" id="{D0D8282B-AD56-8D45-813E-A72F346C4E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3882" y="4457351"/>
            <a:ext cx="456191" cy="4561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2" name="TextBox 221">
            <a:extLst>
              <a:ext uri="{FF2B5EF4-FFF2-40B4-BE49-F238E27FC236}">
                <a16:creationId xmlns:a16="http://schemas.microsoft.com/office/drawing/2014/main" id="{7CF39030-7C1E-7745-9062-5EBA36C1C8D6}"/>
              </a:ext>
            </a:extLst>
          </p:cNvPr>
          <p:cNvSpPr txBox="1"/>
          <p:nvPr/>
        </p:nvSpPr>
        <p:spPr>
          <a:xfrm>
            <a:off x="10656387" y="3961973"/>
            <a:ext cx="5084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ECR</a:t>
            </a: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EA983AFD-E63C-8C44-ABE5-8BFCEED08CF9}"/>
              </a:ext>
            </a:extLst>
          </p:cNvPr>
          <p:cNvSpPr txBox="1"/>
          <p:nvPr/>
        </p:nvSpPr>
        <p:spPr>
          <a:xfrm>
            <a:off x="10437884" y="4891003"/>
            <a:ext cx="9685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SageMaker</a:t>
            </a:r>
            <a:endParaRPr lang="en-US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30" name="Elbow Connector 229">
            <a:extLst>
              <a:ext uri="{FF2B5EF4-FFF2-40B4-BE49-F238E27FC236}">
                <a16:creationId xmlns:a16="http://schemas.microsoft.com/office/drawing/2014/main" id="{44BC01D6-3A7C-C240-9634-A7D3A0160B6C}"/>
              </a:ext>
            </a:extLst>
          </p:cNvPr>
          <p:cNvCxnSpPr>
            <a:cxnSpLocks/>
          </p:cNvCxnSpPr>
          <p:nvPr/>
        </p:nvCxnSpPr>
        <p:spPr>
          <a:xfrm>
            <a:off x="7763897" y="3421381"/>
            <a:ext cx="2823330" cy="338013"/>
          </a:xfrm>
          <a:prstGeom prst="bentConnector3">
            <a:avLst>
              <a:gd name="adj1" fmla="val 89944"/>
            </a:avLst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Elbow Connector 232">
            <a:extLst>
              <a:ext uri="{FF2B5EF4-FFF2-40B4-BE49-F238E27FC236}">
                <a16:creationId xmlns:a16="http://schemas.microsoft.com/office/drawing/2014/main" id="{B8B8162A-4E10-0F47-A6E6-56F5381F51E9}"/>
              </a:ext>
            </a:extLst>
          </p:cNvPr>
          <p:cNvCxnSpPr>
            <a:cxnSpLocks/>
          </p:cNvCxnSpPr>
          <p:nvPr/>
        </p:nvCxnSpPr>
        <p:spPr>
          <a:xfrm>
            <a:off x="7773521" y="3421899"/>
            <a:ext cx="2813706" cy="1233004"/>
          </a:xfrm>
          <a:prstGeom prst="bentConnector3">
            <a:avLst>
              <a:gd name="adj1" fmla="val 89720"/>
            </a:avLst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TextBox 236">
            <a:extLst>
              <a:ext uri="{FF2B5EF4-FFF2-40B4-BE49-F238E27FC236}">
                <a16:creationId xmlns:a16="http://schemas.microsoft.com/office/drawing/2014/main" id="{4B8C95B8-8322-3E4A-ABA0-7106480393D3}"/>
              </a:ext>
            </a:extLst>
          </p:cNvPr>
          <p:cNvSpPr txBox="1"/>
          <p:nvPr/>
        </p:nvSpPr>
        <p:spPr>
          <a:xfrm>
            <a:off x="8637946" y="503527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*</a:t>
            </a:r>
          </a:p>
        </p:txBody>
      </p:sp>
      <p:sp>
        <p:nvSpPr>
          <p:cNvPr id="238" name="Freeform 237">
            <a:extLst>
              <a:ext uri="{FF2B5EF4-FFF2-40B4-BE49-F238E27FC236}">
                <a16:creationId xmlns:a16="http://schemas.microsoft.com/office/drawing/2014/main" id="{2867EFB1-08E1-E043-8673-83D020DB7B2F}"/>
              </a:ext>
            </a:extLst>
          </p:cNvPr>
          <p:cNvSpPr/>
          <p:nvPr/>
        </p:nvSpPr>
        <p:spPr>
          <a:xfrm flipH="1">
            <a:off x="5930789" y="3203945"/>
            <a:ext cx="1135382" cy="950126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240" name="Elbow Connector 239">
            <a:extLst>
              <a:ext uri="{FF2B5EF4-FFF2-40B4-BE49-F238E27FC236}">
                <a16:creationId xmlns:a16="http://schemas.microsoft.com/office/drawing/2014/main" id="{93F8A4FC-F62C-EF41-AA6E-C27B26833772}"/>
              </a:ext>
            </a:extLst>
          </p:cNvPr>
          <p:cNvCxnSpPr>
            <a:cxnSpLocks/>
          </p:cNvCxnSpPr>
          <p:nvPr/>
        </p:nvCxnSpPr>
        <p:spPr>
          <a:xfrm flipV="1">
            <a:off x="6145737" y="4006654"/>
            <a:ext cx="955914" cy="521619"/>
          </a:xfrm>
          <a:prstGeom prst="bentConnector3">
            <a:avLst>
              <a:gd name="adj1" fmla="val 28743"/>
            </a:avLst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1" name="Graphic 8">
            <a:extLst>
              <a:ext uri="{FF2B5EF4-FFF2-40B4-BE49-F238E27FC236}">
                <a16:creationId xmlns:a16="http://schemas.microsoft.com/office/drawing/2014/main" id="{B0C3352A-5B95-A64C-8E8A-BD653FCFC7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0934" y="1342733"/>
            <a:ext cx="269124" cy="269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335917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44" name="Footer Placeholder 28">
            <a:extLst>
              <a:ext uri="{FF2B5EF4-FFF2-40B4-BE49-F238E27FC236}">
                <a16:creationId xmlns:a16="http://schemas.microsoft.com/office/drawing/2014/main" id="{A6501EF6-7622-6A41-89AE-325B1323EA60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090550" y="6250334"/>
            <a:ext cx="4463143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© 2020, Amazon Web Services, Inc. or its affiliates. All rights reserved.</a:t>
            </a:r>
            <a:endParaRPr lang="en-US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56345" name="Slide Number Placeholder 29">
            <a:extLst>
              <a:ext uri="{FF2B5EF4-FFF2-40B4-BE49-F238E27FC236}">
                <a16:creationId xmlns:a16="http://schemas.microsoft.com/office/drawing/2014/main" id="{92206EDB-AE67-2142-8D7A-F4D25741FBE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106677" y="6250334"/>
            <a:ext cx="2844381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1C588C1-1042-BC47-B84D-2032ED7FAC95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en-US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56321" name="Title 3">
            <a:extLst>
              <a:ext uri="{FF2B5EF4-FFF2-40B4-BE49-F238E27FC236}">
                <a16:creationId xmlns:a16="http://schemas.microsoft.com/office/drawing/2014/main" id="{FA28F6E9-D239-8B4D-A150-C5C733F5BE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dirty="0"/>
              <a:t>CRUD Operations</a:t>
            </a:r>
            <a:br>
              <a:rPr lang="en-US" altLang="en-US" dirty="0"/>
            </a:br>
            <a:r>
              <a:rPr lang="en-US" altLang="en-US" sz="2000" dirty="0"/>
              <a:t>(detailed)</a:t>
            </a:r>
            <a:endParaRPr lang="en-US" alt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4DF6C5E-5C1B-1F4C-8327-9A80F0EE4D15}"/>
              </a:ext>
            </a:extLst>
          </p:cNvPr>
          <p:cNvSpPr/>
          <p:nvPr/>
        </p:nvSpPr>
        <p:spPr>
          <a:xfrm>
            <a:off x="4993114" y="365127"/>
            <a:ext cx="6645810" cy="5645312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45720" algn="l"/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53" name="Graphic 52">
            <a:extLst>
              <a:ext uri="{FF2B5EF4-FFF2-40B4-BE49-F238E27FC236}">
                <a16:creationId xmlns:a16="http://schemas.microsoft.com/office/drawing/2014/main" id="{7F087D3C-41E9-7C4F-94E7-EF1935AD4C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03875" y="365125"/>
            <a:ext cx="381000" cy="381000"/>
          </a:xfrm>
          <a:prstGeom prst="rect">
            <a:avLst/>
          </a:pr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991EEE53-52AA-CF40-B690-623FDE03C65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654844" y="712303"/>
            <a:ext cx="381000" cy="381000"/>
          </a:xfrm>
          <a:prstGeom prst="rect">
            <a:avLst/>
          </a:prstGeom>
        </p:spPr>
      </p:pic>
      <p:sp>
        <p:nvSpPr>
          <p:cNvPr id="55" name="Rectangle 54">
            <a:extLst>
              <a:ext uri="{FF2B5EF4-FFF2-40B4-BE49-F238E27FC236}">
                <a16:creationId xmlns:a16="http://schemas.microsoft.com/office/drawing/2014/main" id="{FF1BB70C-23EC-414C-8263-9B8CA71658EF}"/>
              </a:ext>
            </a:extLst>
          </p:cNvPr>
          <p:cNvSpPr/>
          <p:nvPr/>
        </p:nvSpPr>
        <p:spPr>
          <a:xfrm>
            <a:off x="6644083" y="710077"/>
            <a:ext cx="1473819" cy="3949976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Lambda</a:t>
            </a: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Layer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73583B94-06E8-8E47-ABE8-A83265CE6FC2}"/>
              </a:ext>
            </a:extLst>
          </p:cNvPr>
          <p:cNvSpPr/>
          <p:nvPr/>
        </p:nvSpPr>
        <p:spPr>
          <a:xfrm>
            <a:off x="1807791" y="1403966"/>
            <a:ext cx="2455489" cy="3950354"/>
          </a:xfrm>
          <a:prstGeom prst="rect">
            <a:avLst/>
          </a:prstGeom>
          <a:solidFill>
            <a:srgbClr val="FAFAFA">
              <a:alpha val="20000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 App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D67B83D-00D9-BF41-BD89-6DA3DABCC21C}"/>
              </a:ext>
            </a:extLst>
          </p:cNvPr>
          <p:cNvGrpSpPr/>
          <p:nvPr/>
        </p:nvGrpSpPr>
        <p:grpSpPr>
          <a:xfrm>
            <a:off x="2721543" y="1903404"/>
            <a:ext cx="627984" cy="1026301"/>
            <a:chOff x="1172061" y="1643719"/>
            <a:chExt cx="627984" cy="1026301"/>
          </a:xfrm>
        </p:grpSpPr>
        <p:pic>
          <p:nvPicPr>
            <p:cNvPr id="59" name="Graphic 58">
              <a:extLst>
                <a:ext uri="{FF2B5EF4-FFF2-40B4-BE49-F238E27FC236}">
                  <a16:creationId xmlns:a16="http://schemas.microsoft.com/office/drawing/2014/main" id="{CF593A86-71D1-C44B-B178-8DE3FD7D015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172061" y="1643719"/>
              <a:ext cx="627984" cy="652694"/>
            </a:xfrm>
            <a:prstGeom prst="rect">
              <a:avLst/>
            </a:prstGeom>
          </p:spPr>
        </p:pic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72E37A95-9156-D246-934D-524E9D33C344}"/>
                </a:ext>
              </a:extLst>
            </p:cNvPr>
            <p:cNvSpPr txBox="1"/>
            <p:nvPr/>
          </p:nvSpPr>
          <p:spPr>
            <a:xfrm>
              <a:off x="1204455" y="2222223"/>
              <a:ext cx="571710" cy="4477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React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44735F1B-3769-F44B-A7BC-CFE2B8963893}"/>
              </a:ext>
            </a:extLst>
          </p:cNvPr>
          <p:cNvGrpSpPr/>
          <p:nvPr/>
        </p:nvGrpSpPr>
        <p:grpSpPr>
          <a:xfrm>
            <a:off x="1683037" y="4244818"/>
            <a:ext cx="1448161" cy="839724"/>
            <a:chOff x="1553949" y="1718893"/>
            <a:chExt cx="1448161" cy="839724"/>
          </a:xfrm>
        </p:grpSpPr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65F46896-FF7C-BD4C-A5AA-924A3D741EEB}"/>
                </a:ext>
              </a:extLst>
            </p:cNvPr>
            <p:cNvGrpSpPr/>
            <p:nvPr/>
          </p:nvGrpSpPr>
          <p:grpSpPr>
            <a:xfrm>
              <a:off x="1979330" y="1718893"/>
              <a:ext cx="642652" cy="578027"/>
              <a:chOff x="3055839" y="3039768"/>
              <a:chExt cx="856555" cy="844894"/>
            </a:xfrm>
          </p:grpSpPr>
          <p:pic>
            <p:nvPicPr>
              <p:cNvPr id="62" name="Graphic 10">
                <a:extLst>
                  <a:ext uri="{FF2B5EF4-FFF2-40B4-BE49-F238E27FC236}">
                    <a16:creationId xmlns:a16="http://schemas.microsoft.com/office/drawing/2014/main" id="{4B5EE427-3FA5-9247-8D51-E0CB12D6CB3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/>
              <a:srcRect/>
              <a:stretch/>
            </p:blipFill>
            <p:spPr bwMode="auto">
              <a:xfrm>
                <a:off x="3055839" y="3039768"/>
                <a:ext cx="762000" cy="762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63" name="Picture 6" descr="JavaScript logo vector (.EPS, 136.86 Kb) download">
                <a:extLst>
                  <a:ext uri="{FF2B5EF4-FFF2-40B4-BE49-F238E27FC236}">
                    <a16:creationId xmlns:a16="http://schemas.microsoft.com/office/drawing/2014/main" id="{559E3677-EA64-C048-9E8D-1A0B64196BB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89010" y="3561278"/>
                <a:ext cx="323384" cy="32338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B0BAD75D-2C57-5341-B6DE-99A2D9A407B3}"/>
                </a:ext>
              </a:extLst>
            </p:cNvPr>
            <p:cNvSpPr txBox="1"/>
            <p:nvPr/>
          </p:nvSpPr>
          <p:spPr>
            <a:xfrm>
              <a:off x="1553949" y="2221840"/>
              <a:ext cx="1448161" cy="336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Amplify</a:t>
              </a:r>
              <a:br>
                <a:rPr lang="en-US" sz="9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9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JS Library</a:t>
              </a:r>
            </a:p>
          </p:txBody>
        </p:sp>
      </p:grpSp>
      <p:sp>
        <p:nvSpPr>
          <p:cNvPr id="71" name="Rectangle 70">
            <a:extLst>
              <a:ext uri="{FF2B5EF4-FFF2-40B4-BE49-F238E27FC236}">
                <a16:creationId xmlns:a16="http://schemas.microsoft.com/office/drawing/2014/main" id="{16F90E31-2413-7D4B-8787-44BE4664801A}"/>
              </a:ext>
            </a:extLst>
          </p:cNvPr>
          <p:cNvSpPr/>
          <p:nvPr/>
        </p:nvSpPr>
        <p:spPr>
          <a:xfrm>
            <a:off x="8673990" y="710077"/>
            <a:ext cx="1473819" cy="3950208"/>
          </a:xfrm>
          <a:prstGeom prst="rect">
            <a:avLst/>
          </a:prstGeom>
          <a:solidFill>
            <a:srgbClr val="161E2D"/>
          </a:solidFill>
          <a:ln w="12700">
            <a:solidFill>
              <a:srgbClr val="517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rgbClr val="517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DynamoDB</a:t>
            </a:r>
          </a:p>
        </p:txBody>
      </p:sp>
      <p:pic>
        <p:nvPicPr>
          <p:cNvPr id="72" name="Graphic 23">
            <a:extLst>
              <a:ext uri="{FF2B5EF4-FFF2-40B4-BE49-F238E27FC236}">
                <a16:creationId xmlns:a16="http://schemas.microsoft.com/office/drawing/2014/main" id="{2C5C67AE-F5F8-D249-A30F-A797C8CF1F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3990" y="712303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5B24862A-A84D-8F4E-AF8E-C6ED6ABCBC7A}"/>
              </a:ext>
            </a:extLst>
          </p:cNvPr>
          <p:cNvGrpSpPr/>
          <p:nvPr/>
        </p:nvGrpSpPr>
        <p:grpSpPr>
          <a:xfrm>
            <a:off x="6814172" y="1249299"/>
            <a:ext cx="3322481" cy="788663"/>
            <a:chOff x="7749198" y="1376788"/>
            <a:chExt cx="3322481" cy="788663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473097C7-C02C-C740-A6B0-261CCD55CAC2}"/>
                </a:ext>
              </a:extLst>
            </p:cNvPr>
            <p:cNvGrpSpPr/>
            <p:nvPr/>
          </p:nvGrpSpPr>
          <p:grpSpPr>
            <a:xfrm>
              <a:off x="7749198" y="1389719"/>
              <a:ext cx="1133644" cy="775732"/>
              <a:chOff x="7749198" y="1415119"/>
              <a:chExt cx="1133644" cy="775732"/>
            </a:xfrm>
          </p:grpSpPr>
          <p:pic>
            <p:nvPicPr>
              <p:cNvPr id="67" name="Graphic 13">
                <a:extLst>
                  <a:ext uri="{FF2B5EF4-FFF2-40B4-BE49-F238E27FC236}">
                    <a16:creationId xmlns:a16="http://schemas.microsoft.com/office/drawing/2014/main" id="{2F944D39-1813-6D4B-A653-B54B783664A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rcRect/>
              <a:stretch/>
            </p:blipFill>
            <p:spPr bwMode="auto">
              <a:xfrm>
                <a:off x="8087418" y="1415119"/>
                <a:ext cx="457200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7AB23FA5-FFE9-C140-ACFD-264614F747FB}"/>
                  </a:ext>
                </a:extLst>
              </p:cNvPr>
              <p:cNvSpPr txBox="1"/>
              <p:nvPr/>
            </p:nvSpPr>
            <p:spPr>
              <a:xfrm>
                <a:off x="7749198" y="1821519"/>
                <a:ext cx="11336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9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Database</a:t>
                </a:r>
                <a:br>
                  <a:rPr lang="en-US" sz="9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9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Lambda Functions</a:t>
                </a:r>
              </a:p>
            </p:txBody>
          </p:sp>
        </p:grp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499C0C78-E98D-A04C-B4EA-4DC8741A04D1}"/>
                </a:ext>
              </a:extLst>
            </p:cNvPr>
            <p:cNvGrpSpPr/>
            <p:nvPr/>
          </p:nvGrpSpPr>
          <p:grpSpPr>
            <a:xfrm>
              <a:off x="10117326" y="1376788"/>
              <a:ext cx="954353" cy="369332"/>
              <a:chOff x="10117326" y="1342869"/>
              <a:chExt cx="954353" cy="369332"/>
            </a:xfrm>
          </p:grpSpPr>
          <p:pic>
            <p:nvPicPr>
              <p:cNvPr id="70" name="Graphic 29">
                <a:extLst>
                  <a:ext uri="{FF2B5EF4-FFF2-40B4-BE49-F238E27FC236}">
                    <a16:creationId xmlns:a16="http://schemas.microsoft.com/office/drawing/2014/main" id="{719CB0F0-8A0D-EC45-9BAE-3CEAA7F3DAB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rcRect/>
              <a:stretch/>
            </p:blipFill>
            <p:spPr bwMode="auto">
              <a:xfrm>
                <a:off x="10117326" y="1364319"/>
                <a:ext cx="304601" cy="3046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E1875467-191B-A448-82FC-5A931CE0AD7D}"/>
                  </a:ext>
                </a:extLst>
              </p:cNvPr>
              <p:cNvSpPr txBox="1"/>
              <p:nvPr/>
            </p:nvSpPr>
            <p:spPr>
              <a:xfrm>
                <a:off x="10393288" y="1342869"/>
                <a:ext cx="6783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Database</a:t>
                </a:r>
                <a:br>
                  <a:rPr lang="en-US" sz="9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9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Table</a:t>
                </a:r>
              </a:p>
            </p:txBody>
          </p:sp>
        </p:grp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01F05C5B-4281-EB43-9949-4C928042F3D9}"/>
              </a:ext>
            </a:extLst>
          </p:cNvPr>
          <p:cNvGrpSpPr/>
          <p:nvPr/>
        </p:nvGrpSpPr>
        <p:grpSpPr>
          <a:xfrm>
            <a:off x="6814172" y="2100960"/>
            <a:ext cx="1133644" cy="775732"/>
            <a:chOff x="7749198" y="1415119"/>
            <a:chExt cx="1133644" cy="775732"/>
          </a:xfrm>
        </p:grpSpPr>
        <p:pic>
          <p:nvPicPr>
            <p:cNvPr id="79" name="Graphic 13">
              <a:extLst>
                <a:ext uri="{FF2B5EF4-FFF2-40B4-BE49-F238E27FC236}">
                  <a16:creationId xmlns:a16="http://schemas.microsoft.com/office/drawing/2014/main" id="{ED5854D5-C517-F24B-B7AC-7FFDA4F6337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rcRect/>
            <a:stretch/>
          </p:blipFill>
          <p:spPr bwMode="auto">
            <a:xfrm>
              <a:off x="8087418" y="1415119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30E30CAD-22EA-8D44-B7F6-E7AB6F850DE2}"/>
                </a:ext>
              </a:extLst>
            </p:cNvPr>
            <p:cNvSpPr txBox="1"/>
            <p:nvPr/>
          </p:nvSpPr>
          <p:spPr>
            <a:xfrm>
              <a:off x="7749198" y="1821519"/>
              <a:ext cx="11336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Asset</a:t>
              </a:r>
              <a:br>
                <a:rPr lang="en-US" sz="9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9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Lambda Functions</a:t>
              </a: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8605FBC0-6327-D640-BBDF-7E89850A5617}"/>
              </a:ext>
            </a:extLst>
          </p:cNvPr>
          <p:cNvGrpSpPr/>
          <p:nvPr/>
        </p:nvGrpSpPr>
        <p:grpSpPr>
          <a:xfrm>
            <a:off x="6814172" y="2939690"/>
            <a:ext cx="1133644" cy="775732"/>
            <a:chOff x="7749198" y="1415119"/>
            <a:chExt cx="1133644" cy="775732"/>
          </a:xfrm>
        </p:grpSpPr>
        <p:pic>
          <p:nvPicPr>
            <p:cNvPr id="86" name="Graphic 13">
              <a:extLst>
                <a:ext uri="{FF2B5EF4-FFF2-40B4-BE49-F238E27FC236}">
                  <a16:creationId xmlns:a16="http://schemas.microsoft.com/office/drawing/2014/main" id="{2C7F6316-1DA6-B640-B724-70C60AB2438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rcRect/>
            <a:stretch/>
          </p:blipFill>
          <p:spPr bwMode="auto">
            <a:xfrm>
              <a:off x="8087418" y="1415119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1FFC5094-0241-1E46-AAAB-B1C1BE1F6447}"/>
                </a:ext>
              </a:extLst>
            </p:cNvPr>
            <p:cNvSpPr txBox="1"/>
            <p:nvPr/>
          </p:nvSpPr>
          <p:spPr>
            <a:xfrm>
              <a:off x="7749198" y="1821519"/>
              <a:ext cx="11336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Pipelines</a:t>
              </a:r>
              <a:br>
                <a:rPr lang="en-US" sz="9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9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Lambda Functions</a:t>
              </a: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BBAE91BF-3794-7749-8D62-99BA685AFDF2}"/>
              </a:ext>
            </a:extLst>
          </p:cNvPr>
          <p:cNvGrpSpPr/>
          <p:nvPr/>
        </p:nvGrpSpPr>
        <p:grpSpPr>
          <a:xfrm>
            <a:off x="6814172" y="3778419"/>
            <a:ext cx="1133644" cy="775732"/>
            <a:chOff x="7749198" y="1415119"/>
            <a:chExt cx="1133644" cy="775732"/>
          </a:xfrm>
        </p:grpSpPr>
        <p:pic>
          <p:nvPicPr>
            <p:cNvPr id="93" name="Graphic 13">
              <a:extLst>
                <a:ext uri="{FF2B5EF4-FFF2-40B4-BE49-F238E27FC236}">
                  <a16:creationId xmlns:a16="http://schemas.microsoft.com/office/drawing/2014/main" id="{29319CDE-E384-4645-8915-3523E19B75C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rcRect/>
            <a:stretch/>
          </p:blipFill>
          <p:spPr bwMode="auto">
            <a:xfrm>
              <a:off x="8087418" y="1415119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B0FF7B6E-45CD-4B4A-8D89-C8993D1775CE}"/>
                </a:ext>
              </a:extLst>
            </p:cNvPr>
            <p:cNvSpPr txBox="1"/>
            <p:nvPr/>
          </p:nvSpPr>
          <p:spPr>
            <a:xfrm>
              <a:off x="7749198" y="1821519"/>
              <a:ext cx="11336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Workflow</a:t>
              </a:r>
              <a:br>
                <a:rPr lang="en-US" sz="9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9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Lambda Functions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4FB8905-4995-1841-90C2-FAFB2B54FA21}"/>
              </a:ext>
            </a:extLst>
          </p:cNvPr>
          <p:cNvGrpSpPr/>
          <p:nvPr/>
        </p:nvGrpSpPr>
        <p:grpSpPr>
          <a:xfrm>
            <a:off x="5047407" y="4279377"/>
            <a:ext cx="1506552" cy="973514"/>
            <a:chOff x="5200034" y="2867294"/>
            <a:chExt cx="1506552" cy="973514"/>
          </a:xfrm>
        </p:grpSpPr>
        <p:pic>
          <p:nvPicPr>
            <p:cNvPr id="52" name="Graphic 17">
              <a:extLst>
                <a:ext uri="{FF2B5EF4-FFF2-40B4-BE49-F238E27FC236}">
                  <a16:creationId xmlns:a16="http://schemas.microsoft.com/office/drawing/2014/main" id="{1BE0D0FA-9488-0042-80E0-D874292281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/>
            <a:srcRect/>
            <a:stretch/>
          </p:blipFill>
          <p:spPr bwMode="auto">
            <a:xfrm>
              <a:off x="5715000" y="2867294"/>
              <a:ext cx="471016" cy="4710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E9BB7BF7-64C8-9943-8B6D-30C4044CDA88}"/>
                </a:ext>
              </a:extLst>
            </p:cNvPr>
            <p:cNvSpPr txBox="1"/>
            <p:nvPr/>
          </p:nvSpPr>
          <p:spPr>
            <a:xfrm>
              <a:off x="5200034" y="3379143"/>
              <a:ext cx="15065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VAMS Client API API Gateway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E96DB3D-4EA8-C947-9331-C7F2AAD026E5}"/>
              </a:ext>
            </a:extLst>
          </p:cNvPr>
          <p:cNvGrpSpPr/>
          <p:nvPr/>
        </p:nvGrpSpPr>
        <p:grpSpPr>
          <a:xfrm>
            <a:off x="105466" y="2945699"/>
            <a:ext cx="1073150" cy="833110"/>
            <a:chOff x="385031" y="2978364"/>
            <a:chExt cx="1073150" cy="833110"/>
          </a:xfrm>
        </p:grpSpPr>
        <p:pic>
          <p:nvPicPr>
            <p:cNvPr id="96" name="Graphic 21">
              <a:extLst>
                <a:ext uri="{FF2B5EF4-FFF2-40B4-BE49-F238E27FC236}">
                  <a16:creationId xmlns:a16="http://schemas.microsoft.com/office/drawing/2014/main" id="{8DC902CA-DBDB-B548-98FA-6868F27D138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rcRect/>
            <a:stretch/>
          </p:blipFill>
          <p:spPr bwMode="auto">
            <a:xfrm>
              <a:off x="686656" y="2978364"/>
              <a:ext cx="469900" cy="469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7" name="TextBox 38">
              <a:extLst>
                <a:ext uri="{FF2B5EF4-FFF2-40B4-BE49-F238E27FC236}">
                  <a16:creationId xmlns:a16="http://schemas.microsoft.com/office/drawing/2014/main" id="{5D30E0EF-2A6F-1644-AE8D-1043B90449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5031" y="3549864"/>
              <a:ext cx="1073150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User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3850E706-9336-C14F-BEE3-359DBCDE7157}"/>
              </a:ext>
            </a:extLst>
          </p:cNvPr>
          <p:cNvGrpSpPr/>
          <p:nvPr/>
        </p:nvGrpSpPr>
        <p:grpSpPr>
          <a:xfrm>
            <a:off x="1970265" y="3035429"/>
            <a:ext cx="850456" cy="874554"/>
            <a:chOff x="2703776" y="2941388"/>
            <a:chExt cx="850456" cy="874554"/>
          </a:xfrm>
        </p:grpSpPr>
        <p:pic>
          <p:nvPicPr>
            <p:cNvPr id="2050" name="Picture 2" descr="React Router Logo PNG Transparent &amp;amp; SVG Vector - Freebie Supply">
              <a:extLst>
                <a:ext uri="{FF2B5EF4-FFF2-40B4-BE49-F238E27FC236}">
                  <a16:creationId xmlns:a16="http://schemas.microsoft.com/office/drawing/2014/main" id="{B03D38E4-22A0-DB48-85E0-EA7CE7118FA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03776" y="2941388"/>
              <a:ext cx="850456" cy="464872"/>
            </a:xfrm>
            <a:prstGeom prst="rect">
              <a:avLst/>
            </a:prstGeom>
            <a:noFill/>
            <a:effectLst>
              <a:outerShdw dist="12700" dir="5400000" algn="t" rotWithShape="0">
                <a:schemeClr val="bg1"/>
              </a:outerShdw>
              <a:softEdge rad="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DB09BEF1-1697-444C-BB73-979AD463D2DA}"/>
                </a:ext>
              </a:extLst>
            </p:cNvPr>
            <p:cNvSpPr txBox="1"/>
            <p:nvPr/>
          </p:nvSpPr>
          <p:spPr>
            <a:xfrm>
              <a:off x="2843148" y="3446610"/>
              <a:ext cx="5717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  <a:effectLst>
                    <a:glow rad="63500">
                      <a:schemeClr val="tx1">
                        <a:alpha val="40000"/>
                      </a:schemeClr>
                    </a:glo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React Router</a:t>
              </a:r>
            </a:p>
          </p:txBody>
        </p:sp>
      </p:grpSp>
      <p:sp>
        <p:nvSpPr>
          <p:cNvPr id="10" name="Oval 9">
            <a:extLst>
              <a:ext uri="{FF2B5EF4-FFF2-40B4-BE49-F238E27FC236}">
                <a16:creationId xmlns:a16="http://schemas.microsoft.com/office/drawing/2014/main" id="{B447F367-EB17-3148-9E65-A83316089657}"/>
              </a:ext>
            </a:extLst>
          </p:cNvPr>
          <p:cNvSpPr/>
          <p:nvPr/>
        </p:nvSpPr>
        <p:spPr>
          <a:xfrm>
            <a:off x="3461559" y="4244818"/>
            <a:ext cx="482821" cy="4828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17D08B60-2F43-3940-B6AD-35B76B4E0C20}"/>
              </a:ext>
            </a:extLst>
          </p:cNvPr>
          <p:cNvSpPr txBox="1"/>
          <p:nvPr/>
        </p:nvSpPr>
        <p:spPr>
          <a:xfrm>
            <a:off x="3322836" y="4319090"/>
            <a:ext cx="762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VAM API Service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5DB9ED25-3C72-AA4C-A9D2-5705C35EAB94}"/>
              </a:ext>
            </a:extLst>
          </p:cNvPr>
          <p:cNvCxnSpPr>
            <a:cxnSpLocks/>
          </p:cNvCxnSpPr>
          <p:nvPr/>
        </p:nvCxnSpPr>
        <p:spPr>
          <a:xfrm flipH="1">
            <a:off x="2731384" y="4505476"/>
            <a:ext cx="697492" cy="0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A9D1AC5B-5CB2-6E4F-88E7-DC7A88ED2BD9}"/>
              </a:ext>
            </a:extLst>
          </p:cNvPr>
          <p:cNvSpPr txBox="1"/>
          <p:nvPr/>
        </p:nvSpPr>
        <p:spPr>
          <a:xfrm>
            <a:off x="2334843" y="4262213"/>
            <a:ext cx="15065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>
                <a:solidFill>
                  <a:schemeClr val="bg1"/>
                </a:solidFill>
                <a:effectLst>
                  <a:glow rad="63500">
                    <a:schemeClr val="tx1"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uses</a:t>
            </a:r>
          </a:p>
        </p:txBody>
      </p:sp>
      <p:sp>
        <p:nvSpPr>
          <p:cNvPr id="102" name="Freeform 101">
            <a:extLst>
              <a:ext uri="{FF2B5EF4-FFF2-40B4-BE49-F238E27FC236}">
                <a16:creationId xmlns:a16="http://schemas.microsoft.com/office/drawing/2014/main" id="{B324B28C-69BF-264D-A006-E4C7CCF0BDC2}"/>
              </a:ext>
            </a:extLst>
          </p:cNvPr>
          <p:cNvSpPr/>
          <p:nvPr/>
        </p:nvSpPr>
        <p:spPr>
          <a:xfrm rot="5400000" flipH="1" flipV="1">
            <a:off x="1313606" y="1510964"/>
            <a:ext cx="521318" cy="1868362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C7C2A99F-5046-F94E-B7BA-4C18B2ADD698}"/>
              </a:ext>
            </a:extLst>
          </p:cNvPr>
          <p:cNvSpPr txBox="1"/>
          <p:nvPr/>
        </p:nvSpPr>
        <p:spPr>
          <a:xfrm>
            <a:off x="1054514" y="1917801"/>
            <a:ext cx="1506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>
                <a:solidFill>
                  <a:schemeClr val="bg1"/>
                </a:solidFill>
                <a:effectLst>
                  <a:glow rad="63500">
                    <a:schemeClr val="tx1"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Presents results, nav &amp; form controls</a:t>
            </a:r>
          </a:p>
        </p:txBody>
      </p:sp>
      <p:sp>
        <p:nvSpPr>
          <p:cNvPr id="105" name="Freeform 104">
            <a:extLst>
              <a:ext uri="{FF2B5EF4-FFF2-40B4-BE49-F238E27FC236}">
                <a16:creationId xmlns:a16="http://schemas.microsoft.com/office/drawing/2014/main" id="{B8FAEE07-90DF-7345-9B82-1966CEE743C1}"/>
              </a:ext>
            </a:extLst>
          </p:cNvPr>
          <p:cNvSpPr/>
          <p:nvPr/>
        </p:nvSpPr>
        <p:spPr>
          <a:xfrm rot="5400000" flipH="1">
            <a:off x="2508959" y="3137971"/>
            <a:ext cx="1969520" cy="144887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711AE0ED-2C42-0F40-878F-112092FFC214}"/>
              </a:ext>
            </a:extLst>
          </p:cNvPr>
          <p:cNvSpPr txBox="1"/>
          <p:nvPr/>
        </p:nvSpPr>
        <p:spPr>
          <a:xfrm>
            <a:off x="2809349" y="2309154"/>
            <a:ext cx="15065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>
                <a:solidFill>
                  <a:schemeClr val="bg1"/>
                </a:solidFill>
                <a:effectLst>
                  <a:glow rad="63500">
                    <a:schemeClr val="tx1"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invokes</a:t>
            </a:r>
          </a:p>
        </p:txBody>
      </p:sp>
      <p:sp>
        <p:nvSpPr>
          <p:cNvPr id="107" name="Freeform 106">
            <a:extLst>
              <a:ext uri="{FF2B5EF4-FFF2-40B4-BE49-F238E27FC236}">
                <a16:creationId xmlns:a16="http://schemas.microsoft.com/office/drawing/2014/main" id="{20AC29F9-DDB4-D949-BA1A-ADAAC9B56688}"/>
              </a:ext>
            </a:extLst>
          </p:cNvPr>
          <p:cNvSpPr/>
          <p:nvPr/>
        </p:nvSpPr>
        <p:spPr>
          <a:xfrm rot="10800000" flipH="1" flipV="1">
            <a:off x="3359788" y="2032907"/>
            <a:ext cx="498048" cy="2162268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9ADEF05D-B048-684C-8B4E-5FE637F96E8A}"/>
              </a:ext>
            </a:extLst>
          </p:cNvPr>
          <p:cNvSpPr txBox="1"/>
          <p:nvPr/>
        </p:nvSpPr>
        <p:spPr>
          <a:xfrm>
            <a:off x="3106338" y="3671955"/>
            <a:ext cx="1506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>
                <a:solidFill>
                  <a:schemeClr val="bg1"/>
                </a:solidFill>
                <a:effectLst>
                  <a:glow rad="63500">
                    <a:schemeClr val="tx1"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returns</a:t>
            </a:r>
            <a:br>
              <a:rPr lang="en-US" sz="1000" i="1" dirty="0">
                <a:solidFill>
                  <a:schemeClr val="bg1"/>
                </a:solidFill>
                <a:effectLst>
                  <a:glow rad="63500">
                    <a:schemeClr val="tx1"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i="1" dirty="0">
                <a:solidFill>
                  <a:schemeClr val="bg1"/>
                </a:solidFill>
                <a:effectLst>
                  <a:glow rad="63500">
                    <a:schemeClr val="tx1"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</a:p>
        </p:txBody>
      </p:sp>
      <p:sp>
        <p:nvSpPr>
          <p:cNvPr id="109" name="Freeform 108">
            <a:extLst>
              <a:ext uri="{FF2B5EF4-FFF2-40B4-BE49-F238E27FC236}">
                <a16:creationId xmlns:a16="http://schemas.microsoft.com/office/drawing/2014/main" id="{7338A641-A470-EB42-9103-80DF484E5A00}"/>
              </a:ext>
            </a:extLst>
          </p:cNvPr>
          <p:cNvSpPr/>
          <p:nvPr/>
        </p:nvSpPr>
        <p:spPr>
          <a:xfrm rot="16200000" flipH="1" flipV="1">
            <a:off x="2608494" y="3016723"/>
            <a:ext cx="719137" cy="124606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6B64511C-1E57-2647-9E92-9B61E8CE05DA}"/>
              </a:ext>
            </a:extLst>
          </p:cNvPr>
          <p:cNvSpPr txBox="1"/>
          <p:nvPr/>
        </p:nvSpPr>
        <p:spPr>
          <a:xfrm>
            <a:off x="2281496" y="2837988"/>
            <a:ext cx="1506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>
                <a:solidFill>
                  <a:schemeClr val="bg1"/>
                </a:solidFill>
                <a:effectLst>
                  <a:glow rad="63500">
                    <a:schemeClr val="tx1"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Loads view &amp;</a:t>
            </a:r>
            <a:br>
              <a:rPr lang="en-US" sz="1000" i="1" dirty="0">
                <a:solidFill>
                  <a:schemeClr val="bg1"/>
                </a:solidFill>
                <a:effectLst>
                  <a:glow rad="63500">
                    <a:schemeClr val="tx1"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i="1" dirty="0">
                <a:solidFill>
                  <a:schemeClr val="bg1"/>
                </a:solidFill>
                <a:effectLst>
                  <a:glow rad="63500">
                    <a:schemeClr val="tx1"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passes params</a:t>
            </a:r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7B0630E0-2A5E-2B48-AEF2-C56387856C24}"/>
              </a:ext>
            </a:extLst>
          </p:cNvPr>
          <p:cNvCxnSpPr>
            <a:cxnSpLocks/>
          </p:cNvCxnSpPr>
          <p:nvPr/>
        </p:nvCxnSpPr>
        <p:spPr>
          <a:xfrm>
            <a:off x="1008452" y="3338310"/>
            <a:ext cx="843965" cy="0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4E9BCADE-FF5A-EC42-B49A-A0D600BF4CBA}"/>
              </a:ext>
            </a:extLst>
          </p:cNvPr>
          <p:cNvSpPr txBox="1"/>
          <p:nvPr/>
        </p:nvSpPr>
        <p:spPr>
          <a:xfrm>
            <a:off x="665935" y="3364101"/>
            <a:ext cx="15065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>
                <a:solidFill>
                  <a:schemeClr val="bg1"/>
                </a:solidFill>
                <a:effectLst>
                  <a:glow rad="63500">
                    <a:schemeClr val="tx1"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Requests URL</a:t>
            </a:r>
          </a:p>
        </p:txBody>
      </p:sp>
      <p:cxnSp>
        <p:nvCxnSpPr>
          <p:cNvPr id="113" name="Elbow Connector 112">
            <a:extLst>
              <a:ext uri="{FF2B5EF4-FFF2-40B4-BE49-F238E27FC236}">
                <a16:creationId xmlns:a16="http://schemas.microsoft.com/office/drawing/2014/main" id="{D9F3431D-91C1-E74D-BFF6-4FA53ED02132}"/>
              </a:ext>
            </a:extLst>
          </p:cNvPr>
          <p:cNvCxnSpPr>
            <a:cxnSpLocks/>
          </p:cNvCxnSpPr>
          <p:nvPr/>
        </p:nvCxnSpPr>
        <p:spPr>
          <a:xfrm flipV="1">
            <a:off x="835279" y="2376184"/>
            <a:ext cx="1673164" cy="659247"/>
          </a:xfrm>
          <a:prstGeom prst="bentConnector3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AC99A43D-AA7D-6F4A-AACB-8506E88CFCE0}"/>
              </a:ext>
            </a:extLst>
          </p:cNvPr>
          <p:cNvSpPr txBox="1"/>
          <p:nvPr/>
        </p:nvSpPr>
        <p:spPr>
          <a:xfrm>
            <a:off x="888940" y="2580965"/>
            <a:ext cx="1506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>
                <a:solidFill>
                  <a:schemeClr val="bg1"/>
                </a:solidFill>
                <a:effectLst>
                  <a:glow rad="63500">
                    <a:schemeClr val="tx1"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Triggers form</a:t>
            </a:r>
            <a:br>
              <a:rPr lang="en-US" sz="1000" i="1" dirty="0">
                <a:solidFill>
                  <a:schemeClr val="bg1"/>
                </a:solidFill>
                <a:effectLst>
                  <a:glow rad="63500">
                    <a:schemeClr val="tx1"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i="1" dirty="0">
                <a:solidFill>
                  <a:schemeClr val="bg1"/>
                </a:solidFill>
                <a:effectLst>
                  <a:glow rad="63500">
                    <a:schemeClr val="tx1"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control event</a:t>
            </a:r>
          </a:p>
        </p:txBody>
      </p:sp>
      <p:pic>
        <p:nvPicPr>
          <p:cNvPr id="115" name="Graphic 8">
            <a:extLst>
              <a:ext uri="{FF2B5EF4-FFF2-40B4-BE49-F238E27FC236}">
                <a16:creationId xmlns:a16="http://schemas.microsoft.com/office/drawing/2014/main" id="{BC19537F-7EDD-9A48-B5EA-23397FC2A9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2255" y="5167315"/>
            <a:ext cx="486835" cy="486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6" name="TextBox 115">
            <a:extLst>
              <a:ext uri="{FF2B5EF4-FFF2-40B4-BE49-F238E27FC236}">
                <a16:creationId xmlns:a16="http://schemas.microsoft.com/office/drawing/2014/main" id="{3F3912C2-278D-3B42-B2A7-E6FA2BF4B1E9}"/>
              </a:ext>
            </a:extLst>
          </p:cNvPr>
          <p:cNvSpPr txBox="1"/>
          <p:nvPr/>
        </p:nvSpPr>
        <p:spPr>
          <a:xfrm>
            <a:off x="7763897" y="5654150"/>
            <a:ext cx="13047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S3 Asset Bucket</a:t>
            </a:r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2CC6DCB1-FB88-054C-B091-945A9B579B83}"/>
              </a:ext>
            </a:extLst>
          </p:cNvPr>
          <p:cNvCxnSpPr>
            <a:cxnSpLocks/>
          </p:cNvCxnSpPr>
          <p:nvPr/>
        </p:nvCxnSpPr>
        <p:spPr>
          <a:xfrm>
            <a:off x="7747462" y="1403312"/>
            <a:ext cx="1359215" cy="0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615DAC6A-7614-5D45-84DE-8D369A424C83}"/>
              </a:ext>
            </a:extLst>
          </p:cNvPr>
          <p:cNvCxnSpPr>
            <a:cxnSpLocks/>
          </p:cNvCxnSpPr>
          <p:nvPr/>
        </p:nvCxnSpPr>
        <p:spPr>
          <a:xfrm>
            <a:off x="7695775" y="2225654"/>
            <a:ext cx="1359215" cy="0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B95DBB56-5BFD-4840-9721-7C40A634A4F4}"/>
              </a:ext>
            </a:extLst>
          </p:cNvPr>
          <p:cNvCxnSpPr>
            <a:cxnSpLocks/>
          </p:cNvCxnSpPr>
          <p:nvPr/>
        </p:nvCxnSpPr>
        <p:spPr>
          <a:xfrm>
            <a:off x="7695775" y="3035429"/>
            <a:ext cx="1359215" cy="0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AB7BA068-789F-4148-A6CB-E5C6B9837A7E}"/>
              </a:ext>
            </a:extLst>
          </p:cNvPr>
          <p:cNvCxnSpPr>
            <a:cxnSpLocks/>
          </p:cNvCxnSpPr>
          <p:nvPr/>
        </p:nvCxnSpPr>
        <p:spPr>
          <a:xfrm>
            <a:off x="7695775" y="3909983"/>
            <a:ext cx="1359215" cy="0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EF8CD22C-07AA-B44E-AA94-702D75897DCC}"/>
              </a:ext>
            </a:extLst>
          </p:cNvPr>
          <p:cNvSpPr txBox="1"/>
          <p:nvPr/>
        </p:nvSpPr>
        <p:spPr>
          <a:xfrm>
            <a:off x="7755276" y="1072649"/>
            <a:ext cx="1343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i="1" dirty="0" err="1">
                <a:solidFill>
                  <a:schemeClr val="bg1"/>
                </a:solidFill>
                <a:effectLst>
                  <a:glow rad="63500">
                    <a:schemeClr val="tx1"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PutItem</a:t>
            </a:r>
            <a:r>
              <a:rPr lang="en-US" sz="900" i="1" dirty="0">
                <a:solidFill>
                  <a:schemeClr val="bg1"/>
                </a:solidFill>
                <a:effectLst>
                  <a:glow rad="63500">
                    <a:schemeClr val="tx1"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900" i="1" dirty="0" err="1">
                <a:solidFill>
                  <a:schemeClr val="bg1"/>
                </a:solidFill>
                <a:effectLst>
                  <a:glow rad="63500">
                    <a:schemeClr val="tx1"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GetItem</a:t>
            </a:r>
            <a:r>
              <a:rPr lang="en-US" sz="900" i="1" dirty="0">
                <a:solidFill>
                  <a:schemeClr val="bg1"/>
                </a:solidFill>
                <a:effectLst>
                  <a:glow rad="63500">
                    <a:schemeClr val="tx1"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, Query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228C2BF0-B8A9-C245-B848-5FB468BEFE20}"/>
              </a:ext>
            </a:extLst>
          </p:cNvPr>
          <p:cNvSpPr txBox="1"/>
          <p:nvPr/>
        </p:nvSpPr>
        <p:spPr>
          <a:xfrm>
            <a:off x="7725380" y="1854858"/>
            <a:ext cx="1343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i="1" dirty="0" err="1">
                <a:solidFill>
                  <a:schemeClr val="bg1"/>
                </a:solidFill>
                <a:effectLst>
                  <a:glow rad="63500">
                    <a:schemeClr val="tx1"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PutItem</a:t>
            </a:r>
            <a:r>
              <a:rPr lang="en-US" sz="900" i="1" dirty="0">
                <a:solidFill>
                  <a:schemeClr val="bg1"/>
                </a:solidFill>
                <a:effectLst>
                  <a:glow rad="63500">
                    <a:schemeClr val="tx1"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900" i="1" dirty="0" err="1">
                <a:solidFill>
                  <a:schemeClr val="bg1"/>
                </a:solidFill>
                <a:effectLst>
                  <a:glow rad="63500">
                    <a:schemeClr val="tx1"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GetItem</a:t>
            </a:r>
            <a:r>
              <a:rPr lang="en-US" sz="900" i="1" dirty="0">
                <a:solidFill>
                  <a:schemeClr val="bg1"/>
                </a:solidFill>
                <a:effectLst>
                  <a:glow rad="63500">
                    <a:schemeClr val="tx1"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900" i="1" dirty="0" err="1">
                <a:solidFill>
                  <a:schemeClr val="bg1"/>
                </a:solidFill>
                <a:effectLst>
                  <a:glow rad="63500">
                    <a:schemeClr val="tx1"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UpdateItem</a:t>
            </a:r>
            <a:r>
              <a:rPr lang="en-US" sz="900" i="1" dirty="0">
                <a:solidFill>
                  <a:schemeClr val="bg1"/>
                </a:solidFill>
                <a:effectLst>
                  <a:glow rad="63500">
                    <a:schemeClr val="tx1"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, Query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9EE51D4D-165D-A141-A344-A7D1A20E811B}"/>
              </a:ext>
            </a:extLst>
          </p:cNvPr>
          <p:cNvSpPr txBox="1"/>
          <p:nvPr/>
        </p:nvSpPr>
        <p:spPr>
          <a:xfrm>
            <a:off x="7725380" y="3559836"/>
            <a:ext cx="1343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i="1" dirty="0" err="1">
                <a:solidFill>
                  <a:schemeClr val="bg1"/>
                </a:solidFill>
                <a:effectLst>
                  <a:glow rad="63500">
                    <a:schemeClr val="tx1"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PutItem</a:t>
            </a:r>
            <a:r>
              <a:rPr lang="en-US" sz="900" i="1" dirty="0">
                <a:solidFill>
                  <a:schemeClr val="bg1"/>
                </a:solidFill>
                <a:effectLst>
                  <a:glow rad="63500">
                    <a:schemeClr val="tx1"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900" i="1" dirty="0" err="1">
                <a:solidFill>
                  <a:schemeClr val="bg1"/>
                </a:solidFill>
                <a:effectLst>
                  <a:glow rad="63500">
                    <a:schemeClr val="tx1"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GetItem</a:t>
            </a:r>
            <a:r>
              <a:rPr lang="en-US" sz="900" i="1" dirty="0">
                <a:solidFill>
                  <a:schemeClr val="bg1"/>
                </a:solidFill>
                <a:effectLst>
                  <a:glow rad="63500">
                    <a:schemeClr val="tx1"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900" i="1" dirty="0" err="1">
                <a:solidFill>
                  <a:schemeClr val="bg1"/>
                </a:solidFill>
                <a:effectLst>
                  <a:glow rad="63500">
                    <a:schemeClr val="tx1"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UpdateItem</a:t>
            </a:r>
            <a:r>
              <a:rPr lang="en-US" sz="900" i="1" dirty="0">
                <a:solidFill>
                  <a:schemeClr val="bg1"/>
                </a:solidFill>
                <a:effectLst>
                  <a:glow rad="63500">
                    <a:schemeClr val="tx1"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, Query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668BB134-C72A-5346-B8C1-5217229C7F5E}"/>
              </a:ext>
            </a:extLst>
          </p:cNvPr>
          <p:cNvSpPr txBox="1"/>
          <p:nvPr/>
        </p:nvSpPr>
        <p:spPr>
          <a:xfrm>
            <a:off x="7736112" y="2677356"/>
            <a:ext cx="1343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i="1" dirty="0" err="1">
                <a:solidFill>
                  <a:schemeClr val="bg1"/>
                </a:solidFill>
                <a:effectLst>
                  <a:glow rad="63500">
                    <a:schemeClr val="tx1"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PutItem</a:t>
            </a:r>
            <a:r>
              <a:rPr lang="en-US" sz="900" i="1" dirty="0">
                <a:solidFill>
                  <a:schemeClr val="bg1"/>
                </a:solidFill>
                <a:effectLst>
                  <a:glow rad="63500">
                    <a:schemeClr val="tx1"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900" i="1" dirty="0" err="1">
                <a:solidFill>
                  <a:schemeClr val="bg1"/>
                </a:solidFill>
                <a:effectLst>
                  <a:glow rad="63500">
                    <a:schemeClr val="tx1"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GetItem</a:t>
            </a:r>
            <a:r>
              <a:rPr lang="en-US" sz="900" i="1" dirty="0">
                <a:solidFill>
                  <a:schemeClr val="bg1"/>
                </a:solidFill>
                <a:effectLst>
                  <a:glow rad="63500">
                    <a:schemeClr val="tx1"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, Query</a:t>
            </a:r>
          </a:p>
        </p:txBody>
      </p: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3B3F8CB8-B1A0-0849-9C5F-5797EBD9B296}"/>
              </a:ext>
            </a:extLst>
          </p:cNvPr>
          <p:cNvCxnSpPr>
            <a:cxnSpLocks/>
          </p:cNvCxnSpPr>
          <p:nvPr/>
        </p:nvCxnSpPr>
        <p:spPr>
          <a:xfrm flipH="1">
            <a:off x="4077760" y="4598683"/>
            <a:ext cx="1235650" cy="0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9F4ECAD4-E30F-F048-A376-71F6B772E8F3}"/>
              </a:ext>
            </a:extLst>
          </p:cNvPr>
          <p:cNvCxnSpPr>
            <a:cxnSpLocks/>
          </p:cNvCxnSpPr>
          <p:nvPr/>
        </p:nvCxnSpPr>
        <p:spPr>
          <a:xfrm flipH="1">
            <a:off x="4077760" y="4395483"/>
            <a:ext cx="1235650" cy="0"/>
          </a:xfrm>
          <a:prstGeom prst="straightConnector1">
            <a:avLst/>
          </a:prstGeom>
          <a:ln w="12700">
            <a:solidFill>
              <a:srgbClr val="8FA7C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91C5F500-08D0-F746-865D-055B94D7F672}"/>
              </a:ext>
            </a:extLst>
          </p:cNvPr>
          <p:cNvSpPr txBox="1"/>
          <p:nvPr/>
        </p:nvSpPr>
        <p:spPr>
          <a:xfrm>
            <a:off x="3972535" y="4128011"/>
            <a:ext cx="15065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>
                <a:solidFill>
                  <a:schemeClr val="bg1"/>
                </a:solidFill>
                <a:effectLst>
                  <a:glow rad="63500">
                    <a:schemeClr val="tx1"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Route + Payload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C91266CD-7DC9-3F4D-9DA7-74CDD3BCCC4C}"/>
              </a:ext>
            </a:extLst>
          </p:cNvPr>
          <p:cNvSpPr txBox="1"/>
          <p:nvPr/>
        </p:nvSpPr>
        <p:spPr>
          <a:xfrm>
            <a:off x="3965352" y="4666935"/>
            <a:ext cx="15065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>
                <a:solidFill>
                  <a:schemeClr val="bg1"/>
                </a:solidFill>
                <a:effectLst>
                  <a:glow rad="63500">
                    <a:schemeClr val="tx1"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</a:p>
        </p:txBody>
      </p:sp>
      <p:sp>
        <p:nvSpPr>
          <p:cNvPr id="130" name="Freeform 129">
            <a:extLst>
              <a:ext uri="{FF2B5EF4-FFF2-40B4-BE49-F238E27FC236}">
                <a16:creationId xmlns:a16="http://schemas.microsoft.com/office/drawing/2014/main" id="{E43764EC-2D5C-F84E-ACA9-79A2A5B2E39D}"/>
              </a:ext>
            </a:extLst>
          </p:cNvPr>
          <p:cNvSpPr/>
          <p:nvPr/>
        </p:nvSpPr>
        <p:spPr>
          <a:xfrm flipH="1">
            <a:off x="5630343" y="1438254"/>
            <a:ext cx="1294316" cy="2715816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EEBC25F8-66AF-CA4B-9540-A22BBAD6E1C3}"/>
              </a:ext>
            </a:extLst>
          </p:cNvPr>
          <p:cNvSpPr txBox="1"/>
          <p:nvPr/>
        </p:nvSpPr>
        <p:spPr>
          <a:xfrm>
            <a:off x="5387780" y="1042923"/>
            <a:ext cx="1343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Create, </a:t>
            </a:r>
            <a:r>
              <a:rPr lang="en-US" sz="900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FlagDeleted</a:t>
            </a:r>
            <a:r>
              <a:rPr lang="en-US" sz="9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Get &amp; List Databases</a:t>
            </a:r>
          </a:p>
        </p:txBody>
      </p:sp>
      <p:sp>
        <p:nvSpPr>
          <p:cNvPr id="132" name="Freeform 131">
            <a:extLst>
              <a:ext uri="{FF2B5EF4-FFF2-40B4-BE49-F238E27FC236}">
                <a16:creationId xmlns:a16="http://schemas.microsoft.com/office/drawing/2014/main" id="{80BCA465-8608-4744-B95B-E1C3342C4E5A}"/>
              </a:ext>
            </a:extLst>
          </p:cNvPr>
          <p:cNvSpPr/>
          <p:nvPr/>
        </p:nvSpPr>
        <p:spPr>
          <a:xfrm flipH="1">
            <a:off x="5782743" y="2339779"/>
            <a:ext cx="1294316" cy="1814292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A9A9B8FA-AA9B-C840-AF2D-31E5A3B99D44}"/>
              </a:ext>
            </a:extLst>
          </p:cNvPr>
          <p:cNvSpPr txBox="1"/>
          <p:nvPr/>
        </p:nvSpPr>
        <p:spPr>
          <a:xfrm>
            <a:off x="5620851" y="1733488"/>
            <a:ext cx="134358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i="1" dirty="0">
                <a:solidFill>
                  <a:schemeClr val="bg1"/>
                </a:solidFill>
                <a:effectLst>
                  <a:glow rad="63500">
                    <a:schemeClr val="tx1"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Upload, Download, List, Columns, </a:t>
            </a:r>
            <a:r>
              <a:rPr lang="en-US" sz="900" i="1" dirty="0" err="1">
                <a:solidFill>
                  <a:schemeClr val="bg1"/>
                </a:solidFill>
                <a:effectLst>
                  <a:glow rad="63500">
                    <a:schemeClr val="tx1"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FlagDeleted</a:t>
            </a:r>
            <a:r>
              <a:rPr lang="en-US" sz="900" i="1" dirty="0">
                <a:solidFill>
                  <a:schemeClr val="bg1"/>
                </a:solidFill>
                <a:effectLst>
                  <a:glow rad="63500">
                    <a:schemeClr val="tx1"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,  Metadata &amp; Revert Assets</a:t>
            </a:r>
          </a:p>
        </p:txBody>
      </p:sp>
      <p:sp>
        <p:nvSpPr>
          <p:cNvPr id="134" name="Freeform 133">
            <a:extLst>
              <a:ext uri="{FF2B5EF4-FFF2-40B4-BE49-F238E27FC236}">
                <a16:creationId xmlns:a16="http://schemas.microsoft.com/office/drawing/2014/main" id="{50C9559E-1F39-3B44-B330-6354BE356043}"/>
              </a:ext>
            </a:extLst>
          </p:cNvPr>
          <p:cNvSpPr/>
          <p:nvPr/>
        </p:nvSpPr>
        <p:spPr>
          <a:xfrm flipH="1" flipV="1">
            <a:off x="3705226" y="4742834"/>
            <a:ext cx="4412675" cy="711200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B582A92-6EB2-F64A-A698-D5911D88A8DA}"/>
              </a:ext>
            </a:extLst>
          </p:cNvPr>
          <p:cNvSpPr/>
          <p:nvPr/>
        </p:nvSpPr>
        <p:spPr>
          <a:xfrm>
            <a:off x="3730926" y="5223546"/>
            <a:ext cx="158248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i="1" dirty="0">
                <a:solidFill>
                  <a:schemeClr val="bg1"/>
                </a:solidFill>
                <a:effectLst>
                  <a:glow rad="63500">
                    <a:schemeClr val="tx1"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Upload &amp; Download Assets</a:t>
            </a:r>
            <a:endParaRPr lang="en-US" sz="900" dirty="0">
              <a:effectLst>
                <a:glow rad="63500">
                  <a:schemeClr val="tx1">
                    <a:alpha val="40000"/>
                  </a:schemeClr>
                </a:glow>
              </a:effectLst>
            </a:endParaRPr>
          </a:p>
        </p:txBody>
      </p:sp>
      <p:pic>
        <p:nvPicPr>
          <p:cNvPr id="135" name="Graphic 29">
            <a:extLst>
              <a:ext uri="{FF2B5EF4-FFF2-40B4-BE49-F238E27FC236}">
                <a16:creationId xmlns:a16="http://schemas.microsoft.com/office/drawing/2014/main" id="{D5C6097D-E802-F64D-A17E-B3A10C08C8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rcRect/>
          <a:stretch/>
        </p:blipFill>
        <p:spPr bwMode="auto">
          <a:xfrm>
            <a:off x="9182300" y="2047772"/>
            <a:ext cx="304601" cy="304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6" name="TextBox 135">
            <a:extLst>
              <a:ext uri="{FF2B5EF4-FFF2-40B4-BE49-F238E27FC236}">
                <a16:creationId xmlns:a16="http://schemas.microsoft.com/office/drawing/2014/main" id="{770CA2C2-149A-B245-90FB-1EB4CEF274FC}"/>
              </a:ext>
            </a:extLst>
          </p:cNvPr>
          <p:cNvSpPr txBox="1"/>
          <p:nvPr/>
        </p:nvSpPr>
        <p:spPr>
          <a:xfrm>
            <a:off x="9458262" y="2026322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Assets</a:t>
            </a:r>
            <a:br>
              <a:rPr 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Table</a:t>
            </a:r>
          </a:p>
        </p:txBody>
      </p:sp>
      <p:pic>
        <p:nvPicPr>
          <p:cNvPr id="137" name="Graphic 29">
            <a:extLst>
              <a:ext uri="{FF2B5EF4-FFF2-40B4-BE49-F238E27FC236}">
                <a16:creationId xmlns:a16="http://schemas.microsoft.com/office/drawing/2014/main" id="{15E72FCA-0519-0E47-ACB6-09A732B04F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rcRect/>
          <a:stretch/>
        </p:blipFill>
        <p:spPr bwMode="auto">
          <a:xfrm>
            <a:off x="9182300" y="2889637"/>
            <a:ext cx="304601" cy="304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8" name="TextBox 137">
            <a:extLst>
              <a:ext uri="{FF2B5EF4-FFF2-40B4-BE49-F238E27FC236}">
                <a16:creationId xmlns:a16="http://schemas.microsoft.com/office/drawing/2014/main" id="{642E6CB9-F594-CC4E-9D62-5D97AC601474}"/>
              </a:ext>
            </a:extLst>
          </p:cNvPr>
          <p:cNvSpPr txBox="1"/>
          <p:nvPr/>
        </p:nvSpPr>
        <p:spPr>
          <a:xfrm>
            <a:off x="9458262" y="286818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Pipelines</a:t>
            </a:r>
            <a:br>
              <a:rPr 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Table</a:t>
            </a:r>
          </a:p>
        </p:txBody>
      </p:sp>
      <p:pic>
        <p:nvPicPr>
          <p:cNvPr id="139" name="Graphic 29">
            <a:extLst>
              <a:ext uri="{FF2B5EF4-FFF2-40B4-BE49-F238E27FC236}">
                <a16:creationId xmlns:a16="http://schemas.microsoft.com/office/drawing/2014/main" id="{DBEE43C0-92BC-FC45-8AC0-E5D40193DC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rcRect/>
          <a:stretch/>
        </p:blipFill>
        <p:spPr bwMode="auto">
          <a:xfrm>
            <a:off x="9182300" y="3748205"/>
            <a:ext cx="304601" cy="304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0" name="TextBox 139">
            <a:extLst>
              <a:ext uri="{FF2B5EF4-FFF2-40B4-BE49-F238E27FC236}">
                <a16:creationId xmlns:a16="http://schemas.microsoft.com/office/drawing/2014/main" id="{FE6794BB-6CBB-E147-9DCA-96FA8E22D809}"/>
              </a:ext>
            </a:extLst>
          </p:cNvPr>
          <p:cNvSpPr txBox="1"/>
          <p:nvPr/>
        </p:nvSpPr>
        <p:spPr>
          <a:xfrm>
            <a:off x="9458262" y="3726755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Workflows</a:t>
            </a:r>
            <a:br>
              <a:rPr 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Table</a:t>
            </a:r>
          </a:p>
        </p:txBody>
      </p:sp>
      <p:sp>
        <p:nvSpPr>
          <p:cNvPr id="142" name="Freeform 141">
            <a:extLst>
              <a:ext uri="{FF2B5EF4-FFF2-40B4-BE49-F238E27FC236}">
                <a16:creationId xmlns:a16="http://schemas.microsoft.com/office/drawing/2014/main" id="{5B88DF6A-4687-7C4E-BF8B-F9B34F5073E9}"/>
              </a:ext>
            </a:extLst>
          </p:cNvPr>
          <p:cNvSpPr/>
          <p:nvPr/>
        </p:nvSpPr>
        <p:spPr>
          <a:xfrm rot="5400000" flipH="1">
            <a:off x="6705375" y="3372317"/>
            <a:ext cx="2713233" cy="711200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443C3AB-8E4B-8845-A7BC-A74DE9181B4D}"/>
              </a:ext>
            </a:extLst>
          </p:cNvPr>
          <p:cNvSpPr txBox="1"/>
          <p:nvPr/>
        </p:nvSpPr>
        <p:spPr>
          <a:xfrm>
            <a:off x="7513289" y="4643535"/>
            <a:ext cx="182293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S3 Select Query,</a:t>
            </a:r>
            <a:br>
              <a:rPr lang="en-US" sz="10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PutObject</a:t>
            </a:r>
            <a:r>
              <a:rPr lang="en-US" sz="10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(change storage class)</a:t>
            </a:r>
            <a:endParaRPr lang="en-US" sz="1000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000" dirty="0"/>
          </a:p>
        </p:txBody>
      </p:sp>
      <p:pic>
        <p:nvPicPr>
          <p:cNvPr id="143" name="Graphic 21">
            <a:extLst>
              <a:ext uri="{FF2B5EF4-FFF2-40B4-BE49-F238E27FC236}">
                <a16:creationId xmlns:a16="http://schemas.microsoft.com/office/drawing/2014/main" id="{32F74F83-3318-8E4B-BE63-1E1F15A128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6981" y="1883057"/>
            <a:ext cx="283077" cy="2830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4" name="Graphic 36">
            <a:extLst>
              <a:ext uri="{FF2B5EF4-FFF2-40B4-BE49-F238E27FC236}">
                <a16:creationId xmlns:a16="http://schemas.microsoft.com/office/drawing/2014/main" id="{BC215789-BA91-EF41-93E3-A7E56D865B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rcRect/>
          <a:stretch/>
        </p:blipFill>
        <p:spPr bwMode="auto">
          <a:xfrm>
            <a:off x="11164693" y="1397328"/>
            <a:ext cx="169846" cy="169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5" name="Graphic 21">
            <a:extLst>
              <a:ext uri="{FF2B5EF4-FFF2-40B4-BE49-F238E27FC236}">
                <a16:creationId xmlns:a16="http://schemas.microsoft.com/office/drawing/2014/main" id="{E6FFFC2F-EBFD-BC48-90DB-46337CE705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6981" y="1352219"/>
            <a:ext cx="283077" cy="2830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6" name="Graphic 22">
            <a:extLst>
              <a:ext uri="{FF2B5EF4-FFF2-40B4-BE49-F238E27FC236}">
                <a16:creationId xmlns:a16="http://schemas.microsoft.com/office/drawing/2014/main" id="{0ADF0B66-F189-1245-90AD-0AF74B8AAA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08078" y="1883058"/>
            <a:ext cx="283077" cy="2830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7" name="Graphic 26">
            <a:extLst>
              <a:ext uri="{FF2B5EF4-FFF2-40B4-BE49-F238E27FC236}">
                <a16:creationId xmlns:a16="http://schemas.microsoft.com/office/drawing/2014/main" id="{E3AB71CD-CB4B-4A47-BA52-EB32E0F11C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rcRect/>
          <a:stretch/>
        </p:blipFill>
        <p:spPr bwMode="auto">
          <a:xfrm>
            <a:off x="10525411" y="2473237"/>
            <a:ext cx="169846" cy="169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8" name="Rectangle 147">
            <a:extLst>
              <a:ext uri="{FF2B5EF4-FFF2-40B4-BE49-F238E27FC236}">
                <a16:creationId xmlns:a16="http://schemas.microsoft.com/office/drawing/2014/main" id="{77A60E0F-BDC6-694C-A979-18EFD9267B0E}"/>
              </a:ext>
            </a:extLst>
          </p:cNvPr>
          <p:cNvSpPr/>
          <p:nvPr/>
        </p:nvSpPr>
        <p:spPr>
          <a:xfrm>
            <a:off x="10332540" y="707942"/>
            <a:ext cx="1154625" cy="2130045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 Pipeline Flow</a:t>
            </a:r>
          </a:p>
        </p:txBody>
      </p:sp>
      <p:pic>
        <p:nvPicPr>
          <p:cNvPr id="149" name="Graphic 20">
            <a:extLst>
              <a:ext uri="{FF2B5EF4-FFF2-40B4-BE49-F238E27FC236}">
                <a16:creationId xmlns:a16="http://schemas.microsoft.com/office/drawing/2014/main" id="{C37F0C98-B555-A845-963D-5094A2B1D8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08353" y="2390579"/>
            <a:ext cx="282527" cy="282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CD954930-3B9B-F24A-B511-8BF3C8B91A98}"/>
              </a:ext>
            </a:extLst>
          </p:cNvPr>
          <p:cNvCxnSpPr>
            <a:cxnSpLocks/>
          </p:cNvCxnSpPr>
          <p:nvPr/>
        </p:nvCxnSpPr>
        <p:spPr>
          <a:xfrm>
            <a:off x="10853161" y="1490830"/>
            <a:ext cx="183672" cy="0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B4A70811-DFC7-D348-BA5B-359B6C21386B}"/>
              </a:ext>
            </a:extLst>
          </p:cNvPr>
          <p:cNvCxnSpPr>
            <a:cxnSpLocks/>
          </p:cNvCxnSpPr>
          <p:nvPr/>
        </p:nvCxnSpPr>
        <p:spPr>
          <a:xfrm>
            <a:off x="10853161" y="2019962"/>
            <a:ext cx="183672" cy="0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85109B2B-AAEE-094D-AB2C-32E6D7D8D1F6}"/>
              </a:ext>
            </a:extLst>
          </p:cNvPr>
          <p:cNvCxnSpPr>
            <a:cxnSpLocks/>
          </p:cNvCxnSpPr>
          <p:nvPr/>
        </p:nvCxnSpPr>
        <p:spPr>
          <a:xfrm>
            <a:off x="10820766" y="2545988"/>
            <a:ext cx="183672" cy="0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Elbow Connector 156">
            <a:extLst>
              <a:ext uri="{FF2B5EF4-FFF2-40B4-BE49-F238E27FC236}">
                <a16:creationId xmlns:a16="http://schemas.microsoft.com/office/drawing/2014/main" id="{5C2787B4-D65D-E243-BB39-2DBF355F0665}"/>
              </a:ext>
            </a:extLst>
          </p:cNvPr>
          <p:cNvCxnSpPr>
            <a:cxnSpLocks/>
            <a:stCxn id="144" idx="2"/>
            <a:endCxn id="143" idx="0"/>
          </p:cNvCxnSpPr>
          <p:nvPr/>
        </p:nvCxnSpPr>
        <p:spPr>
          <a:xfrm rot="5400000">
            <a:off x="10826192" y="1409567"/>
            <a:ext cx="215752" cy="631096"/>
          </a:xfrm>
          <a:prstGeom prst="bentConnector3">
            <a:avLst>
              <a:gd name="adj1" fmla="val 50000"/>
            </a:avLst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Elbow Connector 160">
            <a:extLst>
              <a:ext uri="{FF2B5EF4-FFF2-40B4-BE49-F238E27FC236}">
                <a16:creationId xmlns:a16="http://schemas.microsoft.com/office/drawing/2014/main" id="{29123E5B-7C84-344E-8B59-2279ED493765}"/>
              </a:ext>
            </a:extLst>
          </p:cNvPr>
          <p:cNvCxnSpPr>
            <a:cxnSpLocks/>
          </p:cNvCxnSpPr>
          <p:nvPr/>
        </p:nvCxnSpPr>
        <p:spPr>
          <a:xfrm rot="5400000">
            <a:off x="10826191" y="1988907"/>
            <a:ext cx="215752" cy="631096"/>
          </a:xfrm>
          <a:prstGeom prst="bentConnector3">
            <a:avLst>
              <a:gd name="adj1" fmla="val 50000"/>
            </a:avLst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Elbow Connector 161">
            <a:extLst>
              <a:ext uri="{FF2B5EF4-FFF2-40B4-BE49-F238E27FC236}">
                <a16:creationId xmlns:a16="http://schemas.microsoft.com/office/drawing/2014/main" id="{8DE6030E-A746-BF46-9F83-F8816387650C}"/>
              </a:ext>
            </a:extLst>
          </p:cNvPr>
          <p:cNvCxnSpPr>
            <a:cxnSpLocks/>
            <a:endCxn id="148" idx="2"/>
          </p:cNvCxnSpPr>
          <p:nvPr/>
        </p:nvCxnSpPr>
        <p:spPr>
          <a:xfrm flipV="1">
            <a:off x="7696231" y="2837987"/>
            <a:ext cx="3213622" cy="431510"/>
          </a:xfrm>
          <a:prstGeom prst="bentConnector2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TextBox 165">
            <a:extLst>
              <a:ext uri="{FF2B5EF4-FFF2-40B4-BE49-F238E27FC236}">
                <a16:creationId xmlns:a16="http://schemas.microsoft.com/office/drawing/2014/main" id="{BD85E924-98F6-E046-A80E-BB11644B9BC1}"/>
              </a:ext>
            </a:extLst>
          </p:cNvPr>
          <p:cNvSpPr txBox="1"/>
          <p:nvPr/>
        </p:nvSpPr>
        <p:spPr>
          <a:xfrm>
            <a:off x="10235050" y="2998618"/>
            <a:ext cx="1362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i="1" dirty="0">
                <a:solidFill>
                  <a:schemeClr val="bg1"/>
                </a:solidFill>
                <a:effectLst>
                  <a:glow rad="63500">
                    <a:schemeClr val="tx1"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Create Pipeline Notebook &amp; Container</a:t>
            </a:r>
          </a:p>
        </p:txBody>
      </p:sp>
      <p:pic>
        <p:nvPicPr>
          <p:cNvPr id="168" name="Graphic 17">
            <a:extLst>
              <a:ext uri="{FF2B5EF4-FFF2-40B4-BE49-F238E27FC236}">
                <a16:creationId xmlns:a16="http://schemas.microsoft.com/office/drawing/2014/main" id="{A7ACF008-A430-284F-8ADA-9F9F612C44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6548" y="5204771"/>
            <a:ext cx="436067" cy="436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3" name="Elbow Connector 172">
            <a:extLst>
              <a:ext uri="{FF2B5EF4-FFF2-40B4-BE49-F238E27FC236}">
                <a16:creationId xmlns:a16="http://schemas.microsoft.com/office/drawing/2014/main" id="{3C177B94-BBB8-C744-BA95-7D339754D926}"/>
              </a:ext>
            </a:extLst>
          </p:cNvPr>
          <p:cNvCxnSpPr>
            <a:cxnSpLocks/>
          </p:cNvCxnSpPr>
          <p:nvPr/>
        </p:nvCxnSpPr>
        <p:spPr>
          <a:xfrm>
            <a:off x="7681799" y="4158610"/>
            <a:ext cx="2072783" cy="954721"/>
          </a:xfrm>
          <a:prstGeom prst="bentConnector2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extBox 175">
            <a:extLst>
              <a:ext uri="{FF2B5EF4-FFF2-40B4-BE49-F238E27FC236}">
                <a16:creationId xmlns:a16="http://schemas.microsoft.com/office/drawing/2014/main" id="{DEEC6429-C016-8A42-A579-D27469302977}"/>
              </a:ext>
            </a:extLst>
          </p:cNvPr>
          <p:cNvSpPr txBox="1"/>
          <p:nvPr/>
        </p:nvSpPr>
        <p:spPr>
          <a:xfrm>
            <a:off x="9165840" y="5659618"/>
            <a:ext cx="11657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StepFunctions</a:t>
            </a:r>
            <a:endParaRPr lang="en-US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737A2677-88BB-AF4E-AAC1-BABCCBC73727}"/>
              </a:ext>
            </a:extLst>
          </p:cNvPr>
          <p:cNvSpPr txBox="1"/>
          <p:nvPr/>
        </p:nvSpPr>
        <p:spPr>
          <a:xfrm>
            <a:off x="7610105" y="4030451"/>
            <a:ext cx="1916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i="1" dirty="0">
                <a:solidFill>
                  <a:schemeClr val="bg1"/>
                </a:solidFill>
                <a:effectLst>
                  <a:glow rad="63500">
                    <a:schemeClr val="tx1"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Create </a:t>
            </a:r>
            <a:r>
              <a:rPr lang="en-US" sz="900" i="1" dirty="0" err="1">
                <a:solidFill>
                  <a:schemeClr val="bg1"/>
                </a:solidFill>
                <a:effectLst>
                  <a:glow rad="63500">
                    <a:schemeClr val="tx1"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StateMachine</a:t>
            </a:r>
            <a:r>
              <a:rPr lang="en-US" sz="900" i="1" dirty="0">
                <a:solidFill>
                  <a:schemeClr val="bg1"/>
                </a:solidFill>
                <a:effectLst>
                  <a:glow rad="63500">
                    <a:schemeClr val="tx1"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, List Executions, Delete </a:t>
            </a:r>
            <a:r>
              <a:rPr lang="en-US" sz="900" i="1" dirty="0" err="1">
                <a:solidFill>
                  <a:schemeClr val="bg1"/>
                </a:solidFill>
                <a:effectLst>
                  <a:glow rad="63500">
                    <a:schemeClr val="tx1"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StateMachine</a:t>
            </a:r>
            <a:endParaRPr lang="en-US" sz="900" i="1" dirty="0">
              <a:solidFill>
                <a:schemeClr val="bg1"/>
              </a:solidFill>
              <a:effectLst>
                <a:glow rad="63500">
                  <a:schemeClr val="tx1">
                    <a:alpha val="40000"/>
                  </a:schemeClr>
                </a:glo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402ACFEB-44D8-7144-B49F-DDDD923E5DAC}"/>
              </a:ext>
            </a:extLst>
          </p:cNvPr>
          <p:cNvSpPr txBox="1"/>
          <p:nvPr/>
        </p:nvSpPr>
        <p:spPr>
          <a:xfrm>
            <a:off x="10994809" y="88794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*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F90AB1F1-B2F6-C540-A527-B9189B8FC93C}"/>
              </a:ext>
            </a:extLst>
          </p:cNvPr>
          <p:cNvSpPr txBox="1"/>
          <p:nvPr/>
        </p:nvSpPr>
        <p:spPr>
          <a:xfrm>
            <a:off x="9917448" y="504634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*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8F2848C9-CA8D-2B46-AAB2-2374BAB2E11A}"/>
              </a:ext>
            </a:extLst>
          </p:cNvPr>
          <p:cNvSpPr txBox="1"/>
          <p:nvPr/>
        </p:nvSpPr>
        <p:spPr>
          <a:xfrm>
            <a:off x="286016" y="5719084"/>
            <a:ext cx="51063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See Asset Management, Pipeline Creation, and Workflow Creation for breakdown</a:t>
            </a: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4A2E753C-4EA9-1A4F-B978-2AE342CB0F88}"/>
              </a:ext>
            </a:extLst>
          </p:cNvPr>
          <p:cNvSpPr txBox="1"/>
          <p:nvPr/>
        </p:nvSpPr>
        <p:spPr>
          <a:xfrm>
            <a:off x="167656" y="565636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*</a:t>
            </a:r>
          </a:p>
        </p:txBody>
      </p:sp>
      <p:pic>
        <p:nvPicPr>
          <p:cNvPr id="217" name="Graphic 20">
            <a:extLst>
              <a:ext uri="{FF2B5EF4-FFF2-40B4-BE49-F238E27FC236}">
                <a16:creationId xmlns:a16="http://schemas.microsoft.com/office/drawing/2014/main" id="{60A517A2-3560-3747-901A-AF4F2C4C60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2747" y="3534245"/>
            <a:ext cx="444744" cy="444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0" name="Graphic 22">
            <a:extLst>
              <a:ext uri="{FF2B5EF4-FFF2-40B4-BE49-F238E27FC236}">
                <a16:creationId xmlns:a16="http://schemas.microsoft.com/office/drawing/2014/main" id="{D0D8282B-AD56-8D45-813E-A72F346C4E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3882" y="4457351"/>
            <a:ext cx="456191" cy="4561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2" name="TextBox 221">
            <a:extLst>
              <a:ext uri="{FF2B5EF4-FFF2-40B4-BE49-F238E27FC236}">
                <a16:creationId xmlns:a16="http://schemas.microsoft.com/office/drawing/2014/main" id="{7CF39030-7C1E-7745-9062-5EBA36C1C8D6}"/>
              </a:ext>
            </a:extLst>
          </p:cNvPr>
          <p:cNvSpPr txBox="1"/>
          <p:nvPr/>
        </p:nvSpPr>
        <p:spPr>
          <a:xfrm>
            <a:off x="10656387" y="3961973"/>
            <a:ext cx="5084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ECR</a:t>
            </a: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EA983AFD-E63C-8C44-ABE5-8BFCEED08CF9}"/>
              </a:ext>
            </a:extLst>
          </p:cNvPr>
          <p:cNvSpPr txBox="1"/>
          <p:nvPr/>
        </p:nvSpPr>
        <p:spPr>
          <a:xfrm>
            <a:off x="10437884" y="4891003"/>
            <a:ext cx="9685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SageMaker</a:t>
            </a:r>
            <a:endParaRPr lang="en-US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30" name="Elbow Connector 229">
            <a:extLst>
              <a:ext uri="{FF2B5EF4-FFF2-40B4-BE49-F238E27FC236}">
                <a16:creationId xmlns:a16="http://schemas.microsoft.com/office/drawing/2014/main" id="{44BC01D6-3A7C-C240-9634-A7D3A0160B6C}"/>
              </a:ext>
            </a:extLst>
          </p:cNvPr>
          <p:cNvCxnSpPr>
            <a:cxnSpLocks/>
          </p:cNvCxnSpPr>
          <p:nvPr/>
        </p:nvCxnSpPr>
        <p:spPr>
          <a:xfrm>
            <a:off x="7763897" y="3421381"/>
            <a:ext cx="2823330" cy="338013"/>
          </a:xfrm>
          <a:prstGeom prst="bentConnector3">
            <a:avLst>
              <a:gd name="adj1" fmla="val 89944"/>
            </a:avLst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Elbow Connector 232">
            <a:extLst>
              <a:ext uri="{FF2B5EF4-FFF2-40B4-BE49-F238E27FC236}">
                <a16:creationId xmlns:a16="http://schemas.microsoft.com/office/drawing/2014/main" id="{B8B8162A-4E10-0F47-A6E6-56F5381F51E9}"/>
              </a:ext>
            </a:extLst>
          </p:cNvPr>
          <p:cNvCxnSpPr>
            <a:cxnSpLocks/>
          </p:cNvCxnSpPr>
          <p:nvPr/>
        </p:nvCxnSpPr>
        <p:spPr>
          <a:xfrm>
            <a:off x="7773521" y="3421899"/>
            <a:ext cx="2813706" cy="1233004"/>
          </a:xfrm>
          <a:prstGeom prst="bentConnector3">
            <a:avLst>
              <a:gd name="adj1" fmla="val 89720"/>
            </a:avLst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TextBox 235">
            <a:extLst>
              <a:ext uri="{FF2B5EF4-FFF2-40B4-BE49-F238E27FC236}">
                <a16:creationId xmlns:a16="http://schemas.microsoft.com/office/drawing/2014/main" id="{165610AC-504A-1245-AA5D-2C8E7AEAA0B0}"/>
              </a:ext>
            </a:extLst>
          </p:cNvPr>
          <p:cNvSpPr txBox="1"/>
          <p:nvPr/>
        </p:nvSpPr>
        <p:spPr>
          <a:xfrm>
            <a:off x="8733997" y="3246642"/>
            <a:ext cx="1343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i="1" dirty="0">
                <a:solidFill>
                  <a:schemeClr val="bg1"/>
                </a:solidFill>
                <a:effectLst>
                  <a:glow rad="63500">
                    <a:schemeClr val="tx1"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Delete Container, Delete Notebook</a:t>
            </a: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4B8C95B8-8322-3E4A-ABA0-7106480393D3}"/>
              </a:ext>
            </a:extLst>
          </p:cNvPr>
          <p:cNvSpPr txBox="1"/>
          <p:nvPr/>
        </p:nvSpPr>
        <p:spPr>
          <a:xfrm>
            <a:off x="8637946" y="503527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*</a:t>
            </a:r>
          </a:p>
        </p:txBody>
      </p:sp>
      <p:sp>
        <p:nvSpPr>
          <p:cNvPr id="238" name="Freeform 237">
            <a:extLst>
              <a:ext uri="{FF2B5EF4-FFF2-40B4-BE49-F238E27FC236}">
                <a16:creationId xmlns:a16="http://schemas.microsoft.com/office/drawing/2014/main" id="{2867EFB1-08E1-E043-8673-83D020DB7B2F}"/>
              </a:ext>
            </a:extLst>
          </p:cNvPr>
          <p:cNvSpPr/>
          <p:nvPr/>
        </p:nvSpPr>
        <p:spPr>
          <a:xfrm flipH="1">
            <a:off x="5930789" y="3203945"/>
            <a:ext cx="1135382" cy="950126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40FDAF56-CDF7-8540-B837-094CF00C59E8}"/>
              </a:ext>
            </a:extLst>
          </p:cNvPr>
          <p:cNvSpPr txBox="1"/>
          <p:nvPr/>
        </p:nvSpPr>
        <p:spPr>
          <a:xfrm>
            <a:off x="5815276" y="2844331"/>
            <a:ext cx="1343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Create, </a:t>
            </a:r>
            <a:r>
              <a:rPr lang="en-US" sz="900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FlagDeleted</a:t>
            </a:r>
            <a:r>
              <a:rPr lang="en-US" sz="9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Get &amp; List Pipelines</a:t>
            </a:r>
          </a:p>
        </p:txBody>
      </p:sp>
      <p:cxnSp>
        <p:nvCxnSpPr>
          <p:cNvPr id="240" name="Elbow Connector 239">
            <a:extLst>
              <a:ext uri="{FF2B5EF4-FFF2-40B4-BE49-F238E27FC236}">
                <a16:creationId xmlns:a16="http://schemas.microsoft.com/office/drawing/2014/main" id="{93F8A4FC-F62C-EF41-AA6E-C27B26833772}"/>
              </a:ext>
            </a:extLst>
          </p:cNvPr>
          <p:cNvCxnSpPr>
            <a:cxnSpLocks/>
          </p:cNvCxnSpPr>
          <p:nvPr/>
        </p:nvCxnSpPr>
        <p:spPr>
          <a:xfrm flipV="1">
            <a:off x="6145737" y="4006654"/>
            <a:ext cx="955914" cy="521619"/>
          </a:xfrm>
          <a:prstGeom prst="bentConnector3">
            <a:avLst>
              <a:gd name="adj1" fmla="val 28743"/>
            </a:avLst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TextBox 244">
            <a:extLst>
              <a:ext uri="{FF2B5EF4-FFF2-40B4-BE49-F238E27FC236}">
                <a16:creationId xmlns:a16="http://schemas.microsoft.com/office/drawing/2014/main" id="{DE7710FE-A524-C045-969A-75608704577D}"/>
              </a:ext>
            </a:extLst>
          </p:cNvPr>
          <p:cNvSpPr txBox="1"/>
          <p:nvPr/>
        </p:nvSpPr>
        <p:spPr>
          <a:xfrm>
            <a:off x="5916473" y="3628491"/>
            <a:ext cx="13435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Create, Update, </a:t>
            </a:r>
            <a:r>
              <a:rPr lang="en-US" sz="900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FlagDeleted</a:t>
            </a:r>
            <a:r>
              <a:rPr lang="en-US" sz="9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Get, List &amp; List Executions Workflows</a:t>
            </a:r>
          </a:p>
        </p:txBody>
      </p:sp>
    </p:spTree>
    <p:extLst>
      <p:ext uri="{BB962C8B-B14F-4D97-AF65-F5344CB8AC3E}">
        <p14:creationId xmlns:p14="http://schemas.microsoft.com/office/powerpoint/2010/main" val="75540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44" name="Footer Placeholder 28">
            <a:extLst>
              <a:ext uri="{FF2B5EF4-FFF2-40B4-BE49-F238E27FC236}">
                <a16:creationId xmlns:a16="http://schemas.microsoft.com/office/drawing/2014/main" id="{A6501EF6-7622-6A41-89AE-325B1323EA60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090550" y="6250334"/>
            <a:ext cx="4463143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© 2020, Amazon Web Services, Inc. or its affiliates. All rights reserved.</a:t>
            </a:r>
            <a:endParaRPr lang="en-US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56345" name="Slide Number Placeholder 29">
            <a:extLst>
              <a:ext uri="{FF2B5EF4-FFF2-40B4-BE49-F238E27FC236}">
                <a16:creationId xmlns:a16="http://schemas.microsoft.com/office/drawing/2014/main" id="{92206EDB-AE67-2142-8D7A-F4D25741FBE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106677" y="6250334"/>
            <a:ext cx="2844381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1C588C1-1042-BC47-B84D-2032ED7FAC95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en-US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56321" name="Title 3">
            <a:extLst>
              <a:ext uri="{FF2B5EF4-FFF2-40B4-BE49-F238E27FC236}">
                <a16:creationId xmlns:a16="http://schemas.microsoft.com/office/drawing/2014/main" id="{FA28F6E9-D239-8B4D-A150-C5C733F5BE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CRUD Operations – v2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4DF6C5E-5C1B-1F4C-8327-9A80F0EE4D15}"/>
              </a:ext>
            </a:extLst>
          </p:cNvPr>
          <p:cNvSpPr/>
          <p:nvPr/>
        </p:nvSpPr>
        <p:spPr>
          <a:xfrm>
            <a:off x="4993113" y="365127"/>
            <a:ext cx="6968205" cy="5695980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45720" algn="l"/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53" name="Graphic 52">
            <a:extLst>
              <a:ext uri="{FF2B5EF4-FFF2-40B4-BE49-F238E27FC236}">
                <a16:creationId xmlns:a16="http://schemas.microsoft.com/office/drawing/2014/main" id="{7F087D3C-41E9-7C4F-94E7-EF1935AD4C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03875" y="365125"/>
            <a:ext cx="381000" cy="381000"/>
          </a:xfrm>
          <a:prstGeom prst="rect">
            <a:avLst/>
          </a:pr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991EEE53-52AA-CF40-B690-623FDE03C65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654844" y="712303"/>
            <a:ext cx="381000" cy="381000"/>
          </a:xfrm>
          <a:prstGeom prst="rect">
            <a:avLst/>
          </a:prstGeom>
        </p:spPr>
      </p:pic>
      <p:sp>
        <p:nvSpPr>
          <p:cNvPr id="55" name="Rectangle 54">
            <a:extLst>
              <a:ext uri="{FF2B5EF4-FFF2-40B4-BE49-F238E27FC236}">
                <a16:creationId xmlns:a16="http://schemas.microsoft.com/office/drawing/2014/main" id="{FF1BB70C-23EC-414C-8263-9B8CA71658EF}"/>
              </a:ext>
            </a:extLst>
          </p:cNvPr>
          <p:cNvSpPr/>
          <p:nvPr/>
        </p:nvSpPr>
        <p:spPr>
          <a:xfrm>
            <a:off x="6644083" y="710076"/>
            <a:ext cx="1473819" cy="4644243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Lambda</a:t>
            </a: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Layer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73583B94-06E8-8E47-ABE8-A83265CE6FC2}"/>
              </a:ext>
            </a:extLst>
          </p:cNvPr>
          <p:cNvSpPr/>
          <p:nvPr/>
        </p:nvSpPr>
        <p:spPr>
          <a:xfrm>
            <a:off x="1807791" y="1403966"/>
            <a:ext cx="2455489" cy="3950354"/>
          </a:xfrm>
          <a:prstGeom prst="rect">
            <a:avLst/>
          </a:prstGeom>
          <a:solidFill>
            <a:srgbClr val="FAFAFA">
              <a:alpha val="20000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 App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D67B83D-00D9-BF41-BD89-6DA3DABCC21C}"/>
              </a:ext>
            </a:extLst>
          </p:cNvPr>
          <p:cNvGrpSpPr/>
          <p:nvPr/>
        </p:nvGrpSpPr>
        <p:grpSpPr>
          <a:xfrm>
            <a:off x="2721543" y="1903404"/>
            <a:ext cx="627984" cy="1026301"/>
            <a:chOff x="1172061" y="1643719"/>
            <a:chExt cx="627984" cy="1026301"/>
          </a:xfrm>
        </p:grpSpPr>
        <p:pic>
          <p:nvPicPr>
            <p:cNvPr id="59" name="Graphic 58">
              <a:extLst>
                <a:ext uri="{FF2B5EF4-FFF2-40B4-BE49-F238E27FC236}">
                  <a16:creationId xmlns:a16="http://schemas.microsoft.com/office/drawing/2014/main" id="{CF593A86-71D1-C44B-B178-8DE3FD7D015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172061" y="1643719"/>
              <a:ext cx="627984" cy="652694"/>
            </a:xfrm>
            <a:prstGeom prst="rect">
              <a:avLst/>
            </a:prstGeom>
          </p:spPr>
        </p:pic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72E37A95-9156-D246-934D-524E9D33C344}"/>
                </a:ext>
              </a:extLst>
            </p:cNvPr>
            <p:cNvSpPr txBox="1"/>
            <p:nvPr/>
          </p:nvSpPr>
          <p:spPr>
            <a:xfrm>
              <a:off x="1204455" y="2222223"/>
              <a:ext cx="571710" cy="4477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React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44735F1B-3769-F44B-A7BC-CFE2B8963893}"/>
              </a:ext>
            </a:extLst>
          </p:cNvPr>
          <p:cNvGrpSpPr/>
          <p:nvPr/>
        </p:nvGrpSpPr>
        <p:grpSpPr>
          <a:xfrm>
            <a:off x="1683037" y="4244818"/>
            <a:ext cx="1448161" cy="839724"/>
            <a:chOff x="1553949" y="1718893"/>
            <a:chExt cx="1448161" cy="839724"/>
          </a:xfrm>
        </p:grpSpPr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65F46896-FF7C-BD4C-A5AA-924A3D741EEB}"/>
                </a:ext>
              </a:extLst>
            </p:cNvPr>
            <p:cNvGrpSpPr/>
            <p:nvPr/>
          </p:nvGrpSpPr>
          <p:grpSpPr>
            <a:xfrm>
              <a:off x="1979330" y="1718893"/>
              <a:ext cx="642652" cy="578027"/>
              <a:chOff x="3055839" y="3039768"/>
              <a:chExt cx="856555" cy="844894"/>
            </a:xfrm>
          </p:grpSpPr>
          <p:pic>
            <p:nvPicPr>
              <p:cNvPr id="62" name="Graphic 10">
                <a:extLst>
                  <a:ext uri="{FF2B5EF4-FFF2-40B4-BE49-F238E27FC236}">
                    <a16:creationId xmlns:a16="http://schemas.microsoft.com/office/drawing/2014/main" id="{4B5EE427-3FA5-9247-8D51-E0CB12D6CB3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/>
              <a:srcRect/>
              <a:stretch/>
            </p:blipFill>
            <p:spPr bwMode="auto">
              <a:xfrm>
                <a:off x="3055839" y="3039768"/>
                <a:ext cx="762000" cy="762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63" name="Picture 6" descr="JavaScript logo vector (.EPS, 136.86 Kb) download">
                <a:extLst>
                  <a:ext uri="{FF2B5EF4-FFF2-40B4-BE49-F238E27FC236}">
                    <a16:creationId xmlns:a16="http://schemas.microsoft.com/office/drawing/2014/main" id="{559E3677-EA64-C048-9E8D-1A0B64196BB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89010" y="3561278"/>
                <a:ext cx="323384" cy="32338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B0BAD75D-2C57-5341-B6DE-99A2D9A407B3}"/>
                </a:ext>
              </a:extLst>
            </p:cNvPr>
            <p:cNvSpPr txBox="1"/>
            <p:nvPr/>
          </p:nvSpPr>
          <p:spPr>
            <a:xfrm>
              <a:off x="1553949" y="2221840"/>
              <a:ext cx="1448161" cy="336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Amplify</a:t>
              </a:r>
              <a:br>
                <a:rPr lang="en-US" sz="9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9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JS Library</a:t>
              </a:r>
            </a:p>
          </p:txBody>
        </p:sp>
      </p:grpSp>
      <p:sp>
        <p:nvSpPr>
          <p:cNvPr id="71" name="Rectangle 70">
            <a:extLst>
              <a:ext uri="{FF2B5EF4-FFF2-40B4-BE49-F238E27FC236}">
                <a16:creationId xmlns:a16="http://schemas.microsoft.com/office/drawing/2014/main" id="{16F90E31-2413-7D4B-8787-44BE4664801A}"/>
              </a:ext>
            </a:extLst>
          </p:cNvPr>
          <p:cNvSpPr/>
          <p:nvPr/>
        </p:nvSpPr>
        <p:spPr>
          <a:xfrm>
            <a:off x="8669090" y="710077"/>
            <a:ext cx="1478719" cy="4203079"/>
          </a:xfrm>
          <a:prstGeom prst="rect">
            <a:avLst/>
          </a:prstGeom>
          <a:solidFill>
            <a:srgbClr val="161E2D"/>
          </a:solidFill>
          <a:ln w="12700">
            <a:solidFill>
              <a:srgbClr val="517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rgbClr val="517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DynamoDB</a:t>
            </a:r>
          </a:p>
        </p:txBody>
      </p:sp>
      <p:pic>
        <p:nvPicPr>
          <p:cNvPr id="72" name="Graphic 23">
            <a:extLst>
              <a:ext uri="{FF2B5EF4-FFF2-40B4-BE49-F238E27FC236}">
                <a16:creationId xmlns:a16="http://schemas.microsoft.com/office/drawing/2014/main" id="{2C5C67AE-F5F8-D249-A30F-A797C8CF1F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3990" y="712303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5B24862A-A84D-8F4E-AF8E-C6ED6ABCBC7A}"/>
              </a:ext>
            </a:extLst>
          </p:cNvPr>
          <p:cNvGrpSpPr/>
          <p:nvPr/>
        </p:nvGrpSpPr>
        <p:grpSpPr>
          <a:xfrm>
            <a:off x="6814172" y="1953892"/>
            <a:ext cx="3322481" cy="788663"/>
            <a:chOff x="7749198" y="1376788"/>
            <a:chExt cx="3322481" cy="788663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473097C7-C02C-C740-A6B0-261CCD55CAC2}"/>
                </a:ext>
              </a:extLst>
            </p:cNvPr>
            <p:cNvGrpSpPr/>
            <p:nvPr/>
          </p:nvGrpSpPr>
          <p:grpSpPr>
            <a:xfrm>
              <a:off x="7749198" y="1389719"/>
              <a:ext cx="1133644" cy="775732"/>
              <a:chOff x="7749198" y="1415119"/>
              <a:chExt cx="1133644" cy="775732"/>
            </a:xfrm>
          </p:grpSpPr>
          <p:pic>
            <p:nvPicPr>
              <p:cNvPr id="67" name="Graphic 13">
                <a:extLst>
                  <a:ext uri="{FF2B5EF4-FFF2-40B4-BE49-F238E27FC236}">
                    <a16:creationId xmlns:a16="http://schemas.microsoft.com/office/drawing/2014/main" id="{2F944D39-1813-6D4B-A653-B54B783664A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rcRect/>
              <a:stretch/>
            </p:blipFill>
            <p:spPr bwMode="auto">
              <a:xfrm>
                <a:off x="8087418" y="1415119"/>
                <a:ext cx="457200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7AB23FA5-FFE9-C140-ACFD-264614F747FB}"/>
                  </a:ext>
                </a:extLst>
              </p:cNvPr>
              <p:cNvSpPr txBox="1"/>
              <p:nvPr/>
            </p:nvSpPr>
            <p:spPr>
              <a:xfrm>
                <a:off x="7749198" y="1821519"/>
                <a:ext cx="11336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9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Database</a:t>
                </a:r>
                <a:br>
                  <a:rPr lang="en-US" sz="9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9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Lambda Functions</a:t>
                </a:r>
              </a:p>
            </p:txBody>
          </p:sp>
        </p:grp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499C0C78-E98D-A04C-B4EA-4DC8741A04D1}"/>
                </a:ext>
              </a:extLst>
            </p:cNvPr>
            <p:cNvGrpSpPr/>
            <p:nvPr/>
          </p:nvGrpSpPr>
          <p:grpSpPr>
            <a:xfrm>
              <a:off x="10117326" y="1376788"/>
              <a:ext cx="954353" cy="369332"/>
              <a:chOff x="10117326" y="1342869"/>
              <a:chExt cx="954353" cy="369332"/>
            </a:xfrm>
          </p:grpSpPr>
          <p:pic>
            <p:nvPicPr>
              <p:cNvPr id="70" name="Graphic 29">
                <a:extLst>
                  <a:ext uri="{FF2B5EF4-FFF2-40B4-BE49-F238E27FC236}">
                    <a16:creationId xmlns:a16="http://schemas.microsoft.com/office/drawing/2014/main" id="{719CB0F0-8A0D-EC45-9BAE-3CEAA7F3DAB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rcRect/>
              <a:stretch/>
            </p:blipFill>
            <p:spPr bwMode="auto">
              <a:xfrm>
                <a:off x="10117326" y="1364319"/>
                <a:ext cx="304601" cy="3046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E1875467-191B-A448-82FC-5A931CE0AD7D}"/>
                  </a:ext>
                </a:extLst>
              </p:cNvPr>
              <p:cNvSpPr txBox="1"/>
              <p:nvPr/>
            </p:nvSpPr>
            <p:spPr>
              <a:xfrm>
                <a:off x="10393288" y="1342869"/>
                <a:ext cx="6783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Database</a:t>
                </a:r>
                <a:br>
                  <a:rPr lang="en-US" sz="9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9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Tables</a:t>
                </a:r>
              </a:p>
            </p:txBody>
          </p:sp>
        </p:grp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01F05C5B-4281-EB43-9949-4C928042F3D9}"/>
              </a:ext>
            </a:extLst>
          </p:cNvPr>
          <p:cNvGrpSpPr/>
          <p:nvPr/>
        </p:nvGrpSpPr>
        <p:grpSpPr>
          <a:xfrm>
            <a:off x="6814172" y="2805553"/>
            <a:ext cx="1133644" cy="775732"/>
            <a:chOff x="7749198" y="1415119"/>
            <a:chExt cx="1133644" cy="775732"/>
          </a:xfrm>
        </p:grpSpPr>
        <p:pic>
          <p:nvPicPr>
            <p:cNvPr id="79" name="Graphic 13">
              <a:extLst>
                <a:ext uri="{FF2B5EF4-FFF2-40B4-BE49-F238E27FC236}">
                  <a16:creationId xmlns:a16="http://schemas.microsoft.com/office/drawing/2014/main" id="{ED5854D5-C517-F24B-B7AC-7FFDA4F6337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rcRect/>
            <a:stretch/>
          </p:blipFill>
          <p:spPr bwMode="auto">
            <a:xfrm>
              <a:off x="8087418" y="1415119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30E30CAD-22EA-8D44-B7F6-E7AB6F850DE2}"/>
                </a:ext>
              </a:extLst>
            </p:cNvPr>
            <p:cNvSpPr txBox="1"/>
            <p:nvPr/>
          </p:nvSpPr>
          <p:spPr>
            <a:xfrm>
              <a:off x="7749198" y="1821519"/>
              <a:ext cx="11336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Asset</a:t>
              </a:r>
              <a:br>
                <a:rPr lang="en-US" sz="9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9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Lambda Functions</a:t>
              </a: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8605FBC0-6327-D640-BBDF-7E89850A5617}"/>
              </a:ext>
            </a:extLst>
          </p:cNvPr>
          <p:cNvGrpSpPr/>
          <p:nvPr/>
        </p:nvGrpSpPr>
        <p:grpSpPr>
          <a:xfrm>
            <a:off x="6814172" y="3644283"/>
            <a:ext cx="1133644" cy="775732"/>
            <a:chOff x="7749198" y="1415119"/>
            <a:chExt cx="1133644" cy="775732"/>
          </a:xfrm>
        </p:grpSpPr>
        <p:pic>
          <p:nvPicPr>
            <p:cNvPr id="86" name="Graphic 13">
              <a:extLst>
                <a:ext uri="{FF2B5EF4-FFF2-40B4-BE49-F238E27FC236}">
                  <a16:creationId xmlns:a16="http://schemas.microsoft.com/office/drawing/2014/main" id="{2C7F6316-1DA6-B640-B724-70C60AB2438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rcRect/>
            <a:stretch/>
          </p:blipFill>
          <p:spPr bwMode="auto">
            <a:xfrm>
              <a:off x="8087418" y="1415119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1FFC5094-0241-1E46-AAAB-B1C1BE1F6447}"/>
                </a:ext>
              </a:extLst>
            </p:cNvPr>
            <p:cNvSpPr txBox="1"/>
            <p:nvPr/>
          </p:nvSpPr>
          <p:spPr>
            <a:xfrm>
              <a:off x="7749198" y="1821519"/>
              <a:ext cx="11336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Pipelines</a:t>
              </a:r>
              <a:br>
                <a:rPr lang="en-US" sz="9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9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Lambda Functions</a:t>
              </a: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BBAE91BF-3794-7749-8D62-99BA685AFDF2}"/>
              </a:ext>
            </a:extLst>
          </p:cNvPr>
          <p:cNvGrpSpPr/>
          <p:nvPr/>
        </p:nvGrpSpPr>
        <p:grpSpPr>
          <a:xfrm>
            <a:off x="6814172" y="4483012"/>
            <a:ext cx="1133644" cy="775732"/>
            <a:chOff x="7749198" y="1415119"/>
            <a:chExt cx="1133644" cy="775732"/>
          </a:xfrm>
        </p:grpSpPr>
        <p:pic>
          <p:nvPicPr>
            <p:cNvPr id="93" name="Graphic 13">
              <a:extLst>
                <a:ext uri="{FF2B5EF4-FFF2-40B4-BE49-F238E27FC236}">
                  <a16:creationId xmlns:a16="http://schemas.microsoft.com/office/drawing/2014/main" id="{29319CDE-E384-4645-8915-3523E19B75C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rcRect/>
            <a:stretch/>
          </p:blipFill>
          <p:spPr bwMode="auto">
            <a:xfrm>
              <a:off x="8087418" y="1415119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B0FF7B6E-45CD-4B4A-8D89-C8993D1775CE}"/>
                </a:ext>
              </a:extLst>
            </p:cNvPr>
            <p:cNvSpPr txBox="1"/>
            <p:nvPr/>
          </p:nvSpPr>
          <p:spPr>
            <a:xfrm>
              <a:off x="7749198" y="1821519"/>
              <a:ext cx="11336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Workflow</a:t>
              </a:r>
              <a:br>
                <a:rPr lang="en-US" sz="9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9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Lambda Functions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4FB8905-4995-1841-90C2-FAFB2B54FA21}"/>
              </a:ext>
            </a:extLst>
          </p:cNvPr>
          <p:cNvGrpSpPr/>
          <p:nvPr/>
        </p:nvGrpSpPr>
        <p:grpSpPr>
          <a:xfrm>
            <a:off x="5047407" y="4279377"/>
            <a:ext cx="1506552" cy="973514"/>
            <a:chOff x="5200034" y="2867294"/>
            <a:chExt cx="1506552" cy="973514"/>
          </a:xfrm>
        </p:grpSpPr>
        <p:pic>
          <p:nvPicPr>
            <p:cNvPr id="52" name="Graphic 17">
              <a:extLst>
                <a:ext uri="{FF2B5EF4-FFF2-40B4-BE49-F238E27FC236}">
                  <a16:creationId xmlns:a16="http://schemas.microsoft.com/office/drawing/2014/main" id="{1BE0D0FA-9488-0042-80E0-D874292281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/>
            <a:srcRect/>
            <a:stretch/>
          </p:blipFill>
          <p:spPr bwMode="auto">
            <a:xfrm>
              <a:off x="5715000" y="2867294"/>
              <a:ext cx="471016" cy="4710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E9BB7BF7-64C8-9943-8B6D-30C4044CDA88}"/>
                </a:ext>
              </a:extLst>
            </p:cNvPr>
            <p:cNvSpPr txBox="1"/>
            <p:nvPr/>
          </p:nvSpPr>
          <p:spPr>
            <a:xfrm>
              <a:off x="5200034" y="3379143"/>
              <a:ext cx="15065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VAMS Client API API Gateway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E96DB3D-4EA8-C947-9331-C7F2AAD026E5}"/>
              </a:ext>
            </a:extLst>
          </p:cNvPr>
          <p:cNvGrpSpPr/>
          <p:nvPr/>
        </p:nvGrpSpPr>
        <p:grpSpPr>
          <a:xfrm>
            <a:off x="105466" y="2945699"/>
            <a:ext cx="1073150" cy="833110"/>
            <a:chOff x="385031" y="2978364"/>
            <a:chExt cx="1073150" cy="833110"/>
          </a:xfrm>
        </p:grpSpPr>
        <p:pic>
          <p:nvPicPr>
            <p:cNvPr id="96" name="Graphic 21">
              <a:extLst>
                <a:ext uri="{FF2B5EF4-FFF2-40B4-BE49-F238E27FC236}">
                  <a16:creationId xmlns:a16="http://schemas.microsoft.com/office/drawing/2014/main" id="{8DC902CA-DBDB-B548-98FA-6868F27D138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rcRect/>
            <a:stretch/>
          </p:blipFill>
          <p:spPr bwMode="auto">
            <a:xfrm>
              <a:off x="686656" y="2978364"/>
              <a:ext cx="469900" cy="469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7" name="TextBox 38">
              <a:extLst>
                <a:ext uri="{FF2B5EF4-FFF2-40B4-BE49-F238E27FC236}">
                  <a16:creationId xmlns:a16="http://schemas.microsoft.com/office/drawing/2014/main" id="{5D30E0EF-2A6F-1644-AE8D-1043B90449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5031" y="3549864"/>
              <a:ext cx="1073150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User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3850E706-9336-C14F-BEE3-359DBCDE7157}"/>
              </a:ext>
            </a:extLst>
          </p:cNvPr>
          <p:cNvGrpSpPr/>
          <p:nvPr/>
        </p:nvGrpSpPr>
        <p:grpSpPr>
          <a:xfrm>
            <a:off x="1970265" y="3035429"/>
            <a:ext cx="850456" cy="874554"/>
            <a:chOff x="2703776" y="2941388"/>
            <a:chExt cx="850456" cy="874554"/>
          </a:xfrm>
        </p:grpSpPr>
        <p:pic>
          <p:nvPicPr>
            <p:cNvPr id="2050" name="Picture 2" descr="React Router Logo PNG Transparent &amp;amp; SVG Vector - Freebie Supply">
              <a:extLst>
                <a:ext uri="{FF2B5EF4-FFF2-40B4-BE49-F238E27FC236}">
                  <a16:creationId xmlns:a16="http://schemas.microsoft.com/office/drawing/2014/main" id="{B03D38E4-22A0-DB48-85E0-EA7CE7118FA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03776" y="2941388"/>
              <a:ext cx="850456" cy="464872"/>
            </a:xfrm>
            <a:prstGeom prst="rect">
              <a:avLst/>
            </a:prstGeom>
            <a:noFill/>
            <a:effectLst>
              <a:outerShdw dist="12700" dir="5400000" algn="t" rotWithShape="0">
                <a:schemeClr val="bg1"/>
              </a:outerShdw>
              <a:softEdge rad="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DB09BEF1-1697-444C-BB73-979AD463D2DA}"/>
                </a:ext>
              </a:extLst>
            </p:cNvPr>
            <p:cNvSpPr txBox="1"/>
            <p:nvPr/>
          </p:nvSpPr>
          <p:spPr>
            <a:xfrm>
              <a:off x="2843148" y="3446610"/>
              <a:ext cx="5717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  <a:effectLst>
                    <a:glow rad="63500">
                      <a:schemeClr val="tx1">
                        <a:alpha val="40000"/>
                      </a:schemeClr>
                    </a:glo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React Router</a:t>
              </a:r>
            </a:p>
          </p:txBody>
        </p:sp>
      </p:grpSp>
      <p:sp>
        <p:nvSpPr>
          <p:cNvPr id="10" name="Oval 9">
            <a:extLst>
              <a:ext uri="{FF2B5EF4-FFF2-40B4-BE49-F238E27FC236}">
                <a16:creationId xmlns:a16="http://schemas.microsoft.com/office/drawing/2014/main" id="{B447F367-EB17-3148-9E65-A83316089657}"/>
              </a:ext>
            </a:extLst>
          </p:cNvPr>
          <p:cNvSpPr/>
          <p:nvPr/>
        </p:nvSpPr>
        <p:spPr>
          <a:xfrm>
            <a:off x="3461559" y="4244818"/>
            <a:ext cx="482821" cy="4828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17D08B60-2F43-3940-B6AD-35B76B4E0C20}"/>
              </a:ext>
            </a:extLst>
          </p:cNvPr>
          <p:cNvSpPr txBox="1"/>
          <p:nvPr/>
        </p:nvSpPr>
        <p:spPr>
          <a:xfrm>
            <a:off x="3322836" y="4319090"/>
            <a:ext cx="762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VAM API Service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5DB9ED25-3C72-AA4C-A9D2-5705C35EAB94}"/>
              </a:ext>
            </a:extLst>
          </p:cNvPr>
          <p:cNvCxnSpPr>
            <a:cxnSpLocks/>
          </p:cNvCxnSpPr>
          <p:nvPr/>
        </p:nvCxnSpPr>
        <p:spPr>
          <a:xfrm flipH="1">
            <a:off x="2731384" y="4505476"/>
            <a:ext cx="697492" cy="0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A9D1AC5B-5CB2-6E4F-88E7-DC7A88ED2BD9}"/>
              </a:ext>
            </a:extLst>
          </p:cNvPr>
          <p:cNvSpPr txBox="1"/>
          <p:nvPr/>
        </p:nvSpPr>
        <p:spPr>
          <a:xfrm>
            <a:off x="2334843" y="4262213"/>
            <a:ext cx="15065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>
                <a:solidFill>
                  <a:schemeClr val="bg1"/>
                </a:solidFill>
                <a:effectLst>
                  <a:glow rad="63500">
                    <a:schemeClr val="tx1"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uses</a:t>
            </a:r>
          </a:p>
        </p:txBody>
      </p:sp>
      <p:sp>
        <p:nvSpPr>
          <p:cNvPr id="102" name="Freeform 101">
            <a:extLst>
              <a:ext uri="{FF2B5EF4-FFF2-40B4-BE49-F238E27FC236}">
                <a16:creationId xmlns:a16="http://schemas.microsoft.com/office/drawing/2014/main" id="{B324B28C-69BF-264D-A006-E4C7CCF0BDC2}"/>
              </a:ext>
            </a:extLst>
          </p:cNvPr>
          <p:cNvSpPr/>
          <p:nvPr/>
        </p:nvSpPr>
        <p:spPr>
          <a:xfrm rot="5400000" flipH="1" flipV="1">
            <a:off x="1313606" y="1510964"/>
            <a:ext cx="521318" cy="1868362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C7C2A99F-5046-F94E-B7BA-4C18B2ADD698}"/>
              </a:ext>
            </a:extLst>
          </p:cNvPr>
          <p:cNvSpPr txBox="1"/>
          <p:nvPr/>
        </p:nvSpPr>
        <p:spPr>
          <a:xfrm>
            <a:off x="1054514" y="1917801"/>
            <a:ext cx="1506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>
                <a:solidFill>
                  <a:schemeClr val="bg1"/>
                </a:solidFill>
                <a:effectLst>
                  <a:glow rad="63500">
                    <a:schemeClr val="tx1"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Presents results, nav &amp; form controls</a:t>
            </a:r>
          </a:p>
        </p:txBody>
      </p:sp>
      <p:sp>
        <p:nvSpPr>
          <p:cNvPr id="105" name="Freeform 104">
            <a:extLst>
              <a:ext uri="{FF2B5EF4-FFF2-40B4-BE49-F238E27FC236}">
                <a16:creationId xmlns:a16="http://schemas.microsoft.com/office/drawing/2014/main" id="{B8FAEE07-90DF-7345-9B82-1966CEE743C1}"/>
              </a:ext>
            </a:extLst>
          </p:cNvPr>
          <p:cNvSpPr/>
          <p:nvPr/>
        </p:nvSpPr>
        <p:spPr>
          <a:xfrm rot="5400000" flipH="1">
            <a:off x="2508959" y="3137971"/>
            <a:ext cx="1969520" cy="144887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711AE0ED-2C42-0F40-878F-112092FFC214}"/>
              </a:ext>
            </a:extLst>
          </p:cNvPr>
          <p:cNvSpPr txBox="1"/>
          <p:nvPr/>
        </p:nvSpPr>
        <p:spPr>
          <a:xfrm>
            <a:off x="2809349" y="2309154"/>
            <a:ext cx="15065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>
                <a:solidFill>
                  <a:schemeClr val="bg1"/>
                </a:solidFill>
                <a:effectLst>
                  <a:glow rad="63500">
                    <a:schemeClr val="tx1"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invokes</a:t>
            </a:r>
          </a:p>
        </p:txBody>
      </p:sp>
      <p:sp>
        <p:nvSpPr>
          <p:cNvPr id="107" name="Freeform 106">
            <a:extLst>
              <a:ext uri="{FF2B5EF4-FFF2-40B4-BE49-F238E27FC236}">
                <a16:creationId xmlns:a16="http://schemas.microsoft.com/office/drawing/2014/main" id="{20AC29F9-DDB4-D949-BA1A-ADAAC9B56688}"/>
              </a:ext>
            </a:extLst>
          </p:cNvPr>
          <p:cNvSpPr/>
          <p:nvPr/>
        </p:nvSpPr>
        <p:spPr>
          <a:xfrm rot="10800000" flipH="1" flipV="1">
            <a:off x="3359788" y="2032907"/>
            <a:ext cx="498048" cy="2162268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9ADEF05D-B048-684C-8B4E-5FE637F96E8A}"/>
              </a:ext>
            </a:extLst>
          </p:cNvPr>
          <p:cNvSpPr txBox="1"/>
          <p:nvPr/>
        </p:nvSpPr>
        <p:spPr>
          <a:xfrm>
            <a:off x="3106338" y="3671955"/>
            <a:ext cx="1506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>
                <a:solidFill>
                  <a:schemeClr val="bg1"/>
                </a:solidFill>
                <a:effectLst>
                  <a:glow rad="63500">
                    <a:schemeClr val="tx1"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returns</a:t>
            </a:r>
            <a:br>
              <a:rPr lang="en-US" sz="1000" i="1" dirty="0">
                <a:solidFill>
                  <a:schemeClr val="bg1"/>
                </a:solidFill>
                <a:effectLst>
                  <a:glow rad="63500">
                    <a:schemeClr val="tx1"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i="1" dirty="0">
                <a:solidFill>
                  <a:schemeClr val="bg1"/>
                </a:solidFill>
                <a:effectLst>
                  <a:glow rad="63500">
                    <a:schemeClr val="tx1"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</a:p>
        </p:txBody>
      </p:sp>
      <p:sp>
        <p:nvSpPr>
          <p:cNvPr id="109" name="Freeform 108">
            <a:extLst>
              <a:ext uri="{FF2B5EF4-FFF2-40B4-BE49-F238E27FC236}">
                <a16:creationId xmlns:a16="http://schemas.microsoft.com/office/drawing/2014/main" id="{7338A641-A470-EB42-9103-80DF484E5A00}"/>
              </a:ext>
            </a:extLst>
          </p:cNvPr>
          <p:cNvSpPr/>
          <p:nvPr/>
        </p:nvSpPr>
        <p:spPr>
          <a:xfrm rot="16200000" flipH="1" flipV="1">
            <a:off x="2608494" y="3016723"/>
            <a:ext cx="719137" cy="124606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6B64511C-1E57-2647-9E92-9B61E8CE05DA}"/>
              </a:ext>
            </a:extLst>
          </p:cNvPr>
          <p:cNvSpPr txBox="1"/>
          <p:nvPr/>
        </p:nvSpPr>
        <p:spPr>
          <a:xfrm>
            <a:off x="2281496" y="2837988"/>
            <a:ext cx="1506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>
                <a:solidFill>
                  <a:schemeClr val="bg1"/>
                </a:solidFill>
                <a:effectLst>
                  <a:glow rad="63500">
                    <a:schemeClr val="tx1"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Loads view &amp;</a:t>
            </a:r>
            <a:br>
              <a:rPr lang="en-US" sz="1000" i="1" dirty="0">
                <a:solidFill>
                  <a:schemeClr val="bg1"/>
                </a:solidFill>
                <a:effectLst>
                  <a:glow rad="63500">
                    <a:schemeClr val="tx1"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i="1" dirty="0">
                <a:solidFill>
                  <a:schemeClr val="bg1"/>
                </a:solidFill>
                <a:effectLst>
                  <a:glow rad="63500">
                    <a:schemeClr val="tx1"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passes params</a:t>
            </a:r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7B0630E0-2A5E-2B48-AEF2-C56387856C24}"/>
              </a:ext>
            </a:extLst>
          </p:cNvPr>
          <p:cNvCxnSpPr>
            <a:cxnSpLocks/>
          </p:cNvCxnSpPr>
          <p:nvPr/>
        </p:nvCxnSpPr>
        <p:spPr>
          <a:xfrm>
            <a:off x="1008452" y="3338310"/>
            <a:ext cx="843965" cy="0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4E9BCADE-FF5A-EC42-B49A-A0D600BF4CBA}"/>
              </a:ext>
            </a:extLst>
          </p:cNvPr>
          <p:cNvSpPr txBox="1"/>
          <p:nvPr/>
        </p:nvSpPr>
        <p:spPr>
          <a:xfrm>
            <a:off x="665935" y="3364101"/>
            <a:ext cx="15065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>
                <a:solidFill>
                  <a:schemeClr val="bg1"/>
                </a:solidFill>
                <a:effectLst>
                  <a:glow rad="63500">
                    <a:schemeClr val="tx1"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Requests URL</a:t>
            </a:r>
          </a:p>
        </p:txBody>
      </p:sp>
      <p:cxnSp>
        <p:nvCxnSpPr>
          <p:cNvPr id="113" name="Elbow Connector 112">
            <a:extLst>
              <a:ext uri="{FF2B5EF4-FFF2-40B4-BE49-F238E27FC236}">
                <a16:creationId xmlns:a16="http://schemas.microsoft.com/office/drawing/2014/main" id="{D9F3431D-91C1-E74D-BFF6-4FA53ED02132}"/>
              </a:ext>
            </a:extLst>
          </p:cNvPr>
          <p:cNvCxnSpPr>
            <a:cxnSpLocks/>
          </p:cNvCxnSpPr>
          <p:nvPr/>
        </p:nvCxnSpPr>
        <p:spPr>
          <a:xfrm flipV="1">
            <a:off x="835279" y="2376184"/>
            <a:ext cx="1673164" cy="659247"/>
          </a:xfrm>
          <a:prstGeom prst="bentConnector3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AC99A43D-AA7D-6F4A-AACB-8506E88CFCE0}"/>
              </a:ext>
            </a:extLst>
          </p:cNvPr>
          <p:cNvSpPr txBox="1"/>
          <p:nvPr/>
        </p:nvSpPr>
        <p:spPr>
          <a:xfrm>
            <a:off x="888940" y="2580965"/>
            <a:ext cx="1506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>
                <a:solidFill>
                  <a:schemeClr val="bg1"/>
                </a:solidFill>
                <a:effectLst>
                  <a:glow rad="63500">
                    <a:schemeClr val="tx1"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Triggers form</a:t>
            </a:r>
            <a:br>
              <a:rPr lang="en-US" sz="1000" i="1" dirty="0">
                <a:solidFill>
                  <a:schemeClr val="bg1"/>
                </a:solidFill>
                <a:effectLst>
                  <a:glow rad="63500">
                    <a:schemeClr val="tx1"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i="1" dirty="0">
                <a:solidFill>
                  <a:schemeClr val="bg1"/>
                </a:solidFill>
                <a:effectLst>
                  <a:glow rad="63500">
                    <a:schemeClr val="tx1"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control event</a:t>
            </a:r>
          </a:p>
        </p:txBody>
      </p:sp>
      <p:pic>
        <p:nvPicPr>
          <p:cNvPr id="115" name="Graphic 8">
            <a:extLst>
              <a:ext uri="{FF2B5EF4-FFF2-40B4-BE49-F238E27FC236}">
                <a16:creationId xmlns:a16="http://schemas.microsoft.com/office/drawing/2014/main" id="{BC19537F-7EDD-9A48-B5EA-23397FC2A9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2255" y="5167315"/>
            <a:ext cx="486835" cy="486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6" name="TextBox 115">
            <a:extLst>
              <a:ext uri="{FF2B5EF4-FFF2-40B4-BE49-F238E27FC236}">
                <a16:creationId xmlns:a16="http://schemas.microsoft.com/office/drawing/2014/main" id="{3F3912C2-278D-3B42-B2A7-E6FA2BF4B1E9}"/>
              </a:ext>
            </a:extLst>
          </p:cNvPr>
          <p:cNvSpPr txBox="1"/>
          <p:nvPr/>
        </p:nvSpPr>
        <p:spPr>
          <a:xfrm>
            <a:off x="7875081" y="5615074"/>
            <a:ext cx="1082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S3 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Asset Bucket</a:t>
            </a:r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2CC6DCB1-FB88-054C-B091-945A9B579B83}"/>
              </a:ext>
            </a:extLst>
          </p:cNvPr>
          <p:cNvCxnSpPr>
            <a:cxnSpLocks/>
          </p:cNvCxnSpPr>
          <p:nvPr/>
        </p:nvCxnSpPr>
        <p:spPr>
          <a:xfrm>
            <a:off x="7747462" y="2107905"/>
            <a:ext cx="1359215" cy="0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615DAC6A-7614-5D45-84DE-8D369A424C83}"/>
              </a:ext>
            </a:extLst>
          </p:cNvPr>
          <p:cNvCxnSpPr>
            <a:cxnSpLocks/>
          </p:cNvCxnSpPr>
          <p:nvPr/>
        </p:nvCxnSpPr>
        <p:spPr>
          <a:xfrm flipV="1">
            <a:off x="7695775" y="2837987"/>
            <a:ext cx="1410902" cy="2383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B95DBB56-5BFD-4840-9721-7C40A634A4F4}"/>
              </a:ext>
            </a:extLst>
          </p:cNvPr>
          <p:cNvCxnSpPr>
            <a:cxnSpLocks/>
          </p:cNvCxnSpPr>
          <p:nvPr/>
        </p:nvCxnSpPr>
        <p:spPr>
          <a:xfrm>
            <a:off x="7791937" y="3830260"/>
            <a:ext cx="1261486" cy="9037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AB7BA068-789F-4148-A6CB-E5C6B9837A7E}"/>
              </a:ext>
            </a:extLst>
          </p:cNvPr>
          <p:cNvCxnSpPr>
            <a:cxnSpLocks/>
          </p:cNvCxnSpPr>
          <p:nvPr/>
        </p:nvCxnSpPr>
        <p:spPr>
          <a:xfrm>
            <a:off x="7695775" y="4614576"/>
            <a:ext cx="1359215" cy="0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3B3F8CB8-B1A0-0849-9C5F-5797EBD9B296}"/>
              </a:ext>
            </a:extLst>
          </p:cNvPr>
          <p:cNvCxnSpPr>
            <a:cxnSpLocks/>
          </p:cNvCxnSpPr>
          <p:nvPr/>
        </p:nvCxnSpPr>
        <p:spPr>
          <a:xfrm flipH="1">
            <a:off x="4077760" y="4598683"/>
            <a:ext cx="1235650" cy="0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9F4ECAD4-E30F-F048-A376-71F6B772E8F3}"/>
              </a:ext>
            </a:extLst>
          </p:cNvPr>
          <p:cNvCxnSpPr>
            <a:cxnSpLocks/>
          </p:cNvCxnSpPr>
          <p:nvPr/>
        </p:nvCxnSpPr>
        <p:spPr>
          <a:xfrm flipH="1">
            <a:off x="4077760" y="4395483"/>
            <a:ext cx="1235650" cy="0"/>
          </a:xfrm>
          <a:prstGeom prst="straightConnector1">
            <a:avLst/>
          </a:prstGeom>
          <a:ln w="12700">
            <a:solidFill>
              <a:srgbClr val="8FA7C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91C5F500-08D0-F746-865D-055B94D7F672}"/>
              </a:ext>
            </a:extLst>
          </p:cNvPr>
          <p:cNvSpPr txBox="1"/>
          <p:nvPr/>
        </p:nvSpPr>
        <p:spPr>
          <a:xfrm>
            <a:off x="3972535" y="4128011"/>
            <a:ext cx="15065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>
                <a:solidFill>
                  <a:schemeClr val="bg1"/>
                </a:solidFill>
                <a:effectLst>
                  <a:glow rad="63500">
                    <a:schemeClr val="tx1"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Route + Payload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C91266CD-7DC9-3F4D-9DA7-74CDD3BCCC4C}"/>
              </a:ext>
            </a:extLst>
          </p:cNvPr>
          <p:cNvSpPr txBox="1"/>
          <p:nvPr/>
        </p:nvSpPr>
        <p:spPr>
          <a:xfrm>
            <a:off x="3965352" y="4666935"/>
            <a:ext cx="15065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>
                <a:solidFill>
                  <a:schemeClr val="bg1"/>
                </a:solidFill>
                <a:effectLst>
                  <a:glow rad="63500">
                    <a:schemeClr val="tx1"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</a:p>
        </p:txBody>
      </p:sp>
      <p:sp>
        <p:nvSpPr>
          <p:cNvPr id="130" name="Freeform 129">
            <a:extLst>
              <a:ext uri="{FF2B5EF4-FFF2-40B4-BE49-F238E27FC236}">
                <a16:creationId xmlns:a16="http://schemas.microsoft.com/office/drawing/2014/main" id="{E43764EC-2D5C-F84E-ACA9-79A2A5B2E39D}"/>
              </a:ext>
            </a:extLst>
          </p:cNvPr>
          <p:cNvSpPr/>
          <p:nvPr/>
        </p:nvSpPr>
        <p:spPr>
          <a:xfrm flipH="1">
            <a:off x="5739941" y="2142847"/>
            <a:ext cx="1184716" cy="2131353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32" name="Freeform 131">
            <a:extLst>
              <a:ext uri="{FF2B5EF4-FFF2-40B4-BE49-F238E27FC236}">
                <a16:creationId xmlns:a16="http://schemas.microsoft.com/office/drawing/2014/main" id="{80BCA465-8608-4744-B95B-E1C3342C4E5A}"/>
              </a:ext>
            </a:extLst>
          </p:cNvPr>
          <p:cNvSpPr/>
          <p:nvPr/>
        </p:nvSpPr>
        <p:spPr>
          <a:xfrm flipH="1">
            <a:off x="5815275" y="3044372"/>
            <a:ext cx="1261781" cy="1235005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34" name="Freeform 133">
            <a:extLst>
              <a:ext uri="{FF2B5EF4-FFF2-40B4-BE49-F238E27FC236}">
                <a16:creationId xmlns:a16="http://schemas.microsoft.com/office/drawing/2014/main" id="{50C9559E-1F39-3B44-B330-6354BE356043}"/>
              </a:ext>
            </a:extLst>
          </p:cNvPr>
          <p:cNvSpPr/>
          <p:nvPr/>
        </p:nvSpPr>
        <p:spPr>
          <a:xfrm flipH="1" flipV="1">
            <a:off x="3705226" y="4742834"/>
            <a:ext cx="4412675" cy="711200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B582A92-6EB2-F64A-A698-D5911D88A8DA}"/>
              </a:ext>
            </a:extLst>
          </p:cNvPr>
          <p:cNvSpPr/>
          <p:nvPr/>
        </p:nvSpPr>
        <p:spPr>
          <a:xfrm>
            <a:off x="3730926" y="5223546"/>
            <a:ext cx="158248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i="1" dirty="0">
                <a:solidFill>
                  <a:schemeClr val="bg1"/>
                </a:solidFill>
                <a:effectLst>
                  <a:glow rad="63500">
                    <a:schemeClr val="tx1"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Upload &amp; Download Assets</a:t>
            </a:r>
            <a:endParaRPr lang="en-US" sz="900" dirty="0">
              <a:effectLst>
                <a:glow rad="63500">
                  <a:schemeClr val="tx1">
                    <a:alpha val="40000"/>
                  </a:schemeClr>
                </a:glow>
              </a:effectLst>
            </a:endParaRPr>
          </a:p>
        </p:txBody>
      </p:sp>
      <p:pic>
        <p:nvPicPr>
          <p:cNvPr id="135" name="Graphic 29">
            <a:extLst>
              <a:ext uri="{FF2B5EF4-FFF2-40B4-BE49-F238E27FC236}">
                <a16:creationId xmlns:a16="http://schemas.microsoft.com/office/drawing/2014/main" id="{D5C6097D-E802-F64D-A17E-B3A10C08C8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rcRect/>
          <a:stretch/>
        </p:blipFill>
        <p:spPr bwMode="auto">
          <a:xfrm>
            <a:off x="9182300" y="2662488"/>
            <a:ext cx="304601" cy="304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6" name="TextBox 135">
            <a:extLst>
              <a:ext uri="{FF2B5EF4-FFF2-40B4-BE49-F238E27FC236}">
                <a16:creationId xmlns:a16="http://schemas.microsoft.com/office/drawing/2014/main" id="{770CA2C2-149A-B245-90FB-1EB4CEF274FC}"/>
              </a:ext>
            </a:extLst>
          </p:cNvPr>
          <p:cNvSpPr txBox="1"/>
          <p:nvPr/>
        </p:nvSpPr>
        <p:spPr>
          <a:xfrm>
            <a:off x="9458262" y="2641038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Assets</a:t>
            </a:r>
            <a:br>
              <a:rPr 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Tables</a:t>
            </a:r>
          </a:p>
        </p:txBody>
      </p:sp>
      <p:pic>
        <p:nvPicPr>
          <p:cNvPr id="137" name="Graphic 29">
            <a:extLst>
              <a:ext uri="{FF2B5EF4-FFF2-40B4-BE49-F238E27FC236}">
                <a16:creationId xmlns:a16="http://schemas.microsoft.com/office/drawing/2014/main" id="{15E72FCA-0519-0E47-ACB6-09A732B04F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rcRect/>
          <a:stretch/>
        </p:blipFill>
        <p:spPr bwMode="auto">
          <a:xfrm>
            <a:off x="9182300" y="3594230"/>
            <a:ext cx="304601" cy="304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8" name="TextBox 137">
            <a:extLst>
              <a:ext uri="{FF2B5EF4-FFF2-40B4-BE49-F238E27FC236}">
                <a16:creationId xmlns:a16="http://schemas.microsoft.com/office/drawing/2014/main" id="{642E6CB9-F594-CC4E-9D62-5D97AC601474}"/>
              </a:ext>
            </a:extLst>
          </p:cNvPr>
          <p:cNvSpPr txBox="1"/>
          <p:nvPr/>
        </p:nvSpPr>
        <p:spPr>
          <a:xfrm>
            <a:off x="9458262" y="3572780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Pipelines</a:t>
            </a:r>
            <a:br>
              <a:rPr 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Tables</a:t>
            </a:r>
          </a:p>
        </p:txBody>
      </p:sp>
      <p:pic>
        <p:nvPicPr>
          <p:cNvPr id="139" name="Graphic 29">
            <a:extLst>
              <a:ext uri="{FF2B5EF4-FFF2-40B4-BE49-F238E27FC236}">
                <a16:creationId xmlns:a16="http://schemas.microsoft.com/office/drawing/2014/main" id="{DBEE43C0-92BC-FC45-8AC0-E5D40193DC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rcRect/>
          <a:stretch/>
        </p:blipFill>
        <p:spPr bwMode="auto">
          <a:xfrm>
            <a:off x="9182300" y="4452798"/>
            <a:ext cx="304601" cy="304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0" name="TextBox 139">
            <a:extLst>
              <a:ext uri="{FF2B5EF4-FFF2-40B4-BE49-F238E27FC236}">
                <a16:creationId xmlns:a16="http://schemas.microsoft.com/office/drawing/2014/main" id="{FE6794BB-6CBB-E147-9DCA-96FA8E22D809}"/>
              </a:ext>
            </a:extLst>
          </p:cNvPr>
          <p:cNvSpPr txBox="1"/>
          <p:nvPr/>
        </p:nvSpPr>
        <p:spPr>
          <a:xfrm>
            <a:off x="9458262" y="4431348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Workflows</a:t>
            </a:r>
            <a:br>
              <a:rPr 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Tables</a:t>
            </a:r>
          </a:p>
        </p:txBody>
      </p:sp>
      <p:sp>
        <p:nvSpPr>
          <p:cNvPr id="142" name="Freeform 141">
            <a:extLst>
              <a:ext uri="{FF2B5EF4-FFF2-40B4-BE49-F238E27FC236}">
                <a16:creationId xmlns:a16="http://schemas.microsoft.com/office/drawing/2014/main" id="{5B88DF6A-4687-7C4E-BF8B-F9B34F5073E9}"/>
              </a:ext>
            </a:extLst>
          </p:cNvPr>
          <p:cNvSpPr/>
          <p:nvPr/>
        </p:nvSpPr>
        <p:spPr>
          <a:xfrm rot="5400000" flipH="1">
            <a:off x="7142293" y="3928198"/>
            <a:ext cx="1758067" cy="629873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143" name="Graphic 21">
            <a:extLst>
              <a:ext uri="{FF2B5EF4-FFF2-40B4-BE49-F238E27FC236}">
                <a16:creationId xmlns:a16="http://schemas.microsoft.com/office/drawing/2014/main" id="{32F74F83-3318-8E4B-BE63-1E1F15A128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6981" y="1883057"/>
            <a:ext cx="283077" cy="2830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4" name="Graphic 36">
            <a:extLst>
              <a:ext uri="{FF2B5EF4-FFF2-40B4-BE49-F238E27FC236}">
                <a16:creationId xmlns:a16="http://schemas.microsoft.com/office/drawing/2014/main" id="{BC215789-BA91-EF41-93E3-A7E56D865B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rcRect/>
          <a:stretch/>
        </p:blipFill>
        <p:spPr bwMode="auto">
          <a:xfrm>
            <a:off x="11164693" y="1397328"/>
            <a:ext cx="169846" cy="169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8" name="Rectangle 147">
            <a:extLst>
              <a:ext uri="{FF2B5EF4-FFF2-40B4-BE49-F238E27FC236}">
                <a16:creationId xmlns:a16="http://schemas.microsoft.com/office/drawing/2014/main" id="{77A60E0F-BDC6-694C-A979-18EFD9267B0E}"/>
              </a:ext>
            </a:extLst>
          </p:cNvPr>
          <p:cNvSpPr/>
          <p:nvPr/>
        </p:nvSpPr>
        <p:spPr>
          <a:xfrm>
            <a:off x="10332540" y="707942"/>
            <a:ext cx="1154625" cy="1665281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 Pipeline Flow</a:t>
            </a:r>
          </a:p>
        </p:txBody>
      </p: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CD954930-3B9B-F24A-B511-8BF3C8B91A98}"/>
              </a:ext>
            </a:extLst>
          </p:cNvPr>
          <p:cNvCxnSpPr>
            <a:cxnSpLocks/>
          </p:cNvCxnSpPr>
          <p:nvPr/>
        </p:nvCxnSpPr>
        <p:spPr>
          <a:xfrm>
            <a:off x="10853161" y="1490830"/>
            <a:ext cx="183672" cy="0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B4A70811-DFC7-D348-BA5B-359B6C21386B}"/>
              </a:ext>
            </a:extLst>
          </p:cNvPr>
          <p:cNvCxnSpPr>
            <a:cxnSpLocks/>
          </p:cNvCxnSpPr>
          <p:nvPr/>
        </p:nvCxnSpPr>
        <p:spPr>
          <a:xfrm>
            <a:off x="10853161" y="2019962"/>
            <a:ext cx="183672" cy="0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Elbow Connector 156">
            <a:extLst>
              <a:ext uri="{FF2B5EF4-FFF2-40B4-BE49-F238E27FC236}">
                <a16:creationId xmlns:a16="http://schemas.microsoft.com/office/drawing/2014/main" id="{5C2787B4-D65D-E243-BB39-2DBF355F0665}"/>
              </a:ext>
            </a:extLst>
          </p:cNvPr>
          <p:cNvCxnSpPr>
            <a:cxnSpLocks/>
            <a:stCxn id="144" idx="2"/>
            <a:endCxn id="143" idx="0"/>
          </p:cNvCxnSpPr>
          <p:nvPr/>
        </p:nvCxnSpPr>
        <p:spPr>
          <a:xfrm rot="5400000">
            <a:off x="10826192" y="1409567"/>
            <a:ext cx="215752" cy="631096"/>
          </a:xfrm>
          <a:prstGeom prst="bentConnector3">
            <a:avLst>
              <a:gd name="adj1" fmla="val 50000"/>
            </a:avLst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Elbow Connector 161">
            <a:extLst>
              <a:ext uri="{FF2B5EF4-FFF2-40B4-BE49-F238E27FC236}">
                <a16:creationId xmlns:a16="http://schemas.microsoft.com/office/drawing/2014/main" id="{8DE6030E-A746-BF46-9F83-F8816387650C}"/>
              </a:ext>
            </a:extLst>
          </p:cNvPr>
          <p:cNvCxnSpPr>
            <a:cxnSpLocks/>
            <a:endCxn id="148" idx="3"/>
          </p:cNvCxnSpPr>
          <p:nvPr/>
        </p:nvCxnSpPr>
        <p:spPr>
          <a:xfrm flipV="1">
            <a:off x="7770814" y="1540583"/>
            <a:ext cx="3716351" cy="2448502"/>
          </a:xfrm>
          <a:prstGeom prst="bentConnector3">
            <a:avLst>
              <a:gd name="adj1" fmla="val 106151"/>
            </a:avLst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8" name="Graphic 17">
            <a:extLst>
              <a:ext uri="{FF2B5EF4-FFF2-40B4-BE49-F238E27FC236}">
                <a16:creationId xmlns:a16="http://schemas.microsoft.com/office/drawing/2014/main" id="{A7ACF008-A430-284F-8ADA-9F9F612C44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2485" y="5204771"/>
            <a:ext cx="436067" cy="436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3" name="Elbow Connector 172">
            <a:extLst>
              <a:ext uri="{FF2B5EF4-FFF2-40B4-BE49-F238E27FC236}">
                <a16:creationId xmlns:a16="http://schemas.microsoft.com/office/drawing/2014/main" id="{3C177B94-BBB8-C744-BA95-7D339754D926}"/>
              </a:ext>
            </a:extLst>
          </p:cNvPr>
          <p:cNvCxnSpPr>
            <a:cxnSpLocks/>
            <a:endCxn id="168" idx="0"/>
          </p:cNvCxnSpPr>
          <p:nvPr/>
        </p:nvCxnSpPr>
        <p:spPr>
          <a:xfrm>
            <a:off x="7706392" y="4766134"/>
            <a:ext cx="2474127" cy="438637"/>
          </a:xfrm>
          <a:prstGeom prst="bentConnector2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extBox 175">
            <a:extLst>
              <a:ext uri="{FF2B5EF4-FFF2-40B4-BE49-F238E27FC236}">
                <a16:creationId xmlns:a16="http://schemas.microsoft.com/office/drawing/2014/main" id="{DEEC6429-C016-8A42-A579-D27469302977}"/>
              </a:ext>
            </a:extLst>
          </p:cNvPr>
          <p:cNvSpPr txBox="1"/>
          <p:nvPr/>
        </p:nvSpPr>
        <p:spPr>
          <a:xfrm>
            <a:off x="9757175" y="5581034"/>
            <a:ext cx="8499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Functions</a:t>
            </a: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402ACFEB-44D8-7144-B49F-DDDD923E5DAC}"/>
              </a:ext>
            </a:extLst>
          </p:cNvPr>
          <p:cNvSpPr txBox="1"/>
          <p:nvPr/>
        </p:nvSpPr>
        <p:spPr>
          <a:xfrm>
            <a:off x="10994809" y="88794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*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F90AB1F1-B2F6-C540-A527-B9189B8FC93C}"/>
              </a:ext>
            </a:extLst>
          </p:cNvPr>
          <p:cNvSpPr txBox="1"/>
          <p:nvPr/>
        </p:nvSpPr>
        <p:spPr>
          <a:xfrm>
            <a:off x="10343385" y="504634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*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8F2848C9-CA8D-2B46-AAB2-2374BAB2E11A}"/>
              </a:ext>
            </a:extLst>
          </p:cNvPr>
          <p:cNvSpPr txBox="1"/>
          <p:nvPr/>
        </p:nvSpPr>
        <p:spPr>
          <a:xfrm>
            <a:off x="286016" y="5719084"/>
            <a:ext cx="51063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See Asset Management, Pipeline Creation, and Workflow Creation for breakdown</a:t>
            </a: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4A2E753C-4EA9-1A4F-B978-2AE342CB0F88}"/>
              </a:ext>
            </a:extLst>
          </p:cNvPr>
          <p:cNvSpPr txBox="1"/>
          <p:nvPr/>
        </p:nvSpPr>
        <p:spPr>
          <a:xfrm>
            <a:off x="167656" y="565636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*</a:t>
            </a: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EA983AFD-E63C-8C44-ABE5-8BFCEED08CF9}"/>
              </a:ext>
            </a:extLst>
          </p:cNvPr>
          <p:cNvSpPr txBox="1"/>
          <p:nvPr/>
        </p:nvSpPr>
        <p:spPr>
          <a:xfrm>
            <a:off x="11092558" y="5595596"/>
            <a:ext cx="7377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Lambda</a:t>
            </a:r>
          </a:p>
        </p:txBody>
      </p:sp>
      <p:cxnSp>
        <p:nvCxnSpPr>
          <p:cNvPr id="233" name="Elbow Connector 232">
            <a:extLst>
              <a:ext uri="{FF2B5EF4-FFF2-40B4-BE49-F238E27FC236}">
                <a16:creationId xmlns:a16="http://schemas.microsoft.com/office/drawing/2014/main" id="{B8B8162A-4E10-0F47-A6E6-56F5381F51E9}"/>
              </a:ext>
            </a:extLst>
          </p:cNvPr>
          <p:cNvCxnSpPr>
            <a:cxnSpLocks/>
          </p:cNvCxnSpPr>
          <p:nvPr/>
        </p:nvCxnSpPr>
        <p:spPr>
          <a:xfrm>
            <a:off x="7773521" y="4126492"/>
            <a:ext cx="3391172" cy="1227827"/>
          </a:xfrm>
          <a:prstGeom prst="bentConnector3">
            <a:avLst>
              <a:gd name="adj1" fmla="val 96669"/>
            </a:avLst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TextBox 236">
            <a:extLst>
              <a:ext uri="{FF2B5EF4-FFF2-40B4-BE49-F238E27FC236}">
                <a16:creationId xmlns:a16="http://schemas.microsoft.com/office/drawing/2014/main" id="{4B8C95B8-8322-3E4A-ABA0-7106480393D3}"/>
              </a:ext>
            </a:extLst>
          </p:cNvPr>
          <p:cNvSpPr txBox="1"/>
          <p:nvPr/>
        </p:nvSpPr>
        <p:spPr>
          <a:xfrm>
            <a:off x="8637946" y="503527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*</a:t>
            </a:r>
          </a:p>
        </p:txBody>
      </p:sp>
      <p:sp>
        <p:nvSpPr>
          <p:cNvPr id="238" name="Freeform 237">
            <a:extLst>
              <a:ext uri="{FF2B5EF4-FFF2-40B4-BE49-F238E27FC236}">
                <a16:creationId xmlns:a16="http://schemas.microsoft.com/office/drawing/2014/main" id="{2867EFB1-08E1-E043-8673-83D020DB7B2F}"/>
              </a:ext>
            </a:extLst>
          </p:cNvPr>
          <p:cNvSpPr/>
          <p:nvPr/>
        </p:nvSpPr>
        <p:spPr>
          <a:xfrm flipH="1">
            <a:off x="5900777" y="3908537"/>
            <a:ext cx="1165393" cy="365663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240" name="Elbow Connector 239">
            <a:extLst>
              <a:ext uri="{FF2B5EF4-FFF2-40B4-BE49-F238E27FC236}">
                <a16:creationId xmlns:a16="http://schemas.microsoft.com/office/drawing/2014/main" id="{93F8A4FC-F62C-EF41-AA6E-C27B26833772}"/>
              </a:ext>
            </a:extLst>
          </p:cNvPr>
          <p:cNvCxnSpPr>
            <a:cxnSpLocks/>
            <a:stCxn id="52" idx="3"/>
          </p:cNvCxnSpPr>
          <p:nvPr/>
        </p:nvCxnSpPr>
        <p:spPr>
          <a:xfrm>
            <a:off x="6033389" y="4514885"/>
            <a:ext cx="1068262" cy="196363"/>
          </a:xfrm>
          <a:prstGeom prst="bentConnector3">
            <a:avLst>
              <a:gd name="adj1" fmla="val 50000"/>
            </a:avLst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1" name="Graphic 8">
            <a:extLst>
              <a:ext uri="{FF2B5EF4-FFF2-40B4-BE49-F238E27FC236}">
                <a16:creationId xmlns:a16="http://schemas.microsoft.com/office/drawing/2014/main" id="{B0C3352A-5B95-A64C-8E8A-BD653FCFC7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0934" y="1342733"/>
            <a:ext cx="269124" cy="269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" name="Graphic 29">
            <a:extLst>
              <a:ext uri="{FF2B5EF4-FFF2-40B4-BE49-F238E27FC236}">
                <a16:creationId xmlns:a16="http://schemas.microsoft.com/office/drawing/2014/main" id="{7AE7B4C1-3D31-41F4-850F-48BFE29AAA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rcRect/>
          <a:stretch/>
        </p:blipFill>
        <p:spPr bwMode="auto">
          <a:xfrm>
            <a:off x="9182300" y="1290020"/>
            <a:ext cx="304601" cy="304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3" name="TextBox 122">
            <a:extLst>
              <a:ext uri="{FF2B5EF4-FFF2-40B4-BE49-F238E27FC236}">
                <a16:creationId xmlns:a16="http://schemas.microsoft.com/office/drawing/2014/main" id="{75676442-2E85-405F-8574-62C2DA2BBD9A}"/>
              </a:ext>
            </a:extLst>
          </p:cNvPr>
          <p:cNvSpPr txBox="1"/>
          <p:nvPr/>
        </p:nvSpPr>
        <p:spPr>
          <a:xfrm>
            <a:off x="9458262" y="1181144"/>
            <a:ext cx="530915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ABAC/</a:t>
            </a:r>
          </a:p>
          <a:p>
            <a:r>
              <a:rPr 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RBAC</a:t>
            </a:r>
            <a:br>
              <a:rPr 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Tables</a:t>
            </a:r>
          </a:p>
        </p:txBody>
      </p: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7B182767-3151-4DB7-B837-19432B7A9686}"/>
              </a:ext>
            </a:extLst>
          </p:cNvPr>
          <p:cNvGrpSpPr/>
          <p:nvPr/>
        </p:nvGrpSpPr>
        <p:grpSpPr>
          <a:xfrm>
            <a:off x="6815955" y="1165601"/>
            <a:ext cx="1133644" cy="775732"/>
            <a:chOff x="7749198" y="1415119"/>
            <a:chExt cx="1133644" cy="775732"/>
          </a:xfrm>
        </p:grpSpPr>
        <p:pic>
          <p:nvPicPr>
            <p:cNvPr id="145" name="Graphic 13">
              <a:extLst>
                <a:ext uri="{FF2B5EF4-FFF2-40B4-BE49-F238E27FC236}">
                  <a16:creationId xmlns:a16="http://schemas.microsoft.com/office/drawing/2014/main" id="{D8C84CF3-1782-4F71-838B-16601B0634A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rcRect/>
            <a:stretch/>
          </p:blipFill>
          <p:spPr bwMode="auto">
            <a:xfrm>
              <a:off x="8087418" y="1415119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874C249E-79AF-4C3B-B57D-769A9C01184D}"/>
                </a:ext>
              </a:extLst>
            </p:cNvPr>
            <p:cNvSpPr txBox="1"/>
            <p:nvPr/>
          </p:nvSpPr>
          <p:spPr>
            <a:xfrm>
              <a:off x="7749198" y="1821519"/>
              <a:ext cx="11336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Authorization</a:t>
              </a:r>
              <a:br>
                <a:rPr lang="en-US" sz="9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9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Lambda Functions</a:t>
              </a:r>
            </a:p>
          </p:txBody>
        </p:sp>
      </p:grp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80B9B6EB-E521-423C-8D8E-8B7EB7891AE0}"/>
              </a:ext>
            </a:extLst>
          </p:cNvPr>
          <p:cNvCxnSpPr>
            <a:cxnSpLocks/>
          </p:cNvCxnSpPr>
          <p:nvPr/>
        </p:nvCxnSpPr>
        <p:spPr>
          <a:xfrm>
            <a:off x="7752716" y="1397328"/>
            <a:ext cx="1359215" cy="0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Freeform 129">
            <a:extLst>
              <a:ext uri="{FF2B5EF4-FFF2-40B4-BE49-F238E27FC236}">
                <a16:creationId xmlns:a16="http://schemas.microsoft.com/office/drawing/2014/main" id="{548DCB50-B46A-411E-8BE4-55713734AE2D}"/>
              </a:ext>
            </a:extLst>
          </p:cNvPr>
          <p:cNvSpPr/>
          <p:nvPr/>
        </p:nvSpPr>
        <p:spPr>
          <a:xfrm flipH="1">
            <a:off x="5656641" y="1361449"/>
            <a:ext cx="1306487" cy="2912751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30F16FEB-5B41-4B27-BF88-8D3D34CEC9DA}"/>
              </a:ext>
            </a:extLst>
          </p:cNvPr>
          <p:cNvSpPr txBox="1"/>
          <p:nvPr/>
        </p:nvSpPr>
        <p:spPr>
          <a:xfrm>
            <a:off x="7666603" y="1532086"/>
            <a:ext cx="2506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^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2E26B8CD-B651-47E5-9DC6-D45D37AEAED7}"/>
              </a:ext>
            </a:extLst>
          </p:cNvPr>
          <p:cNvSpPr txBox="1"/>
          <p:nvPr/>
        </p:nvSpPr>
        <p:spPr>
          <a:xfrm>
            <a:off x="288376" y="5499184"/>
            <a:ext cx="46075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Authorization Functions Additionally Used by All Lambdas for Action Approvals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9B5770B0-1BD3-4A6B-8E17-0FEF5DCBADFD}"/>
              </a:ext>
            </a:extLst>
          </p:cNvPr>
          <p:cNvSpPr txBox="1"/>
          <p:nvPr/>
        </p:nvSpPr>
        <p:spPr>
          <a:xfrm>
            <a:off x="158141" y="546417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^</a:t>
            </a:r>
          </a:p>
        </p:txBody>
      </p:sp>
      <p:pic>
        <p:nvPicPr>
          <p:cNvPr id="174" name="Graphic 14">
            <a:extLst>
              <a:ext uri="{FF2B5EF4-FFF2-40B4-BE49-F238E27FC236}">
                <a16:creationId xmlns:a16="http://schemas.microsoft.com/office/drawing/2014/main" id="{F2410B49-D236-429F-BD49-C28F931E70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rcRect/>
          <a:stretch/>
        </p:blipFill>
        <p:spPr bwMode="auto">
          <a:xfrm>
            <a:off x="8973706" y="5169531"/>
            <a:ext cx="486835" cy="486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5" name="TextBox 174">
            <a:extLst>
              <a:ext uri="{FF2B5EF4-FFF2-40B4-BE49-F238E27FC236}">
                <a16:creationId xmlns:a16="http://schemas.microsoft.com/office/drawing/2014/main" id="{BB835E7D-5C6C-496B-89D0-3076A9779C31}"/>
              </a:ext>
            </a:extLst>
          </p:cNvPr>
          <p:cNvSpPr txBox="1"/>
          <p:nvPr/>
        </p:nvSpPr>
        <p:spPr>
          <a:xfrm>
            <a:off x="8691271" y="5640301"/>
            <a:ext cx="10454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OpenSearch</a:t>
            </a:r>
          </a:p>
        </p:txBody>
      </p:sp>
      <p:sp>
        <p:nvSpPr>
          <p:cNvPr id="177" name="Freeform 141">
            <a:extLst>
              <a:ext uri="{FF2B5EF4-FFF2-40B4-BE49-F238E27FC236}">
                <a16:creationId xmlns:a16="http://schemas.microsoft.com/office/drawing/2014/main" id="{4C3B0D98-864F-44FE-9CB4-EF93612BF617}"/>
              </a:ext>
            </a:extLst>
          </p:cNvPr>
          <p:cNvSpPr/>
          <p:nvPr/>
        </p:nvSpPr>
        <p:spPr>
          <a:xfrm rot="5400000" flipH="1">
            <a:off x="7361108" y="3385188"/>
            <a:ext cx="2078411" cy="1412726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178" name="Elbow Connector 160">
            <a:extLst>
              <a:ext uri="{FF2B5EF4-FFF2-40B4-BE49-F238E27FC236}">
                <a16:creationId xmlns:a16="http://schemas.microsoft.com/office/drawing/2014/main" id="{30323173-0E75-497E-B37D-7A700645932A}"/>
              </a:ext>
            </a:extLst>
          </p:cNvPr>
          <p:cNvCxnSpPr>
            <a:cxnSpLocks/>
          </p:cNvCxnSpPr>
          <p:nvPr/>
        </p:nvCxnSpPr>
        <p:spPr>
          <a:xfrm rot="5400000">
            <a:off x="8156565" y="3960482"/>
            <a:ext cx="2111798" cy="211574"/>
          </a:xfrm>
          <a:prstGeom prst="bentConnector3">
            <a:avLst>
              <a:gd name="adj1" fmla="val 1889"/>
            </a:avLst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1" name="Graphic 24">
            <a:extLst>
              <a:ext uri="{FF2B5EF4-FFF2-40B4-BE49-F238E27FC236}">
                <a16:creationId xmlns:a16="http://schemas.microsoft.com/office/drawing/2014/main" id="{67F63B7F-D885-441D-81E1-548B020143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rcRect/>
          <a:stretch/>
        </p:blipFill>
        <p:spPr bwMode="auto">
          <a:xfrm>
            <a:off x="10473192" y="3116048"/>
            <a:ext cx="462250" cy="46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2" name="TextBox 181">
            <a:extLst>
              <a:ext uri="{FF2B5EF4-FFF2-40B4-BE49-F238E27FC236}">
                <a16:creationId xmlns:a16="http://schemas.microsoft.com/office/drawing/2014/main" id="{0FBD28B4-E3A0-4492-8BB1-EA764F04738D}"/>
              </a:ext>
            </a:extLst>
          </p:cNvPr>
          <p:cNvSpPr txBox="1"/>
          <p:nvPr/>
        </p:nvSpPr>
        <p:spPr>
          <a:xfrm>
            <a:off x="10447635" y="3562298"/>
            <a:ext cx="5004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SNS</a:t>
            </a:r>
          </a:p>
        </p:txBody>
      </p: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0DCA177B-9776-40B0-99BD-95F0DEF0D446}"/>
              </a:ext>
            </a:extLst>
          </p:cNvPr>
          <p:cNvCxnSpPr>
            <a:cxnSpLocks/>
          </p:cNvCxnSpPr>
          <p:nvPr/>
        </p:nvCxnSpPr>
        <p:spPr>
          <a:xfrm>
            <a:off x="7708295" y="3273243"/>
            <a:ext cx="2690257" cy="2249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1F2D68EE-FE78-4A3D-B7DE-68F7BC163693}"/>
              </a:ext>
            </a:extLst>
          </p:cNvPr>
          <p:cNvCxnSpPr>
            <a:cxnSpLocks/>
          </p:cNvCxnSpPr>
          <p:nvPr/>
        </p:nvCxnSpPr>
        <p:spPr>
          <a:xfrm flipV="1">
            <a:off x="8714146" y="5396343"/>
            <a:ext cx="200942" cy="1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Graphic 10">
            <a:extLst>
              <a:ext uri="{FF2B5EF4-FFF2-40B4-BE49-F238E27FC236}">
                <a16:creationId xmlns:a16="http://schemas.microsoft.com/office/drawing/2014/main" id="{E6F8B015-4C74-D9C8-8C4D-5CD953F814A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225208" y="5130757"/>
            <a:ext cx="463008" cy="463008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154BF373-FB6C-C0BE-E95F-32A7D0D7EAB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117609" y="1896606"/>
            <a:ext cx="274766" cy="274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0656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44" name="Footer Placeholder 28">
            <a:extLst>
              <a:ext uri="{FF2B5EF4-FFF2-40B4-BE49-F238E27FC236}">
                <a16:creationId xmlns:a16="http://schemas.microsoft.com/office/drawing/2014/main" id="{A6501EF6-7622-6A41-89AE-325B1323EA60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090550" y="6250334"/>
            <a:ext cx="4463143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© 2020, Amazon Web Services, Inc. or its affiliates. All rights reserved.</a:t>
            </a:r>
            <a:endParaRPr lang="en-US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56345" name="Slide Number Placeholder 29">
            <a:extLst>
              <a:ext uri="{FF2B5EF4-FFF2-40B4-BE49-F238E27FC236}">
                <a16:creationId xmlns:a16="http://schemas.microsoft.com/office/drawing/2014/main" id="{92206EDB-AE67-2142-8D7A-F4D25741FBE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106677" y="6250334"/>
            <a:ext cx="2844381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1C588C1-1042-BC47-B84D-2032ED7FAC95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en-US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56321" name="Title 3">
            <a:extLst>
              <a:ext uri="{FF2B5EF4-FFF2-40B4-BE49-F238E27FC236}">
                <a16:creationId xmlns:a16="http://schemas.microsoft.com/office/drawing/2014/main" id="{FA28F6E9-D239-8B4D-A150-C5C733F5BE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dirty="0"/>
              <a:t>CRUD Operations – v2</a:t>
            </a:r>
            <a:br>
              <a:rPr lang="en-US" altLang="en-US" dirty="0"/>
            </a:br>
            <a:r>
              <a:rPr lang="en-US" altLang="en-US" sz="2800" dirty="0"/>
              <a:t>(detailed)</a:t>
            </a:r>
            <a:endParaRPr lang="en-US" alt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4DF6C5E-5C1B-1F4C-8327-9A80F0EE4D15}"/>
              </a:ext>
            </a:extLst>
          </p:cNvPr>
          <p:cNvSpPr/>
          <p:nvPr/>
        </p:nvSpPr>
        <p:spPr>
          <a:xfrm>
            <a:off x="4993113" y="365127"/>
            <a:ext cx="6968205" cy="5695980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45720" algn="l"/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53" name="Graphic 52">
            <a:extLst>
              <a:ext uri="{FF2B5EF4-FFF2-40B4-BE49-F238E27FC236}">
                <a16:creationId xmlns:a16="http://schemas.microsoft.com/office/drawing/2014/main" id="{7F087D3C-41E9-7C4F-94E7-EF1935AD4C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03875" y="365125"/>
            <a:ext cx="381000" cy="381000"/>
          </a:xfrm>
          <a:prstGeom prst="rect">
            <a:avLst/>
          </a:pr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991EEE53-52AA-CF40-B690-623FDE03C65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654844" y="712303"/>
            <a:ext cx="381000" cy="381000"/>
          </a:xfrm>
          <a:prstGeom prst="rect">
            <a:avLst/>
          </a:prstGeom>
        </p:spPr>
      </p:pic>
      <p:sp>
        <p:nvSpPr>
          <p:cNvPr id="55" name="Rectangle 54">
            <a:extLst>
              <a:ext uri="{FF2B5EF4-FFF2-40B4-BE49-F238E27FC236}">
                <a16:creationId xmlns:a16="http://schemas.microsoft.com/office/drawing/2014/main" id="{FF1BB70C-23EC-414C-8263-9B8CA71658EF}"/>
              </a:ext>
            </a:extLst>
          </p:cNvPr>
          <p:cNvSpPr/>
          <p:nvPr/>
        </p:nvSpPr>
        <p:spPr>
          <a:xfrm>
            <a:off x="6644083" y="710076"/>
            <a:ext cx="1473819" cy="4644243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Lambda</a:t>
            </a: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Layer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73583B94-06E8-8E47-ABE8-A83265CE6FC2}"/>
              </a:ext>
            </a:extLst>
          </p:cNvPr>
          <p:cNvSpPr/>
          <p:nvPr/>
        </p:nvSpPr>
        <p:spPr>
          <a:xfrm>
            <a:off x="1807791" y="1403966"/>
            <a:ext cx="2455489" cy="3950354"/>
          </a:xfrm>
          <a:prstGeom prst="rect">
            <a:avLst/>
          </a:prstGeom>
          <a:solidFill>
            <a:srgbClr val="FAFAFA">
              <a:alpha val="20000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 App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D67B83D-00D9-BF41-BD89-6DA3DABCC21C}"/>
              </a:ext>
            </a:extLst>
          </p:cNvPr>
          <p:cNvGrpSpPr/>
          <p:nvPr/>
        </p:nvGrpSpPr>
        <p:grpSpPr>
          <a:xfrm>
            <a:off x="2721543" y="1903404"/>
            <a:ext cx="627984" cy="1026301"/>
            <a:chOff x="1172061" y="1643719"/>
            <a:chExt cx="627984" cy="1026301"/>
          </a:xfrm>
        </p:grpSpPr>
        <p:pic>
          <p:nvPicPr>
            <p:cNvPr id="59" name="Graphic 58">
              <a:extLst>
                <a:ext uri="{FF2B5EF4-FFF2-40B4-BE49-F238E27FC236}">
                  <a16:creationId xmlns:a16="http://schemas.microsoft.com/office/drawing/2014/main" id="{CF593A86-71D1-C44B-B178-8DE3FD7D015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172061" y="1643719"/>
              <a:ext cx="627984" cy="652694"/>
            </a:xfrm>
            <a:prstGeom prst="rect">
              <a:avLst/>
            </a:prstGeom>
          </p:spPr>
        </p:pic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72E37A95-9156-D246-934D-524E9D33C344}"/>
                </a:ext>
              </a:extLst>
            </p:cNvPr>
            <p:cNvSpPr txBox="1"/>
            <p:nvPr/>
          </p:nvSpPr>
          <p:spPr>
            <a:xfrm>
              <a:off x="1204455" y="2222223"/>
              <a:ext cx="571710" cy="4477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React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44735F1B-3769-F44B-A7BC-CFE2B8963893}"/>
              </a:ext>
            </a:extLst>
          </p:cNvPr>
          <p:cNvGrpSpPr/>
          <p:nvPr/>
        </p:nvGrpSpPr>
        <p:grpSpPr>
          <a:xfrm>
            <a:off x="1683037" y="4244818"/>
            <a:ext cx="1448161" cy="839724"/>
            <a:chOff x="1553949" y="1718893"/>
            <a:chExt cx="1448161" cy="839724"/>
          </a:xfrm>
        </p:grpSpPr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65F46896-FF7C-BD4C-A5AA-924A3D741EEB}"/>
                </a:ext>
              </a:extLst>
            </p:cNvPr>
            <p:cNvGrpSpPr/>
            <p:nvPr/>
          </p:nvGrpSpPr>
          <p:grpSpPr>
            <a:xfrm>
              <a:off x="1979330" y="1718893"/>
              <a:ext cx="642652" cy="578027"/>
              <a:chOff x="3055839" y="3039768"/>
              <a:chExt cx="856555" cy="844894"/>
            </a:xfrm>
          </p:grpSpPr>
          <p:pic>
            <p:nvPicPr>
              <p:cNvPr id="62" name="Graphic 10">
                <a:extLst>
                  <a:ext uri="{FF2B5EF4-FFF2-40B4-BE49-F238E27FC236}">
                    <a16:creationId xmlns:a16="http://schemas.microsoft.com/office/drawing/2014/main" id="{4B5EE427-3FA5-9247-8D51-E0CB12D6CB3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/>
              <a:srcRect/>
              <a:stretch/>
            </p:blipFill>
            <p:spPr bwMode="auto">
              <a:xfrm>
                <a:off x="3055839" y="3039768"/>
                <a:ext cx="762000" cy="762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63" name="Picture 6" descr="JavaScript logo vector (.EPS, 136.86 Kb) download">
                <a:extLst>
                  <a:ext uri="{FF2B5EF4-FFF2-40B4-BE49-F238E27FC236}">
                    <a16:creationId xmlns:a16="http://schemas.microsoft.com/office/drawing/2014/main" id="{559E3677-EA64-C048-9E8D-1A0B64196BB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89010" y="3561278"/>
                <a:ext cx="323384" cy="32338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B0BAD75D-2C57-5341-B6DE-99A2D9A407B3}"/>
                </a:ext>
              </a:extLst>
            </p:cNvPr>
            <p:cNvSpPr txBox="1"/>
            <p:nvPr/>
          </p:nvSpPr>
          <p:spPr>
            <a:xfrm>
              <a:off x="1553949" y="2221840"/>
              <a:ext cx="1448161" cy="336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Amplify</a:t>
              </a:r>
              <a:br>
                <a:rPr lang="en-US" sz="9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9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JS Library</a:t>
              </a:r>
            </a:p>
          </p:txBody>
        </p:sp>
      </p:grpSp>
      <p:sp>
        <p:nvSpPr>
          <p:cNvPr id="71" name="Rectangle 70">
            <a:extLst>
              <a:ext uri="{FF2B5EF4-FFF2-40B4-BE49-F238E27FC236}">
                <a16:creationId xmlns:a16="http://schemas.microsoft.com/office/drawing/2014/main" id="{16F90E31-2413-7D4B-8787-44BE4664801A}"/>
              </a:ext>
            </a:extLst>
          </p:cNvPr>
          <p:cNvSpPr/>
          <p:nvPr/>
        </p:nvSpPr>
        <p:spPr>
          <a:xfrm>
            <a:off x="8669090" y="710077"/>
            <a:ext cx="1478719" cy="4203079"/>
          </a:xfrm>
          <a:prstGeom prst="rect">
            <a:avLst/>
          </a:prstGeom>
          <a:solidFill>
            <a:srgbClr val="161E2D"/>
          </a:solidFill>
          <a:ln w="12700">
            <a:solidFill>
              <a:srgbClr val="517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rgbClr val="517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DynamoDB</a:t>
            </a:r>
          </a:p>
        </p:txBody>
      </p:sp>
      <p:pic>
        <p:nvPicPr>
          <p:cNvPr id="72" name="Graphic 23">
            <a:extLst>
              <a:ext uri="{FF2B5EF4-FFF2-40B4-BE49-F238E27FC236}">
                <a16:creationId xmlns:a16="http://schemas.microsoft.com/office/drawing/2014/main" id="{2C5C67AE-F5F8-D249-A30F-A797C8CF1F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3990" y="712303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5B24862A-A84D-8F4E-AF8E-C6ED6ABCBC7A}"/>
              </a:ext>
            </a:extLst>
          </p:cNvPr>
          <p:cNvGrpSpPr/>
          <p:nvPr/>
        </p:nvGrpSpPr>
        <p:grpSpPr>
          <a:xfrm>
            <a:off x="6814172" y="1953892"/>
            <a:ext cx="3322481" cy="788663"/>
            <a:chOff x="7749198" y="1376788"/>
            <a:chExt cx="3322481" cy="788663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473097C7-C02C-C740-A6B0-261CCD55CAC2}"/>
                </a:ext>
              </a:extLst>
            </p:cNvPr>
            <p:cNvGrpSpPr/>
            <p:nvPr/>
          </p:nvGrpSpPr>
          <p:grpSpPr>
            <a:xfrm>
              <a:off x="7749198" y="1389719"/>
              <a:ext cx="1133644" cy="775732"/>
              <a:chOff x="7749198" y="1415119"/>
              <a:chExt cx="1133644" cy="775732"/>
            </a:xfrm>
          </p:grpSpPr>
          <p:pic>
            <p:nvPicPr>
              <p:cNvPr id="67" name="Graphic 13">
                <a:extLst>
                  <a:ext uri="{FF2B5EF4-FFF2-40B4-BE49-F238E27FC236}">
                    <a16:creationId xmlns:a16="http://schemas.microsoft.com/office/drawing/2014/main" id="{2F944D39-1813-6D4B-A653-B54B783664A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rcRect/>
              <a:stretch/>
            </p:blipFill>
            <p:spPr bwMode="auto">
              <a:xfrm>
                <a:off x="8087418" y="1415119"/>
                <a:ext cx="457200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7AB23FA5-FFE9-C140-ACFD-264614F747FB}"/>
                  </a:ext>
                </a:extLst>
              </p:cNvPr>
              <p:cNvSpPr txBox="1"/>
              <p:nvPr/>
            </p:nvSpPr>
            <p:spPr>
              <a:xfrm>
                <a:off x="7749198" y="1821519"/>
                <a:ext cx="11336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9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Database</a:t>
                </a:r>
                <a:br>
                  <a:rPr lang="en-US" sz="9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9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Lambda Functions</a:t>
                </a:r>
              </a:p>
            </p:txBody>
          </p:sp>
        </p:grp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499C0C78-E98D-A04C-B4EA-4DC8741A04D1}"/>
                </a:ext>
              </a:extLst>
            </p:cNvPr>
            <p:cNvGrpSpPr/>
            <p:nvPr/>
          </p:nvGrpSpPr>
          <p:grpSpPr>
            <a:xfrm>
              <a:off x="10117326" y="1376788"/>
              <a:ext cx="954353" cy="369332"/>
              <a:chOff x="10117326" y="1342869"/>
              <a:chExt cx="954353" cy="369332"/>
            </a:xfrm>
          </p:grpSpPr>
          <p:pic>
            <p:nvPicPr>
              <p:cNvPr id="70" name="Graphic 29">
                <a:extLst>
                  <a:ext uri="{FF2B5EF4-FFF2-40B4-BE49-F238E27FC236}">
                    <a16:creationId xmlns:a16="http://schemas.microsoft.com/office/drawing/2014/main" id="{719CB0F0-8A0D-EC45-9BAE-3CEAA7F3DAB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rcRect/>
              <a:stretch/>
            </p:blipFill>
            <p:spPr bwMode="auto">
              <a:xfrm>
                <a:off x="10117326" y="1364319"/>
                <a:ext cx="304601" cy="3046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E1875467-191B-A448-82FC-5A931CE0AD7D}"/>
                  </a:ext>
                </a:extLst>
              </p:cNvPr>
              <p:cNvSpPr txBox="1"/>
              <p:nvPr/>
            </p:nvSpPr>
            <p:spPr>
              <a:xfrm>
                <a:off x="10393288" y="1342869"/>
                <a:ext cx="6783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Database</a:t>
                </a:r>
                <a:br>
                  <a:rPr lang="en-US" sz="9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9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Tables</a:t>
                </a:r>
              </a:p>
            </p:txBody>
          </p:sp>
        </p:grp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01F05C5B-4281-EB43-9949-4C928042F3D9}"/>
              </a:ext>
            </a:extLst>
          </p:cNvPr>
          <p:cNvGrpSpPr/>
          <p:nvPr/>
        </p:nvGrpSpPr>
        <p:grpSpPr>
          <a:xfrm>
            <a:off x="6814172" y="2805553"/>
            <a:ext cx="1133644" cy="775732"/>
            <a:chOff x="7749198" y="1415119"/>
            <a:chExt cx="1133644" cy="775732"/>
          </a:xfrm>
        </p:grpSpPr>
        <p:pic>
          <p:nvPicPr>
            <p:cNvPr id="79" name="Graphic 13">
              <a:extLst>
                <a:ext uri="{FF2B5EF4-FFF2-40B4-BE49-F238E27FC236}">
                  <a16:creationId xmlns:a16="http://schemas.microsoft.com/office/drawing/2014/main" id="{ED5854D5-C517-F24B-B7AC-7FFDA4F6337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rcRect/>
            <a:stretch/>
          </p:blipFill>
          <p:spPr bwMode="auto">
            <a:xfrm>
              <a:off x="8087418" y="1415119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30E30CAD-22EA-8D44-B7F6-E7AB6F850DE2}"/>
                </a:ext>
              </a:extLst>
            </p:cNvPr>
            <p:cNvSpPr txBox="1"/>
            <p:nvPr/>
          </p:nvSpPr>
          <p:spPr>
            <a:xfrm>
              <a:off x="7749198" y="1821519"/>
              <a:ext cx="11336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Asset</a:t>
              </a:r>
              <a:br>
                <a:rPr lang="en-US" sz="9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9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Lambda Functions</a:t>
              </a: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8605FBC0-6327-D640-BBDF-7E89850A5617}"/>
              </a:ext>
            </a:extLst>
          </p:cNvPr>
          <p:cNvGrpSpPr/>
          <p:nvPr/>
        </p:nvGrpSpPr>
        <p:grpSpPr>
          <a:xfrm>
            <a:off x="6814172" y="3644283"/>
            <a:ext cx="1133644" cy="775732"/>
            <a:chOff x="7749198" y="1415119"/>
            <a:chExt cx="1133644" cy="775732"/>
          </a:xfrm>
        </p:grpSpPr>
        <p:pic>
          <p:nvPicPr>
            <p:cNvPr id="86" name="Graphic 13">
              <a:extLst>
                <a:ext uri="{FF2B5EF4-FFF2-40B4-BE49-F238E27FC236}">
                  <a16:creationId xmlns:a16="http://schemas.microsoft.com/office/drawing/2014/main" id="{2C7F6316-1DA6-B640-B724-70C60AB2438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rcRect/>
            <a:stretch/>
          </p:blipFill>
          <p:spPr bwMode="auto">
            <a:xfrm>
              <a:off x="8087418" y="1415119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1FFC5094-0241-1E46-AAAB-B1C1BE1F6447}"/>
                </a:ext>
              </a:extLst>
            </p:cNvPr>
            <p:cNvSpPr txBox="1"/>
            <p:nvPr/>
          </p:nvSpPr>
          <p:spPr>
            <a:xfrm>
              <a:off x="7749198" y="1821519"/>
              <a:ext cx="11336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Pipelines</a:t>
              </a:r>
              <a:br>
                <a:rPr lang="en-US" sz="9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9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Lambda Functions</a:t>
              </a: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BBAE91BF-3794-7749-8D62-99BA685AFDF2}"/>
              </a:ext>
            </a:extLst>
          </p:cNvPr>
          <p:cNvGrpSpPr/>
          <p:nvPr/>
        </p:nvGrpSpPr>
        <p:grpSpPr>
          <a:xfrm>
            <a:off x="6814172" y="4483012"/>
            <a:ext cx="1133644" cy="775732"/>
            <a:chOff x="7749198" y="1415119"/>
            <a:chExt cx="1133644" cy="775732"/>
          </a:xfrm>
        </p:grpSpPr>
        <p:pic>
          <p:nvPicPr>
            <p:cNvPr id="93" name="Graphic 13">
              <a:extLst>
                <a:ext uri="{FF2B5EF4-FFF2-40B4-BE49-F238E27FC236}">
                  <a16:creationId xmlns:a16="http://schemas.microsoft.com/office/drawing/2014/main" id="{29319CDE-E384-4645-8915-3523E19B75C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rcRect/>
            <a:stretch/>
          </p:blipFill>
          <p:spPr bwMode="auto">
            <a:xfrm>
              <a:off x="8087418" y="1415119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B0FF7B6E-45CD-4B4A-8D89-C8993D1775CE}"/>
                </a:ext>
              </a:extLst>
            </p:cNvPr>
            <p:cNvSpPr txBox="1"/>
            <p:nvPr/>
          </p:nvSpPr>
          <p:spPr>
            <a:xfrm>
              <a:off x="7749198" y="1821519"/>
              <a:ext cx="11336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Workflow</a:t>
              </a:r>
              <a:br>
                <a:rPr lang="en-US" sz="9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9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Lambda Functions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4FB8905-4995-1841-90C2-FAFB2B54FA21}"/>
              </a:ext>
            </a:extLst>
          </p:cNvPr>
          <p:cNvGrpSpPr/>
          <p:nvPr/>
        </p:nvGrpSpPr>
        <p:grpSpPr>
          <a:xfrm>
            <a:off x="5047407" y="4279377"/>
            <a:ext cx="1506552" cy="973514"/>
            <a:chOff x="5200034" y="2867294"/>
            <a:chExt cx="1506552" cy="973514"/>
          </a:xfrm>
        </p:grpSpPr>
        <p:pic>
          <p:nvPicPr>
            <p:cNvPr id="52" name="Graphic 17">
              <a:extLst>
                <a:ext uri="{FF2B5EF4-FFF2-40B4-BE49-F238E27FC236}">
                  <a16:creationId xmlns:a16="http://schemas.microsoft.com/office/drawing/2014/main" id="{1BE0D0FA-9488-0042-80E0-D874292281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/>
            <a:srcRect/>
            <a:stretch/>
          </p:blipFill>
          <p:spPr bwMode="auto">
            <a:xfrm>
              <a:off x="5715000" y="2867294"/>
              <a:ext cx="471016" cy="4710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E9BB7BF7-64C8-9943-8B6D-30C4044CDA88}"/>
                </a:ext>
              </a:extLst>
            </p:cNvPr>
            <p:cNvSpPr txBox="1"/>
            <p:nvPr/>
          </p:nvSpPr>
          <p:spPr>
            <a:xfrm>
              <a:off x="5200034" y="3379143"/>
              <a:ext cx="15065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VAMS Client API API Gateway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E96DB3D-4EA8-C947-9331-C7F2AAD026E5}"/>
              </a:ext>
            </a:extLst>
          </p:cNvPr>
          <p:cNvGrpSpPr/>
          <p:nvPr/>
        </p:nvGrpSpPr>
        <p:grpSpPr>
          <a:xfrm>
            <a:off x="105466" y="2945699"/>
            <a:ext cx="1073150" cy="833110"/>
            <a:chOff x="385031" y="2978364"/>
            <a:chExt cx="1073150" cy="833110"/>
          </a:xfrm>
        </p:grpSpPr>
        <p:pic>
          <p:nvPicPr>
            <p:cNvPr id="96" name="Graphic 21">
              <a:extLst>
                <a:ext uri="{FF2B5EF4-FFF2-40B4-BE49-F238E27FC236}">
                  <a16:creationId xmlns:a16="http://schemas.microsoft.com/office/drawing/2014/main" id="{8DC902CA-DBDB-B548-98FA-6868F27D138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rcRect/>
            <a:stretch/>
          </p:blipFill>
          <p:spPr bwMode="auto">
            <a:xfrm>
              <a:off x="686656" y="2978364"/>
              <a:ext cx="469900" cy="469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7" name="TextBox 38">
              <a:extLst>
                <a:ext uri="{FF2B5EF4-FFF2-40B4-BE49-F238E27FC236}">
                  <a16:creationId xmlns:a16="http://schemas.microsoft.com/office/drawing/2014/main" id="{5D30E0EF-2A6F-1644-AE8D-1043B90449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5031" y="3549864"/>
              <a:ext cx="1073150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User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3850E706-9336-C14F-BEE3-359DBCDE7157}"/>
              </a:ext>
            </a:extLst>
          </p:cNvPr>
          <p:cNvGrpSpPr/>
          <p:nvPr/>
        </p:nvGrpSpPr>
        <p:grpSpPr>
          <a:xfrm>
            <a:off x="1970265" y="3035429"/>
            <a:ext cx="850456" cy="874554"/>
            <a:chOff x="2703776" y="2941388"/>
            <a:chExt cx="850456" cy="874554"/>
          </a:xfrm>
        </p:grpSpPr>
        <p:pic>
          <p:nvPicPr>
            <p:cNvPr id="2050" name="Picture 2" descr="React Router Logo PNG Transparent &amp;amp; SVG Vector - Freebie Supply">
              <a:extLst>
                <a:ext uri="{FF2B5EF4-FFF2-40B4-BE49-F238E27FC236}">
                  <a16:creationId xmlns:a16="http://schemas.microsoft.com/office/drawing/2014/main" id="{B03D38E4-22A0-DB48-85E0-EA7CE7118FA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03776" y="2941388"/>
              <a:ext cx="850456" cy="464872"/>
            </a:xfrm>
            <a:prstGeom prst="rect">
              <a:avLst/>
            </a:prstGeom>
            <a:noFill/>
            <a:effectLst>
              <a:outerShdw dist="12700" dir="5400000" algn="t" rotWithShape="0">
                <a:schemeClr val="bg1"/>
              </a:outerShdw>
              <a:softEdge rad="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DB09BEF1-1697-444C-BB73-979AD463D2DA}"/>
                </a:ext>
              </a:extLst>
            </p:cNvPr>
            <p:cNvSpPr txBox="1"/>
            <p:nvPr/>
          </p:nvSpPr>
          <p:spPr>
            <a:xfrm>
              <a:off x="2843148" y="3446610"/>
              <a:ext cx="5717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  <a:effectLst>
                    <a:glow rad="63500">
                      <a:schemeClr val="tx1">
                        <a:alpha val="40000"/>
                      </a:schemeClr>
                    </a:glo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React Router</a:t>
              </a:r>
            </a:p>
          </p:txBody>
        </p:sp>
      </p:grpSp>
      <p:sp>
        <p:nvSpPr>
          <p:cNvPr id="10" name="Oval 9">
            <a:extLst>
              <a:ext uri="{FF2B5EF4-FFF2-40B4-BE49-F238E27FC236}">
                <a16:creationId xmlns:a16="http://schemas.microsoft.com/office/drawing/2014/main" id="{B447F367-EB17-3148-9E65-A83316089657}"/>
              </a:ext>
            </a:extLst>
          </p:cNvPr>
          <p:cNvSpPr/>
          <p:nvPr/>
        </p:nvSpPr>
        <p:spPr>
          <a:xfrm>
            <a:off x="3461559" y="4244818"/>
            <a:ext cx="482821" cy="4828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17D08B60-2F43-3940-B6AD-35B76B4E0C20}"/>
              </a:ext>
            </a:extLst>
          </p:cNvPr>
          <p:cNvSpPr txBox="1"/>
          <p:nvPr/>
        </p:nvSpPr>
        <p:spPr>
          <a:xfrm>
            <a:off x="3322836" y="4319090"/>
            <a:ext cx="762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VAM API Service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5DB9ED25-3C72-AA4C-A9D2-5705C35EAB94}"/>
              </a:ext>
            </a:extLst>
          </p:cNvPr>
          <p:cNvCxnSpPr>
            <a:cxnSpLocks/>
          </p:cNvCxnSpPr>
          <p:nvPr/>
        </p:nvCxnSpPr>
        <p:spPr>
          <a:xfrm flipH="1">
            <a:off x="2731384" y="4505476"/>
            <a:ext cx="697492" cy="0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A9D1AC5B-5CB2-6E4F-88E7-DC7A88ED2BD9}"/>
              </a:ext>
            </a:extLst>
          </p:cNvPr>
          <p:cNvSpPr txBox="1"/>
          <p:nvPr/>
        </p:nvSpPr>
        <p:spPr>
          <a:xfrm>
            <a:off x="2334843" y="4262213"/>
            <a:ext cx="15065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>
                <a:solidFill>
                  <a:schemeClr val="bg1"/>
                </a:solidFill>
                <a:effectLst>
                  <a:glow rad="63500">
                    <a:schemeClr val="tx1"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uses</a:t>
            </a:r>
          </a:p>
        </p:txBody>
      </p:sp>
      <p:sp>
        <p:nvSpPr>
          <p:cNvPr id="102" name="Freeform 101">
            <a:extLst>
              <a:ext uri="{FF2B5EF4-FFF2-40B4-BE49-F238E27FC236}">
                <a16:creationId xmlns:a16="http://schemas.microsoft.com/office/drawing/2014/main" id="{B324B28C-69BF-264D-A006-E4C7CCF0BDC2}"/>
              </a:ext>
            </a:extLst>
          </p:cNvPr>
          <p:cNvSpPr/>
          <p:nvPr/>
        </p:nvSpPr>
        <p:spPr>
          <a:xfrm rot="5400000" flipH="1" flipV="1">
            <a:off x="1313606" y="1510964"/>
            <a:ext cx="521318" cy="1868362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C7C2A99F-5046-F94E-B7BA-4C18B2ADD698}"/>
              </a:ext>
            </a:extLst>
          </p:cNvPr>
          <p:cNvSpPr txBox="1"/>
          <p:nvPr/>
        </p:nvSpPr>
        <p:spPr>
          <a:xfrm>
            <a:off x="1054514" y="1917801"/>
            <a:ext cx="1506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>
                <a:solidFill>
                  <a:schemeClr val="bg1"/>
                </a:solidFill>
                <a:effectLst>
                  <a:glow rad="63500">
                    <a:schemeClr val="tx1"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Presents results, nav &amp; form controls</a:t>
            </a:r>
          </a:p>
        </p:txBody>
      </p:sp>
      <p:sp>
        <p:nvSpPr>
          <p:cNvPr id="105" name="Freeform 104">
            <a:extLst>
              <a:ext uri="{FF2B5EF4-FFF2-40B4-BE49-F238E27FC236}">
                <a16:creationId xmlns:a16="http://schemas.microsoft.com/office/drawing/2014/main" id="{B8FAEE07-90DF-7345-9B82-1966CEE743C1}"/>
              </a:ext>
            </a:extLst>
          </p:cNvPr>
          <p:cNvSpPr/>
          <p:nvPr/>
        </p:nvSpPr>
        <p:spPr>
          <a:xfrm rot="5400000" flipH="1">
            <a:off x="2508959" y="3137971"/>
            <a:ext cx="1969520" cy="144887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711AE0ED-2C42-0F40-878F-112092FFC214}"/>
              </a:ext>
            </a:extLst>
          </p:cNvPr>
          <p:cNvSpPr txBox="1"/>
          <p:nvPr/>
        </p:nvSpPr>
        <p:spPr>
          <a:xfrm>
            <a:off x="2809349" y="2309154"/>
            <a:ext cx="15065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>
                <a:solidFill>
                  <a:schemeClr val="bg1"/>
                </a:solidFill>
                <a:effectLst>
                  <a:glow rad="63500">
                    <a:schemeClr val="tx1"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invokes</a:t>
            </a:r>
          </a:p>
        </p:txBody>
      </p:sp>
      <p:sp>
        <p:nvSpPr>
          <p:cNvPr id="107" name="Freeform 106">
            <a:extLst>
              <a:ext uri="{FF2B5EF4-FFF2-40B4-BE49-F238E27FC236}">
                <a16:creationId xmlns:a16="http://schemas.microsoft.com/office/drawing/2014/main" id="{20AC29F9-DDB4-D949-BA1A-ADAAC9B56688}"/>
              </a:ext>
            </a:extLst>
          </p:cNvPr>
          <p:cNvSpPr/>
          <p:nvPr/>
        </p:nvSpPr>
        <p:spPr>
          <a:xfrm rot="10800000" flipH="1" flipV="1">
            <a:off x="3359788" y="2032907"/>
            <a:ext cx="498048" cy="2162268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9ADEF05D-B048-684C-8B4E-5FE637F96E8A}"/>
              </a:ext>
            </a:extLst>
          </p:cNvPr>
          <p:cNvSpPr txBox="1"/>
          <p:nvPr/>
        </p:nvSpPr>
        <p:spPr>
          <a:xfrm>
            <a:off x="3106338" y="3671955"/>
            <a:ext cx="1506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>
                <a:solidFill>
                  <a:schemeClr val="bg1"/>
                </a:solidFill>
                <a:effectLst>
                  <a:glow rad="63500">
                    <a:schemeClr val="tx1"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returns</a:t>
            </a:r>
            <a:br>
              <a:rPr lang="en-US" sz="1000" i="1" dirty="0">
                <a:solidFill>
                  <a:schemeClr val="bg1"/>
                </a:solidFill>
                <a:effectLst>
                  <a:glow rad="63500">
                    <a:schemeClr val="tx1"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i="1" dirty="0">
                <a:solidFill>
                  <a:schemeClr val="bg1"/>
                </a:solidFill>
                <a:effectLst>
                  <a:glow rad="63500">
                    <a:schemeClr val="tx1"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</a:p>
        </p:txBody>
      </p:sp>
      <p:sp>
        <p:nvSpPr>
          <p:cNvPr id="109" name="Freeform 108">
            <a:extLst>
              <a:ext uri="{FF2B5EF4-FFF2-40B4-BE49-F238E27FC236}">
                <a16:creationId xmlns:a16="http://schemas.microsoft.com/office/drawing/2014/main" id="{7338A641-A470-EB42-9103-80DF484E5A00}"/>
              </a:ext>
            </a:extLst>
          </p:cNvPr>
          <p:cNvSpPr/>
          <p:nvPr/>
        </p:nvSpPr>
        <p:spPr>
          <a:xfrm rot="16200000" flipH="1" flipV="1">
            <a:off x="2608494" y="3016723"/>
            <a:ext cx="719137" cy="124606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6B64511C-1E57-2647-9E92-9B61E8CE05DA}"/>
              </a:ext>
            </a:extLst>
          </p:cNvPr>
          <p:cNvSpPr txBox="1"/>
          <p:nvPr/>
        </p:nvSpPr>
        <p:spPr>
          <a:xfrm>
            <a:off x="2281496" y="2837988"/>
            <a:ext cx="1506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>
                <a:solidFill>
                  <a:schemeClr val="bg1"/>
                </a:solidFill>
                <a:effectLst>
                  <a:glow rad="63500">
                    <a:schemeClr val="tx1"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Loads view &amp;</a:t>
            </a:r>
            <a:br>
              <a:rPr lang="en-US" sz="1000" i="1" dirty="0">
                <a:solidFill>
                  <a:schemeClr val="bg1"/>
                </a:solidFill>
                <a:effectLst>
                  <a:glow rad="63500">
                    <a:schemeClr val="tx1"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i="1" dirty="0">
                <a:solidFill>
                  <a:schemeClr val="bg1"/>
                </a:solidFill>
                <a:effectLst>
                  <a:glow rad="63500">
                    <a:schemeClr val="tx1"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passes params</a:t>
            </a:r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7B0630E0-2A5E-2B48-AEF2-C56387856C24}"/>
              </a:ext>
            </a:extLst>
          </p:cNvPr>
          <p:cNvCxnSpPr>
            <a:cxnSpLocks/>
          </p:cNvCxnSpPr>
          <p:nvPr/>
        </p:nvCxnSpPr>
        <p:spPr>
          <a:xfrm>
            <a:off x="1008452" y="3338310"/>
            <a:ext cx="843965" cy="0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4E9BCADE-FF5A-EC42-B49A-A0D600BF4CBA}"/>
              </a:ext>
            </a:extLst>
          </p:cNvPr>
          <p:cNvSpPr txBox="1"/>
          <p:nvPr/>
        </p:nvSpPr>
        <p:spPr>
          <a:xfrm>
            <a:off x="665935" y="3364101"/>
            <a:ext cx="15065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>
                <a:solidFill>
                  <a:schemeClr val="bg1"/>
                </a:solidFill>
                <a:effectLst>
                  <a:glow rad="63500">
                    <a:schemeClr val="tx1"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Requests URL</a:t>
            </a:r>
          </a:p>
        </p:txBody>
      </p:sp>
      <p:cxnSp>
        <p:nvCxnSpPr>
          <p:cNvPr id="113" name="Elbow Connector 112">
            <a:extLst>
              <a:ext uri="{FF2B5EF4-FFF2-40B4-BE49-F238E27FC236}">
                <a16:creationId xmlns:a16="http://schemas.microsoft.com/office/drawing/2014/main" id="{D9F3431D-91C1-E74D-BFF6-4FA53ED02132}"/>
              </a:ext>
            </a:extLst>
          </p:cNvPr>
          <p:cNvCxnSpPr>
            <a:cxnSpLocks/>
          </p:cNvCxnSpPr>
          <p:nvPr/>
        </p:nvCxnSpPr>
        <p:spPr>
          <a:xfrm flipV="1">
            <a:off x="835279" y="2376184"/>
            <a:ext cx="1673164" cy="659247"/>
          </a:xfrm>
          <a:prstGeom prst="bentConnector3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AC99A43D-AA7D-6F4A-AACB-8506E88CFCE0}"/>
              </a:ext>
            </a:extLst>
          </p:cNvPr>
          <p:cNvSpPr txBox="1"/>
          <p:nvPr/>
        </p:nvSpPr>
        <p:spPr>
          <a:xfrm>
            <a:off x="888940" y="2580965"/>
            <a:ext cx="1506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>
                <a:solidFill>
                  <a:schemeClr val="bg1"/>
                </a:solidFill>
                <a:effectLst>
                  <a:glow rad="63500">
                    <a:schemeClr val="tx1"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Triggers form</a:t>
            </a:r>
            <a:br>
              <a:rPr lang="en-US" sz="1000" i="1" dirty="0">
                <a:solidFill>
                  <a:schemeClr val="bg1"/>
                </a:solidFill>
                <a:effectLst>
                  <a:glow rad="63500">
                    <a:schemeClr val="tx1"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i="1" dirty="0">
                <a:solidFill>
                  <a:schemeClr val="bg1"/>
                </a:solidFill>
                <a:effectLst>
                  <a:glow rad="63500">
                    <a:schemeClr val="tx1"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control event</a:t>
            </a:r>
          </a:p>
        </p:txBody>
      </p:sp>
      <p:pic>
        <p:nvPicPr>
          <p:cNvPr id="115" name="Graphic 8">
            <a:extLst>
              <a:ext uri="{FF2B5EF4-FFF2-40B4-BE49-F238E27FC236}">
                <a16:creationId xmlns:a16="http://schemas.microsoft.com/office/drawing/2014/main" id="{BC19537F-7EDD-9A48-B5EA-23397FC2A9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2255" y="5167315"/>
            <a:ext cx="486835" cy="486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6" name="TextBox 115">
            <a:extLst>
              <a:ext uri="{FF2B5EF4-FFF2-40B4-BE49-F238E27FC236}">
                <a16:creationId xmlns:a16="http://schemas.microsoft.com/office/drawing/2014/main" id="{3F3912C2-278D-3B42-B2A7-E6FA2BF4B1E9}"/>
              </a:ext>
            </a:extLst>
          </p:cNvPr>
          <p:cNvSpPr txBox="1"/>
          <p:nvPr/>
        </p:nvSpPr>
        <p:spPr>
          <a:xfrm>
            <a:off x="7875081" y="5615074"/>
            <a:ext cx="1082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S3 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Asset Bucket</a:t>
            </a:r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2CC6DCB1-FB88-054C-B091-945A9B579B83}"/>
              </a:ext>
            </a:extLst>
          </p:cNvPr>
          <p:cNvCxnSpPr>
            <a:cxnSpLocks/>
          </p:cNvCxnSpPr>
          <p:nvPr/>
        </p:nvCxnSpPr>
        <p:spPr>
          <a:xfrm>
            <a:off x="7747462" y="2107905"/>
            <a:ext cx="1359215" cy="0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615DAC6A-7614-5D45-84DE-8D369A424C83}"/>
              </a:ext>
            </a:extLst>
          </p:cNvPr>
          <p:cNvCxnSpPr>
            <a:cxnSpLocks/>
          </p:cNvCxnSpPr>
          <p:nvPr/>
        </p:nvCxnSpPr>
        <p:spPr>
          <a:xfrm flipV="1">
            <a:off x="7695775" y="2837987"/>
            <a:ext cx="1410902" cy="2383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B95DBB56-5BFD-4840-9721-7C40A634A4F4}"/>
              </a:ext>
            </a:extLst>
          </p:cNvPr>
          <p:cNvCxnSpPr>
            <a:cxnSpLocks/>
          </p:cNvCxnSpPr>
          <p:nvPr/>
        </p:nvCxnSpPr>
        <p:spPr>
          <a:xfrm>
            <a:off x="7791937" y="3830260"/>
            <a:ext cx="1261486" cy="9037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AB7BA068-789F-4148-A6CB-E5C6B9837A7E}"/>
              </a:ext>
            </a:extLst>
          </p:cNvPr>
          <p:cNvCxnSpPr>
            <a:cxnSpLocks/>
          </p:cNvCxnSpPr>
          <p:nvPr/>
        </p:nvCxnSpPr>
        <p:spPr>
          <a:xfrm>
            <a:off x="7695775" y="4614576"/>
            <a:ext cx="1359215" cy="0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3B3F8CB8-B1A0-0849-9C5F-5797EBD9B296}"/>
              </a:ext>
            </a:extLst>
          </p:cNvPr>
          <p:cNvCxnSpPr>
            <a:cxnSpLocks/>
          </p:cNvCxnSpPr>
          <p:nvPr/>
        </p:nvCxnSpPr>
        <p:spPr>
          <a:xfrm flipH="1">
            <a:off x="4077760" y="4598683"/>
            <a:ext cx="1235650" cy="0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9F4ECAD4-E30F-F048-A376-71F6B772E8F3}"/>
              </a:ext>
            </a:extLst>
          </p:cNvPr>
          <p:cNvCxnSpPr>
            <a:cxnSpLocks/>
          </p:cNvCxnSpPr>
          <p:nvPr/>
        </p:nvCxnSpPr>
        <p:spPr>
          <a:xfrm flipH="1">
            <a:off x="4077760" y="4395483"/>
            <a:ext cx="1235650" cy="0"/>
          </a:xfrm>
          <a:prstGeom prst="straightConnector1">
            <a:avLst/>
          </a:prstGeom>
          <a:ln w="12700">
            <a:solidFill>
              <a:srgbClr val="8FA7C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91C5F500-08D0-F746-865D-055B94D7F672}"/>
              </a:ext>
            </a:extLst>
          </p:cNvPr>
          <p:cNvSpPr txBox="1"/>
          <p:nvPr/>
        </p:nvSpPr>
        <p:spPr>
          <a:xfrm>
            <a:off x="3972535" y="4128011"/>
            <a:ext cx="15065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>
                <a:solidFill>
                  <a:schemeClr val="bg1"/>
                </a:solidFill>
                <a:effectLst>
                  <a:glow rad="63500">
                    <a:schemeClr val="tx1"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Route + Payload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C91266CD-7DC9-3F4D-9DA7-74CDD3BCCC4C}"/>
              </a:ext>
            </a:extLst>
          </p:cNvPr>
          <p:cNvSpPr txBox="1"/>
          <p:nvPr/>
        </p:nvSpPr>
        <p:spPr>
          <a:xfrm>
            <a:off x="3965352" y="4666935"/>
            <a:ext cx="15065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>
                <a:solidFill>
                  <a:schemeClr val="bg1"/>
                </a:solidFill>
                <a:effectLst>
                  <a:glow rad="63500">
                    <a:schemeClr val="tx1"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</a:p>
        </p:txBody>
      </p:sp>
      <p:sp>
        <p:nvSpPr>
          <p:cNvPr id="130" name="Freeform 129">
            <a:extLst>
              <a:ext uri="{FF2B5EF4-FFF2-40B4-BE49-F238E27FC236}">
                <a16:creationId xmlns:a16="http://schemas.microsoft.com/office/drawing/2014/main" id="{E43764EC-2D5C-F84E-ACA9-79A2A5B2E39D}"/>
              </a:ext>
            </a:extLst>
          </p:cNvPr>
          <p:cNvSpPr/>
          <p:nvPr/>
        </p:nvSpPr>
        <p:spPr>
          <a:xfrm flipH="1">
            <a:off x="5739941" y="2142847"/>
            <a:ext cx="1184716" cy="2131353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32" name="Freeform 131">
            <a:extLst>
              <a:ext uri="{FF2B5EF4-FFF2-40B4-BE49-F238E27FC236}">
                <a16:creationId xmlns:a16="http://schemas.microsoft.com/office/drawing/2014/main" id="{80BCA465-8608-4744-B95B-E1C3342C4E5A}"/>
              </a:ext>
            </a:extLst>
          </p:cNvPr>
          <p:cNvSpPr/>
          <p:nvPr/>
        </p:nvSpPr>
        <p:spPr>
          <a:xfrm flipH="1">
            <a:off x="5815275" y="3044372"/>
            <a:ext cx="1261781" cy="1235005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34" name="Freeform 133">
            <a:extLst>
              <a:ext uri="{FF2B5EF4-FFF2-40B4-BE49-F238E27FC236}">
                <a16:creationId xmlns:a16="http://schemas.microsoft.com/office/drawing/2014/main" id="{50C9559E-1F39-3B44-B330-6354BE356043}"/>
              </a:ext>
            </a:extLst>
          </p:cNvPr>
          <p:cNvSpPr/>
          <p:nvPr/>
        </p:nvSpPr>
        <p:spPr>
          <a:xfrm flipH="1" flipV="1">
            <a:off x="3705226" y="4742834"/>
            <a:ext cx="4412675" cy="711200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B582A92-6EB2-F64A-A698-D5911D88A8DA}"/>
              </a:ext>
            </a:extLst>
          </p:cNvPr>
          <p:cNvSpPr/>
          <p:nvPr/>
        </p:nvSpPr>
        <p:spPr>
          <a:xfrm>
            <a:off x="3730926" y="5223546"/>
            <a:ext cx="158248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i="1" dirty="0">
                <a:solidFill>
                  <a:schemeClr val="bg1"/>
                </a:solidFill>
                <a:effectLst>
                  <a:glow rad="63500">
                    <a:schemeClr val="tx1"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Upload &amp; Download Assets</a:t>
            </a:r>
            <a:endParaRPr lang="en-US" sz="900" dirty="0">
              <a:effectLst>
                <a:glow rad="63500">
                  <a:schemeClr val="tx1">
                    <a:alpha val="40000"/>
                  </a:schemeClr>
                </a:glow>
              </a:effectLst>
            </a:endParaRPr>
          </a:p>
        </p:txBody>
      </p:sp>
      <p:pic>
        <p:nvPicPr>
          <p:cNvPr id="135" name="Graphic 29">
            <a:extLst>
              <a:ext uri="{FF2B5EF4-FFF2-40B4-BE49-F238E27FC236}">
                <a16:creationId xmlns:a16="http://schemas.microsoft.com/office/drawing/2014/main" id="{D5C6097D-E802-F64D-A17E-B3A10C08C8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rcRect/>
          <a:stretch/>
        </p:blipFill>
        <p:spPr bwMode="auto">
          <a:xfrm>
            <a:off x="9182300" y="2662488"/>
            <a:ext cx="304601" cy="304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6" name="TextBox 135">
            <a:extLst>
              <a:ext uri="{FF2B5EF4-FFF2-40B4-BE49-F238E27FC236}">
                <a16:creationId xmlns:a16="http://schemas.microsoft.com/office/drawing/2014/main" id="{770CA2C2-149A-B245-90FB-1EB4CEF274FC}"/>
              </a:ext>
            </a:extLst>
          </p:cNvPr>
          <p:cNvSpPr txBox="1"/>
          <p:nvPr/>
        </p:nvSpPr>
        <p:spPr>
          <a:xfrm>
            <a:off x="9458262" y="2641038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Assets</a:t>
            </a:r>
            <a:br>
              <a:rPr 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Tables</a:t>
            </a:r>
          </a:p>
        </p:txBody>
      </p:sp>
      <p:pic>
        <p:nvPicPr>
          <p:cNvPr id="137" name="Graphic 29">
            <a:extLst>
              <a:ext uri="{FF2B5EF4-FFF2-40B4-BE49-F238E27FC236}">
                <a16:creationId xmlns:a16="http://schemas.microsoft.com/office/drawing/2014/main" id="{15E72FCA-0519-0E47-ACB6-09A732B04F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rcRect/>
          <a:stretch/>
        </p:blipFill>
        <p:spPr bwMode="auto">
          <a:xfrm>
            <a:off x="9182300" y="3594230"/>
            <a:ext cx="304601" cy="304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8" name="TextBox 137">
            <a:extLst>
              <a:ext uri="{FF2B5EF4-FFF2-40B4-BE49-F238E27FC236}">
                <a16:creationId xmlns:a16="http://schemas.microsoft.com/office/drawing/2014/main" id="{642E6CB9-F594-CC4E-9D62-5D97AC601474}"/>
              </a:ext>
            </a:extLst>
          </p:cNvPr>
          <p:cNvSpPr txBox="1"/>
          <p:nvPr/>
        </p:nvSpPr>
        <p:spPr>
          <a:xfrm>
            <a:off x="9458262" y="3572780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Pipelines</a:t>
            </a:r>
            <a:br>
              <a:rPr 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Tables</a:t>
            </a:r>
          </a:p>
        </p:txBody>
      </p:sp>
      <p:pic>
        <p:nvPicPr>
          <p:cNvPr id="139" name="Graphic 29">
            <a:extLst>
              <a:ext uri="{FF2B5EF4-FFF2-40B4-BE49-F238E27FC236}">
                <a16:creationId xmlns:a16="http://schemas.microsoft.com/office/drawing/2014/main" id="{DBEE43C0-92BC-FC45-8AC0-E5D40193DC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rcRect/>
          <a:stretch/>
        </p:blipFill>
        <p:spPr bwMode="auto">
          <a:xfrm>
            <a:off x="9182300" y="4452798"/>
            <a:ext cx="304601" cy="304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0" name="TextBox 139">
            <a:extLst>
              <a:ext uri="{FF2B5EF4-FFF2-40B4-BE49-F238E27FC236}">
                <a16:creationId xmlns:a16="http://schemas.microsoft.com/office/drawing/2014/main" id="{FE6794BB-6CBB-E147-9DCA-96FA8E22D809}"/>
              </a:ext>
            </a:extLst>
          </p:cNvPr>
          <p:cNvSpPr txBox="1"/>
          <p:nvPr/>
        </p:nvSpPr>
        <p:spPr>
          <a:xfrm>
            <a:off x="9458262" y="4431348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Workflows</a:t>
            </a:r>
            <a:br>
              <a:rPr 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Tables</a:t>
            </a:r>
          </a:p>
        </p:txBody>
      </p:sp>
      <p:sp>
        <p:nvSpPr>
          <p:cNvPr id="142" name="Freeform 141">
            <a:extLst>
              <a:ext uri="{FF2B5EF4-FFF2-40B4-BE49-F238E27FC236}">
                <a16:creationId xmlns:a16="http://schemas.microsoft.com/office/drawing/2014/main" id="{5B88DF6A-4687-7C4E-BF8B-F9B34F5073E9}"/>
              </a:ext>
            </a:extLst>
          </p:cNvPr>
          <p:cNvSpPr/>
          <p:nvPr/>
        </p:nvSpPr>
        <p:spPr>
          <a:xfrm rot="5400000" flipH="1">
            <a:off x="7138086" y="3932405"/>
            <a:ext cx="1773140" cy="636531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143" name="Graphic 21">
            <a:extLst>
              <a:ext uri="{FF2B5EF4-FFF2-40B4-BE49-F238E27FC236}">
                <a16:creationId xmlns:a16="http://schemas.microsoft.com/office/drawing/2014/main" id="{32F74F83-3318-8E4B-BE63-1E1F15A128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6981" y="1883057"/>
            <a:ext cx="283077" cy="2830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4" name="Graphic 36">
            <a:extLst>
              <a:ext uri="{FF2B5EF4-FFF2-40B4-BE49-F238E27FC236}">
                <a16:creationId xmlns:a16="http://schemas.microsoft.com/office/drawing/2014/main" id="{BC215789-BA91-EF41-93E3-A7E56D865B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rcRect/>
          <a:stretch/>
        </p:blipFill>
        <p:spPr bwMode="auto">
          <a:xfrm>
            <a:off x="11164693" y="1397328"/>
            <a:ext cx="169846" cy="169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8" name="Rectangle 147">
            <a:extLst>
              <a:ext uri="{FF2B5EF4-FFF2-40B4-BE49-F238E27FC236}">
                <a16:creationId xmlns:a16="http://schemas.microsoft.com/office/drawing/2014/main" id="{77A60E0F-BDC6-694C-A979-18EFD9267B0E}"/>
              </a:ext>
            </a:extLst>
          </p:cNvPr>
          <p:cNvSpPr/>
          <p:nvPr/>
        </p:nvSpPr>
        <p:spPr>
          <a:xfrm>
            <a:off x="10332540" y="707942"/>
            <a:ext cx="1154625" cy="1660781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 Pipeline Flow</a:t>
            </a:r>
          </a:p>
        </p:txBody>
      </p: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CD954930-3B9B-F24A-B511-8BF3C8B91A98}"/>
              </a:ext>
            </a:extLst>
          </p:cNvPr>
          <p:cNvCxnSpPr>
            <a:cxnSpLocks/>
          </p:cNvCxnSpPr>
          <p:nvPr/>
        </p:nvCxnSpPr>
        <p:spPr>
          <a:xfrm>
            <a:off x="10853161" y="1490830"/>
            <a:ext cx="183672" cy="0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B4A70811-DFC7-D348-BA5B-359B6C21386B}"/>
              </a:ext>
            </a:extLst>
          </p:cNvPr>
          <p:cNvCxnSpPr>
            <a:cxnSpLocks/>
          </p:cNvCxnSpPr>
          <p:nvPr/>
        </p:nvCxnSpPr>
        <p:spPr>
          <a:xfrm>
            <a:off x="10853161" y="2019962"/>
            <a:ext cx="183672" cy="0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Elbow Connector 156">
            <a:extLst>
              <a:ext uri="{FF2B5EF4-FFF2-40B4-BE49-F238E27FC236}">
                <a16:creationId xmlns:a16="http://schemas.microsoft.com/office/drawing/2014/main" id="{5C2787B4-D65D-E243-BB39-2DBF355F0665}"/>
              </a:ext>
            </a:extLst>
          </p:cNvPr>
          <p:cNvCxnSpPr>
            <a:cxnSpLocks/>
            <a:stCxn id="144" idx="2"/>
            <a:endCxn id="143" idx="0"/>
          </p:cNvCxnSpPr>
          <p:nvPr/>
        </p:nvCxnSpPr>
        <p:spPr>
          <a:xfrm rot="5400000">
            <a:off x="10826192" y="1409567"/>
            <a:ext cx="215752" cy="631096"/>
          </a:xfrm>
          <a:prstGeom prst="bentConnector3">
            <a:avLst>
              <a:gd name="adj1" fmla="val 50000"/>
            </a:avLst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Elbow Connector 161">
            <a:extLst>
              <a:ext uri="{FF2B5EF4-FFF2-40B4-BE49-F238E27FC236}">
                <a16:creationId xmlns:a16="http://schemas.microsoft.com/office/drawing/2014/main" id="{8DE6030E-A746-BF46-9F83-F8816387650C}"/>
              </a:ext>
            </a:extLst>
          </p:cNvPr>
          <p:cNvCxnSpPr>
            <a:cxnSpLocks/>
            <a:endCxn id="148" idx="3"/>
          </p:cNvCxnSpPr>
          <p:nvPr/>
        </p:nvCxnSpPr>
        <p:spPr>
          <a:xfrm flipV="1">
            <a:off x="7770814" y="1538333"/>
            <a:ext cx="3716351" cy="2450752"/>
          </a:xfrm>
          <a:prstGeom prst="bentConnector3">
            <a:avLst>
              <a:gd name="adj1" fmla="val 106151"/>
            </a:avLst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8" name="Graphic 17">
            <a:extLst>
              <a:ext uri="{FF2B5EF4-FFF2-40B4-BE49-F238E27FC236}">
                <a16:creationId xmlns:a16="http://schemas.microsoft.com/office/drawing/2014/main" id="{A7ACF008-A430-284F-8ADA-9F9F612C44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2485" y="5204771"/>
            <a:ext cx="436067" cy="436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3" name="Elbow Connector 172">
            <a:extLst>
              <a:ext uri="{FF2B5EF4-FFF2-40B4-BE49-F238E27FC236}">
                <a16:creationId xmlns:a16="http://schemas.microsoft.com/office/drawing/2014/main" id="{3C177B94-BBB8-C744-BA95-7D339754D926}"/>
              </a:ext>
            </a:extLst>
          </p:cNvPr>
          <p:cNvCxnSpPr>
            <a:cxnSpLocks/>
            <a:endCxn id="168" idx="0"/>
          </p:cNvCxnSpPr>
          <p:nvPr/>
        </p:nvCxnSpPr>
        <p:spPr>
          <a:xfrm>
            <a:off x="7706392" y="4766134"/>
            <a:ext cx="2474127" cy="438637"/>
          </a:xfrm>
          <a:prstGeom prst="bentConnector2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extBox 175">
            <a:extLst>
              <a:ext uri="{FF2B5EF4-FFF2-40B4-BE49-F238E27FC236}">
                <a16:creationId xmlns:a16="http://schemas.microsoft.com/office/drawing/2014/main" id="{DEEC6429-C016-8A42-A579-D27469302977}"/>
              </a:ext>
            </a:extLst>
          </p:cNvPr>
          <p:cNvSpPr txBox="1"/>
          <p:nvPr/>
        </p:nvSpPr>
        <p:spPr>
          <a:xfrm>
            <a:off x="9757175" y="5581034"/>
            <a:ext cx="8499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Functions</a:t>
            </a: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402ACFEB-44D8-7144-B49F-DDDD923E5DAC}"/>
              </a:ext>
            </a:extLst>
          </p:cNvPr>
          <p:cNvSpPr txBox="1"/>
          <p:nvPr/>
        </p:nvSpPr>
        <p:spPr>
          <a:xfrm>
            <a:off x="10994809" y="88794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*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F90AB1F1-B2F6-C540-A527-B9189B8FC93C}"/>
              </a:ext>
            </a:extLst>
          </p:cNvPr>
          <p:cNvSpPr txBox="1"/>
          <p:nvPr/>
        </p:nvSpPr>
        <p:spPr>
          <a:xfrm>
            <a:off x="10343385" y="504634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*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8F2848C9-CA8D-2B46-AAB2-2374BAB2E11A}"/>
              </a:ext>
            </a:extLst>
          </p:cNvPr>
          <p:cNvSpPr txBox="1"/>
          <p:nvPr/>
        </p:nvSpPr>
        <p:spPr>
          <a:xfrm>
            <a:off x="286016" y="5719084"/>
            <a:ext cx="51063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See Asset Management, Pipeline Creation, and Workflow Creation for breakdown</a:t>
            </a: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4A2E753C-4EA9-1A4F-B978-2AE342CB0F88}"/>
              </a:ext>
            </a:extLst>
          </p:cNvPr>
          <p:cNvSpPr txBox="1"/>
          <p:nvPr/>
        </p:nvSpPr>
        <p:spPr>
          <a:xfrm>
            <a:off x="167656" y="565636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*</a:t>
            </a: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EA983AFD-E63C-8C44-ABE5-8BFCEED08CF9}"/>
              </a:ext>
            </a:extLst>
          </p:cNvPr>
          <p:cNvSpPr txBox="1"/>
          <p:nvPr/>
        </p:nvSpPr>
        <p:spPr>
          <a:xfrm>
            <a:off x="11092558" y="5595596"/>
            <a:ext cx="7377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Lambda</a:t>
            </a:r>
          </a:p>
        </p:txBody>
      </p:sp>
      <p:cxnSp>
        <p:nvCxnSpPr>
          <p:cNvPr id="233" name="Elbow Connector 232">
            <a:extLst>
              <a:ext uri="{FF2B5EF4-FFF2-40B4-BE49-F238E27FC236}">
                <a16:creationId xmlns:a16="http://schemas.microsoft.com/office/drawing/2014/main" id="{B8B8162A-4E10-0F47-A6E6-56F5381F51E9}"/>
              </a:ext>
            </a:extLst>
          </p:cNvPr>
          <p:cNvCxnSpPr>
            <a:cxnSpLocks/>
          </p:cNvCxnSpPr>
          <p:nvPr/>
        </p:nvCxnSpPr>
        <p:spPr>
          <a:xfrm>
            <a:off x="7773521" y="4126492"/>
            <a:ext cx="3391172" cy="1227827"/>
          </a:xfrm>
          <a:prstGeom prst="bentConnector3">
            <a:avLst>
              <a:gd name="adj1" fmla="val 96669"/>
            </a:avLst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TextBox 236">
            <a:extLst>
              <a:ext uri="{FF2B5EF4-FFF2-40B4-BE49-F238E27FC236}">
                <a16:creationId xmlns:a16="http://schemas.microsoft.com/office/drawing/2014/main" id="{4B8C95B8-8322-3E4A-ABA0-7106480393D3}"/>
              </a:ext>
            </a:extLst>
          </p:cNvPr>
          <p:cNvSpPr txBox="1"/>
          <p:nvPr/>
        </p:nvSpPr>
        <p:spPr>
          <a:xfrm>
            <a:off x="8637946" y="503527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*</a:t>
            </a:r>
          </a:p>
        </p:txBody>
      </p:sp>
      <p:sp>
        <p:nvSpPr>
          <p:cNvPr id="238" name="Freeform 237">
            <a:extLst>
              <a:ext uri="{FF2B5EF4-FFF2-40B4-BE49-F238E27FC236}">
                <a16:creationId xmlns:a16="http://schemas.microsoft.com/office/drawing/2014/main" id="{2867EFB1-08E1-E043-8673-83D020DB7B2F}"/>
              </a:ext>
            </a:extLst>
          </p:cNvPr>
          <p:cNvSpPr/>
          <p:nvPr/>
        </p:nvSpPr>
        <p:spPr>
          <a:xfrm flipH="1">
            <a:off x="5900777" y="3908537"/>
            <a:ext cx="1165393" cy="365663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240" name="Elbow Connector 239">
            <a:extLst>
              <a:ext uri="{FF2B5EF4-FFF2-40B4-BE49-F238E27FC236}">
                <a16:creationId xmlns:a16="http://schemas.microsoft.com/office/drawing/2014/main" id="{93F8A4FC-F62C-EF41-AA6E-C27B26833772}"/>
              </a:ext>
            </a:extLst>
          </p:cNvPr>
          <p:cNvCxnSpPr>
            <a:cxnSpLocks/>
            <a:stCxn id="52" idx="3"/>
          </p:cNvCxnSpPr>
          <p:nvPr/>
        </p:nvCxnSpPr>
        <p:spPr>
          <a:xfrm>
            <a:off x="6033389" y="4514885"/>
            <a:ext cx="1068262" cy="196363"/>
          </a:xfrm>
          <a:prstGeom prst="bentConnector3">
            <a:avLst>
              <a:gd name="adj1" fmla="val 50000"/>
            </a:avLst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1" name="Graphic 8">
            <a:extLst>
              <a:ext uri="{FF2B5EF4-FFF2-40B4-BE49-F238E27FC236}">
                <a16:creationId xmlns:a16="http://schemas.microsoft.com/office/drawing/2014/main" id="{B0C3352A-5B95-A64C-8E8A-BD653FCFC7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0934" y="1342733"/>
            <a:ext cx="269124" cy="269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" name="Graphic 29">
            <a:extLst>
              <a:ext uri="{FF2B5EF4-FFF2-40B4-BE49-F238E27FC236}">
                <a16:creationId xmlns:a16="http://schemas.microsoft.com/office/drawing/2014/main" id="{7AE7B4C1-3D31-41F4-850F-48BFE29AAA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rcRect/>
          <a:stretch/>
        </p:blipFill>
        <p:spPr bwMode="auto">
          <a:xfrm>
            <a:off x="9182300" y="1290020"/>
            <a:ext cx="304601" cy="304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3" name="TextBox 122">
            <a:extLst>
              <a:ext uri="{FF2B5EF4-FFF2-40B4-BE49-F238E27FC236}">
                <a16:creationId xmlns:a16="http://schemas.microsoft.com/office/drawing/2014/main" id="{75676442-2E85-405F-8574-62C2DA2BBD9A}"/>
              </a:ext>
            </a:extLst>
          </p:cNvPr>
          <p:cNvSpPr txBox="1"/>
          <p:nvPr/>
        </p:nvSpPr>
        <p:spPr>
          <a:xfrm>
            <a:off x="9458262" y="1181144"/>
            <a:ext cx="530915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ABAC/</a:t>
            </a:r>
          </a:p>
          <a:p>
            <a:r>
              <a:rPr 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RBAC</a:t>
            </a:r>
            <a:br>
              <a:rPr 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Tables</a:t>
            </a:r>
          </a:p>
        </p:txBody>
      </p: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7B182767-3151-4DB7-B837-19432B7A9686}"/>
              </a:ext>
            </a:extLst>
          </p:cNvPr>
          <p:cNvGrpSpPr/>
          <p:nvPr/>
        </p:nvGrpSpPr>
        <p:grpSpPr>
          <a:xfrm>
            <a:off x="6815955" y="1165601"/>
            <a:ext cx="1133644" cy="775732"/>
            <a:chOff x="7749198" y="1415119"/>
            <a:chExt cx="1133644" cy="775732"/>
          </a:xfrm>
        </p:grpSpPr>
        <p:pic>
          <p:nvPicPr>
            <p:cNvPr id="145" name="Graphic 13">
              <a:extLst>
                <a:ext uri="{FF2B5EF4-FFF2-40B4-BE49-F238E27FC236}">
                  <a16:creationId xmlns:a16="http://schemas.microsoft.com/office/drawing/2014/main" id="{D8C84CF3-1782-4F71-838B-16601B0634A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rcRect/>
            <a:stretch/>
          </p:blipFill>
          <p:spPr bwMode="auto">
            <a:xfrm>
              <a:off x="8087418" y="1415119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874C249E-79AF-4C3B-B57D-769A9C01184D}"/>
                </a:ext>
              </a:extLst>
            </p:cNvPr>
            <p:cNvSpPr txBox="1"/>
            <p:nvPr/>
          </p:nvSpPr>
          <p:spPr>
            <a:xfrm>
              <a:off x="7749198" y="1821519"/>
              <a:ext cx="11336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Authorization</a:t>
              </a:r>
              <a:br>
                <a:rPr lang="en-US" sz="9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9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Lambda Functions</a:t>
              </a:r>
            </a:p>
          </p:txBody>
        </p:sp>
      </p:grp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80B9B6EB-E521-423C-8D8E-8B7EB7891AE0}"/>
              </a:ext>
            </a:extLst>
          </p:cNvPr>
          <p:cNvCxnSpPr>
            <a:cxnSpLocks/>
          </p:cNvCxnSpPr>
          <p:nvPr/>
        </p:nvCxnSpPr>
        <p:spPr>
          <a:xfrm>
            <a:off x="7752716" y="1397328"/>
            <a:ext cx="1359215" cy="0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Freeform 129">
            <a:extLst>
              <a:ext uri="{FF2B5EF4-FFF2-40B4-BE49-F238E27FC236}">
                <a16:creationId xmlns:a16="http://schemas.microsoft.com/office/drawing/2014/main" id="{548DCB50-B46A-411E-8BE4-55713734AE2D}"/>
              </a:ext>
            </a:extLst>
          </p:cNvPr>
          <p:cNvSpPr/>
          <p:nvPr/>
        </p:nvSpPr>
        <p:spPr>
          <a:xfrm flipH="1">
            <a:off x="5656641" y="1361449"/>
            <a:ext cx="1306487" cy="2912751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30F16FEB-5B41-4B27-BF88-8D3D34CEC9DA}"/>
              </a:ext>
            </a:extLst>
          </p:cNvPr>
          <p:cNvSpPr txBox="1"/>
          <p:nvPr/>
        </p:nvSpPr>
        <p:spPr>
          <a:xfrm>
            <a:off x="7666603" y="1532086"/>
            <a:ext cx="2506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^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2E26B8CD-B651-47E5-9DC6-D45D37AEAED7}"/>
              </a:ext>
            </a:extLst>
          </p:cNvPr>
          <p:cNvSpPr txBox="1"/>
          <p:nvPr/>
        </p:nvSpPr>
        <p:spPr>
          <a:xfrm>
            <a:off x="288376" y="5499184"/>
            <a:ext cx="46075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Authorization Functions Also Used by All Lambdas for Action Approvals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9B5770B0-1BD3-4A6B-8E17-0FEF5DCBADFD}"/>
              </a:ext>
            </a:extLst>
          </p:cNvPr>
          <p:cNvSpPr txBox="1"/>
          <p:nvPr/>
        </p:nvSpPr>
        <p:spPr>
          <a:xfrm>
            <a:off x="158141" y="546417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^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424538D0-7884-4B1A-B1C5-4D4BA1C3F4E2}"/>
              </a:ext>
            </a:extLst>
          </p:cNvPr>
          <p:cNvSpPr txBox="1"/>
          <p:nvPr/>
        </p:nvSpPr>
        <p:spPr>
          <a:xfrm>
            <a:off x="7929392" y="1771862"/>
            <a:ext cx="1343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i="1" dirty="0" err="1">
                <a:solidFill>
                  <a:schemeClr val="bg1"/>
                </a:solidFill>
                <a:effectLst>
                  <a:glow rad="63500">
                    <a:schemeClr val="tx1"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PutItem</a:t>
            </a:r>
            <a:r>
              <a:rPr lang="en-US" sz="900" i="1" dirty="0">
                <a:solidFill>
                  <a:schemeClr val="bg1"/>
                </a:solidFill>
                <a:effectLst>
                  <a:glow rad="63500">
                    <a:schemeClr val="tx1"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900" i="1" dirty="0" err="1">
                <a:solidFill>
                  <a:schemeClr val="bg1"/>
                </a:solidFill>
                <a:effectLst>
                  <a:glow rad="63500">
                    <a:schemeClr val="tx1"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GetItem</a:t>
            </a:r>
            <a:r>
              <a:rPr lang="en-US" sz="900" i="1" dirty="0">
                <a:solidFill>
                  <a:schemeClr val="bg1"/>
                </a:solidFill>
                <a:effectLst>
                  <a:glow rad="63500">
                    <a:schemeClr val="tx1"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, Query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FF2F1BDD-0510-462D-82EF-FA4970B43FF4}"/>
              </a:ext>
            </a:extLst>
          </p:cNvPr>
          <p:cNvSpPr txBox="1"/>
          <p:nvPr/>
        </p:nvSpPr>
        <p:spPr>
          <a:xfrm>
            <a:off x="7941389" y="2510966"/>
            <a:ext cx="1343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i="1" dirty="0" err="1">
                <a:solidFill>
                  <a:schemeClr val="bg1"/>
                </a:solidFill>
                <a:effectLst>
                  <a:glow rad="63500">
                    <a:schemeClr val="tx1"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PutItem</a:t>
            </a:r>
            <a:r>
              <a:rPr lang="en-US" sz="900" i="1" dirty="0">
                <a:solidFill>
                  <a:schemeClr val="bg1"/>
                </a:solidFill>
                <a:effectLst>
                  <a:glow rad="63500">
                    <a:schemeClr val="tx1"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900" i="1" dirty="0" err="1">
                <a:solidFill>
                  <a:schemeClr val="bg1"/>
                </a:solidFill>
                <a:effectLst>
                  <a:glow rad="63500">
                    <a:schemeClr val="tx1"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GetItem</a:t>
            </a:r>
            <a:r>
              <a:rPr lang="en-US" sz="900" i="1" dirty="0">
                <a:solidFill>
                  <a:schemeClr val="bg1"/>
                </a:solidFill>
                <a:effectLst>
                  <a:glow rad="63500">
                    <a:schemeClr val="tx1"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900" i="1" dirty="0" err="1">
                <a:solidFill>
                  <a:schemeClr val="bg1"/>
                </a:solidFill>
                <a:effectLst>
                  <a:glow rad="63500">
                    <a:schemeClr val="tx1"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UpdateItem</a:t>
            </a:r>
            <a:endParaRPr lang="en-US" sz="900" i="1" dirty="0">
              <a:solidFill>
                <a:schemeClr val="bg1"/>
              </a:solidFill>
              <a:effectLst>
                <a:glow rad="63500">
                  <a:schemeClr val="tx1">
                    <a:alpha val="40000"/>
                  </a:schemeClr>
                </a:glo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D8F2A4A2-3033-4BA9-AFAD-8220B20DD903}"/>
              </a:ext>
            </a:extLst>
          </p:cNvPr>
          <p:cNvSpPr txBox="1"/>
          <p:nvPr/>
        </p:nvSpPr>
        <p:spPr>
          <a:xfrm>
            <a:off x="7929392" y="4278077"/>
            <a:ext cx="1343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i="1" dirty="0" err="1">
                <a:solidFill>
                  <a:schemeClr val="bg1"/>
                </a:solidFill>
                <a:effectLst>
                  <a:glow rad="63500">
                    <a:schemeClr val="tx1"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PutItem</a:t>
            </a:r>
            <a:r>
              <a:rPr lang="en-US" sz="900" i="1" dirty="0">
                <a:solidFill>
                  <a:schemeClr val="bg1"/>
                </a:solidFill>
                <a:effectLst>
                  <a:glow rad="63500">
                    <a:schemeClr val="tx1"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900" i="1" dirty="0" err="1">
                <a:solidFill>
                  <a:schemeClr val="bg1"/>
                </a:solidFill>
                <a:effectLst>
                  <a:glow rad="63500">
                    <a:schemeClr val="tx1"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GetItem</a:t>
            </a:r>
            <a:r>
              <a:rPr lang="en-US" sz="900" i="1" dirty="0">
                <a:solidFill>
                  <a:schemeClr val="bg1"/>
                </a:solidFill>
                <a:effectLst>
                  <a:glow rad="63500">
                    <a:schemeClr val="tx1"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900" i="1" dirty="0" err="1">
                <a:solidFill>
                  <a:schemeClr val="bg1"/>
                </a:solidFill>
                <a:effectLst>
                  <a:glow rad="63500">
                    <a:schemeClr val="tx1"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UpdateItem</a:t>
            </a:r>
            <a:r>
              <a:rPr lang="en-US" sz="900" i="1" dirty="0">
                <a:solidFill>
                  <a:schemeClr val="bg1"/>
                </a:solidFill>
                <a:effectLst>
                  <a:glow rad="63500">
                    <a:schemeClr val="tx1"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, Query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871A56EE-39EA-43C7-A7B2-93DB614873C4}"/>
              </a:ext>
            </a:extLst>
          </p:cNvPr>
          <p:cNvSpPr txBox="1"/>
          <p:nvPr/>
        </p:nvSpPr>
        <p:spPr>
          <a:xfrm>
            <a:off x="8005857" y="3509384"/>
            <a:ext cx="1343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i="1" dirty="0" err="1">
                <a:solidFill>
                  <a:schemeClr val="bg1"/>
                </a:solidFill>
                <a:effectLst>
                  <a:glow rad="63500">
                    <a:schemeClr val="tx1"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PutItem</a:t>
            </a:r>
            <a:r>
              <a:rPr lang="en-US" sz="900" i="1" dirty="0">
                <a:solidFill>
                  <a:schemeClr val="bg1"/>
                </a:solidFill>
                <a:effectLst>
                  <a:glow rad="63500">
                    <a:schemeClr val="tx1"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900" i="1" dirty="0" err="1">
                <a:solidFill>
                  <a:schemeClr val="bg1"/>
                </a:solidFill>
                <a:effectLst>
                  <a:glow rad="63500">
                    <a:schemeClr val="tx1"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GetItem</a:t>
            </a:r>
            <a:r>
              <a:rPr lang="en-US" sz="900" i="1" dirty="0">
                <a:solidFill>
                  <a:schemeClr val="bg1"/>
                </a:solidFill>
                <a:effectLst>
                  <a:glow rad="63500">
                    <a:schemeClr val="tx1"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, Query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A04C86CF-CCED-4A71-9148-B24AA836C1E8}"/>
              </a:ext>
            </a:extLst>
          </p:cNvPr>
          <p:cNvSpPr txBox="1"/>
          <p:nvPr/>
        </p:nvSpPr>
        <p:spPr>
          <a:xfrm>
            <a:off x="5603789" y="1788908"/>
            <a:ext cx="1343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Create, </a:t>
            </a:r>
            <a:r>
              <a:rPr lang="en-US" sz="900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FlagDeleted</a:t>
            </a:r>
            <a:r>
              <a:rPr lang="en-US" sz="9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Get &amp; List Databases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2B9AA249-22E8-49E2-9DF2-2254466733EB}"/>
              </a:ext>
            </a:extLst>
          </p:cNvPr>
          <p:cNvSpPr txBox="1"/>
          <p:nvPr/>
        </p:nvSpPr>
        <p:spPr>
          <a:xfrm>
            <a:off x="5799944" y="2428672"/>
            <a:ext cx="13805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i="1" dirty="0">
                <a:solidFill>
                  <a:schemeClr val="bg1"/>
                </a:solidFill>
                <a:effectLst>
                  <a:glow rad="63500">
                    <a:schemeClr val="tx1"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Upload, Download, List, Columns, </a:t>
            </a:r>
            <a:r>
              <a:rPr lang="en-US" sz="900" i="1" dirty="0" err="1">
                <a:solidFill>
                  <a:schemeClr val="bg1"/>
                </a:solidFill>
                <a:effectLst>
                  <a:glow rad="63500">
                    <a:schemeClr val="tx1"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FlagDeleted</a:t>
            </a:r>
            <a:r>
              <a:rPr lang="en-US" sz="900" i="1" dirty="0">
                <a:solidFill>
                  <a:schemeClr val="bg1"/>
                </a:solidFill>
                <a:effectLst>
                  <a:glow rad="63500">
                    <a:schemeClr val="tx1"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,  Metadata &amp; Revert Assets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FD953A62-7CD6-41D7-AAEB-67953D57A0AC}"/>
              </a:ext>
            </a:extLst>
          </p:cNvPr>
          <p:cNvSpPr txBox="1"/>
          <p:nvPr/>
        </p:nvSpPr>
        <p:spPr>
          <a:xfrm>
            <a:off x="7772121" y="4720996"/>
            <a:ext cx="1093569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S3 Select,</a:t>
            </a:r>
            <a:br>
              <a:rPr lang="en-US" sz="9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900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PutObject</a:t>
            </a:r>
            <a:r>
              <a:rPr lang="en-US" sz="9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en-US" sz="7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(change storage class)</a:t>
            </a:r>
            <a:endParaRPr lang="en-US" sz="900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900" dirty="0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D7ADE634-4E9E-4BE3-A537-E1956DF6EB84}"/>
              </a:ext>
            </a:extLst>
          </p:cNvPr>
          <p:cNvSpPr txBox="1"/>
          <p:nvPr/>
        </p:nvSpPr>
        <p:spPr>
          <a:xfrm>
            <a:off x="10689179" y="3671955"/>
            <a:ext cx="1362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i="1" dirty="0">
                <a:solidFill>
                  <a:schemeClr val="bg1"/>
                </a:solidFill>
                <a:effectLst>
                  <a:glow rad="63500">
                    <a:schemeClr val="tx1"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Create Pipeline Lambda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497604F2-A67C-4B5B-BB3E-73B6E25B1007}"/>
              </a:ext>
            </a:extLst>
          </p:cNvPr>
          <p:cNvSpPr txBox="1"/>
          <p:nvPr/>
        </p:nvSpPr>
        <p:spPr>
          <a:xfrm>
            <a:off x="9078080" y="4729612"/>
            <a:ext cx="191672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i="1" dirty="0">
                <a:solidFill>
                  <a:schemeClr val="bg1"/>
                </a:solidFill>
                <a:effectLst>
                  <a:glow rad="63500">
                    <a:schemeClr val="tx1"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Create </a:t>
            </a:r>
            <a:r>
              <a:rPr lang="en-US" sz="900" i="1" dirty="0" err="1">
                <a:solidFill>
                  <a:schemeClr val="bg1"/>
                </a:solidFill>
                <a:effectLst>
                  <a:glow rad="63500">
                    <a:schemeClr val="tx1"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StateMachine</a:t>
            </a:r>
            <a:r>
              <a:rPr lang="en-US" sz="900" i="1" dirty="0">
                <a:solidFill>
                  <a:schemeClr val="bg1"/>
                </a:solidFill>
                <a:effectLst>
                  <a:glow rad="63500">
                    <a:schemeClr val="tx1"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, List Executions, </a:t>
            </a:r>
          </a:p>
          <a:p>
            <a:pPr algn="ctr"/>
            <a:r>
              <a:rPr lang="en-US" sz="900" i="1" dirty="0">
                <a:solidFill>
                  <a:schemeClr val="bg1"/>
                </a:solidFill>
                <a:effectLst>
                  <a:glow rad="63500">
                    <a:schemeClr val="tx1"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Delete </a:t>
            </a:r>
            <a:r>
              <a:rPr lang="en-US" sz="900" i="1" dirty="0" err="1">
                <a:solidFill>
                  <a:schemeClr val="bg1"/>
                </a:solidFill>
                <a:effectLst>
                  <a:glow rad="63500">
                    <a:schemeClr val="tx1"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StateMachine</a:t>
            </a:r>
            <a:endParaRPr lang="en-US" sz="900" i="1" dirty="0">
              <a:solidFill>
                <a:schemeClr val="bg1"/>
              </a:solidFill>
              <a:effectLst>
                <a:glow rad="63500">
                  <a:schemeClr val="tx1">
                    <a:alpha val="40000"/>
                  </a:schemeClr>
                </a:glo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798FE1F5-F2CF-434A-9953-D3AC71C7D795}"/>
              </a:ext>
            </a:extLst>
          </p:cNvPr>
          <p:cNvSpPr txBox="1"/>
          <p:nvPr/>
        </p:nvSpPr>
        <p:spPr>
          <a:xfrm>
            <a:off x="9867124" y="4087690"/>
            <a:ext cx="11373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i="1" dirty="0">
                <a:solidFill>
                  <a:schemeClr val="bg1"/>
                </a:solidFill>
                <a:effectLst>
                  <a:glow rad="63500">
                    <a:schemeClr val="tx1"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Delete Lambda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3617961A-A5F7-452F-AD33-8AF697D9E967}"/>
              </a:ext>
            </a:extLst>
          </p:cNvPr>
          <p:cNvSpPr txBox="1"/>
          <p:nvPr/>
        </p:nvSpPr>
        <p:spPr>
          <a:xfrm>
            <a:off x="5799944" y="3559272"/>
            <a:ext cx="1343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Create, </a:t>
            </a:r>
            <a:r>
              <a:rPr lang="en-US" sz="900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FlagDeleted</a:t>
            </a:r>
            <a:r>
              <a:rPr lang="en-US" sz="9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Get &amp; List Pipelines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1CB8410C-9E1A-498A-9D10-5E481DB8C957}"/>
              </a:ext>
            </a:extLst>
          </p:cNvPr>
          <p:cNvSpPr txBox="1"/>
          <p:nvPr/>
        </p:nvSpPr>
        <p:spPr>
          <a:xfrm>
            <a:off x="5996596" y="4224758"/>
            <a:ext cx="13435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Create, Update, </a:t>
            </a:r>
            <a:r>
              <a:rPr lang="en-US" sz="900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FlagDeleted</a:t>
            </a:r>
            <a:r>
              <a:rPr lang="en-US" sz="9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Get, List &amp; List Executions Workflows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95F23AD4-EF79-4965-BC02-38957EF7242F}"/>
              </a:ext>
            </a:extLst>
          </p:cNvPr>
          <p:cNvSpPr txBox="1"/>
          <p:nvPr/>
        </p:nvSpPr>
        <p:spPr>
          <a:xfrm>
            <a:off x="7818607" y="1047137"/>
            <a:ext cx="1343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i="1" dirty="0" err="1">
                <a:solidFill>
                  <a:schemeClr val="bg1"/>
                </a:solidFill>
                <a:effectLst>
                  <a:glow rad="63500">
                    <a:schemeClr val="tx1"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PutItem</a:t>
            </a:r>
            <a:r>
              <a:rPr lang="en-US" sz="900" i="1" dirty="0">
                <a:solidFill>
                  <a:schemeClr val="bg1"/>
                </a:solidFill>
                <a:effectLst>
                  <a:glow rad="63500">
                    <a:schemeClr val="tx1"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900" i="1" dirty="0" err="1">
                <a:solidFill>
                  <a:schemeClr val="bg1"/>
                </a:solidFill>
                <a:effectLst>
                  <a:glow rad="63500">
                    <a:schemeClr val="tx1"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GetItem</a:t>
            </a:r>
            <a:r>
              <a:rPr lang="en-US" sz="900" i="1" dirty="0">
                <a:solidFill>
                  <a:schemeClr val="bg1"/>
                </a:solidFill>
                <a:effectLst>
                  <a:glow rad="63500">
                    <a:schemeClr val="tx1"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pPr algn="ctr"/>
            <a:r>
              <a:rPr lang="en-US" sz="900" i="1" dirty="0" err="1">
                <a:solidFill>
                  <a:schemeClr val="bg1"/>
                </a:solidFill>
                <a:effectLst>
                  <a:glow rad="63500">
                    <a:schemeClr val="tx1"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UpdateItem</a:t>
            </a:r>
            <a:r>
              <a:rPr lang="en-US" sz="900" i="1" dirty="0">
                <a:solidFill>
                  <a:schemeClr val="bg1"/>
                </a:solidFill>
                <a:effectLst>
                  <a:glow rad="63500">
                    <a:schemeClr val="tx1"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, Query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6FB73CC7-776C-4F00-9499-B7D68632CF0B}"/>
              </a:ext>
            </a:extLst>
          </p:cNvPr>
          <p:cNvSpPr txBox="1"/>
          <p:nvPr/>
        </p:nvSpPr>
        <p:spPr>
          <a:xfrm>
            <a:off x="5561494" y="857346"/>
            <a:ext cx="134358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Create, Update, Delete, Get, List Authorizations</a:t>
            </a:r>
          </a:p>
        </p:txBody>
      </p:sp>
      <p:pic>
        <p:nvPicPr>
          <p:cNvPr id="174" name="Graphic 14">
            <a:extLst>
              <a:ext uri="{FF2B5EF4-FFF2-40B4-BE49-F238E27FC236}">
                <a16:creationId xmlns:a16="http://schemas.microsoft.com/office/drawing/2014/main" id="{F2410B49-D236-429F-BD49-C28F931E70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rcRect/>
          <a:stretch/>
        </p:blipFill>
        <p:spPr bwMode="auto">
          <a:xfrm>
            <a:off x="8973706" y="5169531"/>
            <a:ext cx="486835" cy="486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5" name="TextBox 174">
            <a:extLst>
              <a:ext uri="{FF2B5EF4-FFF2-40B4-BE49-F238E27FC236}">
                <a16:creationId xmlns:a16="http://schemas.microsoft.com/office/drawing/2014/main" id="{BB835E7D-5C6C-496B-89D0-3076A9779C31}"/>
              </a:ext>
            </a:extLst>
          </p:cNvPr>
          <p:cNvSpPr txBox="1"/>
          <p:nvPr/>
        </p:nvSpPr>
        <p:spPr>
          <a:xfrm>
            <a:off x="8691271" y="5640301"/>
            <a:ext cx="10454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OpenSearch</a:t>
            </a:r>
          </a:p>
        </p:txBody>
      </p:sp>
      <p:sp>
        <p:nvSpPr>
          <p:cNvPr id="177" name="Freeform 141">
            <a:extLst>
              <a:ext uri="{FF2B5EF4-FFF2-40B4-BE49-F238E27FC236}">
                <a16:creationId xmlns:a16="http://schemas.microsoft.com/office/drawing/2014/main" id="{4C3B0D98-864F-44FE-9CB4-EF93612BF617}"/>
              </a:ext>
            </a:extLst>
          </p:cNvPr>
          <p:cNvSpPr/>
          <p:nvPr/>
        </p:nvSpPr>
        <p:spPr>
          <a:xfrm rot="5400000" flipH="1">
            <a:off x="7361108" y="3385188"/>
            <a:ext cx="2078411" cy="1412726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178" name="Elbow Connector 160">
            <a:extLst>
              <a:ext uri="{FF2B5EF4-FFF2-40B4-BE49-F238E27FC236}">
                <a16:creationId xmlns:a16="http://schemas.microsoft.com/office/drawing/2014/main" id="{30323173-0E75-497E-B37D-7A700645932A}"/>
              </a:ext>
            </a:extLst>
          </p:cNvPr>
          <p:cNvCxnSpPr>
            <a:cxnSpLocks/>
          </p:cNvCxnSpPr>
          <p:nvPr/>
        </p:nvCxnSpPr>
        <p:spPr>
          <a:xfrm rot="5400000">
            <a:off x="8156565" y="3960482"/>
            <a:ext cx="2111798" cy="211574"/>
          </a:xfrm>
          <a:prstGeom prst="bentConnector3">
            <a:avLst>
              <a:gd name="adj1" fmla="val 1889"/>
            </a:avLst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TextBox 178">
            <a:extLst>
              <a:ext uri="{FF2B5EF4-FFF2-40B4-BE49-F238E27FC236}">
                <a16:creationId xmlns:a16="http://schemas.microsoft.com/office/drawing/2014/main" id="{7E02A153-168D-4BFB-B213-C4769CF9E4C7}"/>
              </a:ext>
            </a:extLst>
          </p:cNvPr>
          <p:cNvSpPr txBox="1"/>
          <p:nvPr/>
        </p:nvSpPr>
        <p:spPr>
          <a:xfrm>
            <a:off x="8090415" y="3002145"/>
            <a:ext cx="63462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i="1" dirty="0">
                <a:solidFill>
                  <a:schemeClr val="bg1"/>
                </a:solidFill>
                <a:effectLst>
                  <a:glow rad="63500">
                    <a:schemeClr val="tx1"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Query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1558D6C1-5F97-4C10-A03F-FBFCE5A5857A}"/>
              </a:ext>
            </a:extLst>
          </p:cNvPr>
          <p:cNvSpPr txBox="1"/>
          <p:nvPr/>
        </p:nvSpPr>
        <p:spPr>
          <a:xfrm>
            <a:off x="9169526" y="2988392"/>
            <a:ext cx="9482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i="1" dirty="0" err="1">
                <a:solidFill>
                  <a:schemeClr val="bg1"/>
                </a:solidFill>
                <a:effectLst>
                  <a:glow rad="63500">
                    <a:schemeClr val="tx1"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UpdateIndex</a:t>
            </a:r>
            <a:endParaRPr lang="en-US" sz="900" i="1" dirty="0">
              <a:solidFill>
                <a:schemeClr val="bg1"/>
              </a:solidFill>
              <a:effectLst>
                <a:glow rad="63500">
                  <a:schemeClr val="tx1">
                    <a:alpha val="40000"/>
                  </a:schemeClr>
                </a:glo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81" name="Graphic 24">
            <a:extLst>
              <a:ext uri="{FF2B5EF4-FFF2-40B4-BE49-F238E27FC236}">
                <a16:creationId xmlns:a16="http://schemas.microsoft.com/office/drawing/2014/main" id="{67F63B7F-D885-441D-81E1-548B020143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rcRect/>
          <a:stretch/>
        </p:blipFill>
        <p:spPr bwMode="auto">
          <a:xfrm>
            <a:off x="10473192" y="3116048"/>
            <a:ext cx="462250" cy="46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2" name="TextBox 181">
            <a:extLst>
              <a:ext uri="{FF2B5EF4-FFF2-40B4-BE49-F238E27FC236}">
                <a16:creationId xmlns:a16="http://schemas.microsoft.com/office/drawing/2014/main" id="{0FBD28B4-E3A0-4492-8BB1-EA764F04738D}"/>
              </a:ext>
            </a:extLst>
          </p:cNvPr>
          <p:cNvSpPr txBox="1"/>
          <p:nvPr/>
        </p:nvSpPr>
        <p:spPr>
          <a:xfrm>
            <a:off x="10447635" y="3562298"/>
            <a:ext cx="5004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SNS</a:t>
            </a:r>
          </a:p>
        </p:txBody>
      </p: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0DCA177B-9776-40B0-99BD-95F0DEF0D446}"/>
              </a:ext>
            </a:extLst>
          </p:cNvPr>
          <p:cNvCxnSpPr>
            <a:cxnSpLocks/>
          </p:cNvCxnSpPr>
          <p:nvPr/>
        </p:nvCxnSpPr>
        <p:spPr>
          <a:xfrm>
            <a:off x="7708295" y="3273243"/>
            <a:ext cx="2690257" cy="2249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TextBox 183">
            <a:extLst>
              <a:ext uri="{FF2B5EF4-FFF2-40B4-BE49-F238E27FC236}">
                <a16:creationId xmlns:a16="http://schemas.microsoft.com/office/drawing/2014/main" id="{0A85A7F2-779B-4AA5-B1CE-A8A75269D986}"/>
              </a:ext>
            </a:extLst>
          </p:cNvPr>
          <p:cNvSpPr txBox="1"/>
          <p:nvPr/>
        </p:nvSpPr>
        <p:spPr>
          <a:xfrm>
            <a:off x="8610008" y="3233814"/>
            <a:ext cx="1740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i="1" dirty="0" err="1">
                <a:solidFill>
                  <a:schemeClr val="bg1"/>
                </a:solidFill>
                <a:effectLst>
                  <a:glow rad="63500">
                    <a:schemeClr val="tx1"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CreateTopic</a:t>
            </a:r>
            <a:r>
              <a:rPr lang="en-US" sz="900" i="1" dirty="0">
                <a:solidFill>
                  <a:schemeClr val="bg1"/>
                </a:solidFill>
                <a:effectLst>
                  <a:glow rad="63500">
                    <a:schemeClr val="tx1"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900" i="1" dirty="0" err="1">
                <a:solidFill>
                  <a:schemeClr val="bg1"/>
                </a:solidFill>
                <a:effectLst>
                  <a:glow rad="63500">
                    <a:schemeClr val="tx1"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DeleteTopic</a:t>
            </a:r>
            <a:r>
              <a:rPr lang="en-US" sz="900" i="1" dirty="0">
                <a:solidFill>
                  <a:schemeClr val="bg1"/>
                </a:solidFill>
                <a:effectLst>
                  <a:glow rad="63500">
                    <a:schemeClr val="tx1"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pPr algn="ctr"/>
            <a:r>
              <a:rPr lang="en-US" sz="900" i="1" dirty="0">
                <a:solidFill>
                  <a:schemeClr val="bg1"/>
                </a:solidFill>
                <a:effectLst>
                  <a:glow rad="63500">
                    <a:schemeClr val="tx1"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Subscribe, Publish</a:t>
            </a:r>
          </a:p>
        </p:txBody>
      </p: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CF694EB2-5D67-4DC1-AE68-EBAA666C6DDB}"/>
              </a:ext>
            </a:extLst>
          </p:cNvPr>
          <p:cNvCxnSpPr>
            <a:cxnSpLocks/>
          </p:cNvCxnSpPr>
          <p:nvPr/>
        </p:nvCxnSpPr>
        <p:spPr>
          <a:xfrm flipV="1">
            <a:off x="8714146" y="5396343"/>
            <a:ext cx="200942" cy="1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aphic 8">
            <a:extLst>
              <a:ext uri="{FF2B5EF4-FFF2-40B4-BE49-F238E27FC236}">
                <a16:creationId xmlns:a16="http://schemas.microsoft.com/office/drawing/2014/main" id="{BB9BF8B2-9759-67DF-D701-26D3186336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225208" y="5130757"/>
            <a:ext cx="463008" cy="463008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081DE256-DA40-5B9C-5D8D-D9D173F56A0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117609" y="1896606"/>
            <a:ext cx="274766" cy="274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722839"/>
      </p:ext>
    </p:extLst>
  </p:cSld>
  <p:clrMapOvr>
    <a:masterClrMapping/>
  </p:clrMapOvr>
</p:sld>
</file>

<file path=ppt/theme/theme1.xml><?xml version="1.0" encoding="utf-8"?>
<a:theme xmlns:a="http://schemas.openxmlformats.org/drawingml/2006/main" name="1_Title-and-content_DB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itle-and-content_DB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65377</TotalTime>
  <Words>1682</Words>
  <Application>Microsoft Office PowerPoint</Application>
  <PresentationFormat>Widescreen</PresentationFormat>
  <Paragraphs>454</Paragraphs>
  <Slides>13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Amazon Ember</vt:lpstr>
      <vt:lpstr>Arial</vt:lpstr>
      <vt:lpstr>Calibri</vt:lpstr>
      <vt:lpstr>1_Title-and-content_DB</vt:lpstr>
      <vt:lpstr>Title-and-content_DB</vt:lpstr>
      <vt:lpstr>Web App Security</vt:lpstr>
      <vt:lpstr>Web App Security Download/Upload Asset</vt:lpstr>
      <vt:lpstr>Web App Network - CF</vt:lpstr>
      <vt:lpstr>Web App Network - ALB</vt:lpstr>
      <vt:lpstr>Web App Network Download/Upload Asset</vt:lpstr>
      <vt:lpstr>CRUD Operations</vt:lpstr>
      <vt:lpstr>CRUD Operations (detailed)</vt:lpstr>
      <vt:lpstr>CRUD Operations – v2</vt:lpstr>
      <vt:lpstr>CRUD Operations – v2 (detailed)</vt:lpstr>
      <vt:lpstr>Asset Management</vt:lpstr>
      <vt:lpstr>Asset Auxiliary Pipeline (PointCloud Visualizer Example)</vt:lpstr>
      <vt:lpstr>Pipeline Creation</vt:lpstr>
      <vt:lpstr>Workflow Creation &amp; Execution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Scheuringer, Kurt</cp:lastModifiedBy>
  <cp:revision>2033</cp:revision>
  <dcterms:created xsi:type="dcterms:W3CDTF">2020-03-23T21:46:17Z</dcterms:created>
  <dcterms:modified xsi:type="dcterms:W3CDTF">2024-07-29T15:44:22Z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29eed6f-34eb-4453-9f97-09510b9b219f_Enabled">
    <vt:lpwstr>true</vt:lpwstr>
  </property>
  <property fmtid="{D5CDD505-2E9C-101B-9397-08002B2CF9AE}" pid="3" name="MSIP_Label_929eed6f-34eb-4453-9f97-09510b9b219f_SetDate">
    <vt:lpwstr>2024-07-29T15:35:54Z</vt:lpwstr>
  </property>
  <property fmtid="{D5CDD505-2E9C-101B-9397-08002B2CF9AE}" pid="4" name="MSIP_Label_929eed6f-34eb-4453-9f97-09510b9b219f_Method">
    <vt:lpwstr>Standard</vt:lpwstr>
  </property>
  <property fmtid="{D5CDD505-2E9C-101B-9397-08002B2CF9AE}" pid="5" name="MSIP_Label_929eed6f-34eb-4453-9f97-09510b9b219f_Name">
    <vt:lpwstr>Amazon Pending_Classification</vt:lpwstr>
  </property>
  <property fmtid="{D5CDD505-2E9C-101B-9397-08002B2CF9AE}" pid="6" name="MSIP_Label_929eed6f-34eb-4453-9f97-09510b9b219f_SiteId">
    <vt:lpwstr>5280104a-472d-4538-9ccf-1e1d0efe8b1b</vt:lpwstr>
  </property>
  <property fmtid="{D5CDD505-2E9C-101B-9397-08002B2CF9AE}" pid="7" name="MSIP_Label_929eed6f-34eb-4453-9f97-09510b9b219f_ActionId">
    <vt:lpwstr>9db32e9b-1a70-4a71-b7c3-fb78e8515904</vt:lpwstr>
  </property>
  <property fmtid="{D5CDD505-2E9C-101B-9397-08002B2CF9AE}" pid="8" name="MSIP_Label_929eed6f-34eb-4453-9f97-09510b9b219f_ContentBits">
    <vt:lpwstr>0</vt:lpwstr>
  </property>
</Properties>
</file>