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9" r:id="rId5"/>
    <p:sldId id="264" r:id="rId6"/>
    <p:sldId id="274" r:id="rId7"/>
    <p:sldId id="261" r:id="rId8"/>
    <p:sldId id="275" r:id="rId9"/>
    <p:sldId id="262" r:id="rId10"/>
    <p:sldId id="276" r:id="rId11"/>
    <p:sldId id="263" r:id="rId12"/>
    <p:sldId id="265" r:id="rId13"/>
    <p:sldId id="266" r:id="rId14"/>
    <p:sldId id="277" r:id="rId15"/>
    <p:sldId id="267" r:id="rId16"/>
    <p:sldId id="268" r:id="rId17"/>
    <p:sldId id="269" r:id="rId18"/>
    <p:sldId id="270" r:id="rId19"/>
    <p:sldId id="271" r:id="rId20"/>
    <p:sldId id="278" r:id="rId21"/>
    <p:sldId id="272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1E07E-8494-8FBA-B350-4929C55F2037}" v="1770" dt="2023-09-19T21:17:28.447"/>
    <p1510:client id="{847ABD17-7655-4CB2-B5CF-8A0B94AECAEB}" v="467" dt="2023-09-18T15:01:46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1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1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7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5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1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9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589" y="2182433"/>
            <a:ext cx="7786822" cy="32024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cs typeface="Calibri Light"/>
              </a:rPr>
              <a:t>AutoStats</a:t>
            </a:r>
            <a:r>
              <a:rPr lang="en-US" b="1" dirty="0">
                <a:cs typeface="Calibri Light"/>
              </a:rPr>
              <a:t> – </a:t>
            </a:r>
            <a:r>
              <a:rPr lang="en-US" b="1" dirty="0" err="1">
                <a:cs typeface="Calibri Light"/>
              </a:rPr>
              <a:t>Estatísticas</a:t>
            </a:r>
            <a:r>
              <a:rPr lang="en-US" b="1" dirty="0">
                <a:cs typeface="Calibri Light"/>
              </a:rPr>
              <a:t> para </a:t>
            </a:r>
            <a:r>
              <a:rPr lang="en-US" b="1" dirty="0" err="1">
                <a:cs typeface="Calibri Light"/>
              </a:rPr>
              <a:t>Compra</a:t>
            </a:r>
            <a:r>
              <a:rPr lang="en-US" b="1" dirty="0">
                <a:cs typeface="Calibri Light"/>
              </a:rPr>
              <a:t>/Venda de Automóveis</a:t>
            </a:r>
            <a:br>
              <a:rPr lang="en-US" b="1" dirty="0">
                <a:cs typeface="Calibri Light"/>
              </a:rPr>
            </a:br>
            <a:br>
              <a:rPr lang="en-US" b="1" dirty="0">
                <a:cs typeface="Calibri Light"/>
              </a:rPr>
            </a:br>
            <a:r>
              <a:rPr lang="en-US" i="1" dirty="0" err="1">
                <a:cs typeface="Calibri Light"/>
              </a:rPr>
              <a:t>Ensaios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3919768-D34A-7375-9198-CBBDC944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DDA7E-0F98-2EDD-C69D-3953E120D41C}"/>
              </a:ext>
            </a:extLst>
          </p:cNvPr>
          <p:cNvSpPr/>
          <p:nvPr/>
        </p:nvSpPr>
        <p:spPr>
          <a:xfrm>
            <a:off x="627642" y="4151651"/>
            <a:ext cx="6023062" cy="66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59" y="2157347"/>
            <a:ext cx="7886700" cy="404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cs typeface="Calibri"/>
              </a:rPr>
              <a:t>Motivação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Objetivo</a:t>
            </a:r>
            <a:endParaRPr lang="en-US" sz="4000" dirty="0">
              <a:cs typeface="Calibri"/>
            </a:endParaRPr>
          </a:p>
          <a:p>
            <a:r>
              <a:rPr lang="en-US" sz="4000" err="1">
                <a:cs typeface="Calibri"/>
              </a:rPr>
              <a:t>Arquitetura</a:t>
            </a:r>
            <a:r>
              <a:rPr lang="en-US" sz="4000" dirty="0">
                <a:cs typeface="Calibri"/>
              </a:rPr>
              <a:t> da </a:t>
            </a:r>
            <a:r>
              <a:rPr lang="en-US" sz="4000" err="1">
                <a:cs typeface="Calibri"/>
              </a:rPr>
              <a:t>Solução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Limitações</a:t>
            </a:r>
            <a:r>
              <a:rPr lang="en-US" sz="4000" dirty="0">
                <a:cs typeface="Calibri"/>
              </a:rPr>
              <a:t> do </a:t>
            </a:r>
            <a:r>
              <a:rPr lang="en-US" sz="4000" err="1">
                <a:cs typeface="Calibri"/>
              </a:rPr>
              <a:t>Ensaio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Extração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err="1">
                <a:cs typeface="Calibri"/>
              </a:rPr>
              <a:t>Processamento</a:t>
            </a:r>
            <a:endParaRPr lang="en-US" sz="4000" dirty="0" err="1">
              <a:cs typeface="Calibri"/>
            </a:endParaRPr>
          </a:p>
          <a:p>
            <a:r>
              <a:rPr lang="en-US" sz="4000" dirty="0" err="1">
                <a:cs typeface="Calibri"/>
              </a:rPr>
              <a:t>Análise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Visualização</a:t>
            </a:r>
          </a:p>
          <a:p>
            <a:r>
              <a:rPr lang="en-US" sz="4000" dirty="0" err="1">
                <a:cs typeface="Calibri"/>
              </a:rPr>
              <a:t>Conclusões</a:t>
            </a:r>
            <a:endParaRPr lang="en-US" sz="40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Agenda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cs typeface="Calibri Light"/>
              </a:rPr>
              <a:t>Extração</a:t>
            </a:r>
            <a:r>
              <a:rPr lang="en-US" sz="4000" b="1" dirty="0">
                <a:cs typeface="Calibri Light"/>
              </a:rPr>
              <a:t> e </a:t>
            </a:r>
            <a:r>
              <a:rPr lang="en-US" sz="4000" b="1" dirty="0" err="1">
                <a:cs typeface="Calibri Light"/>
              </a:rPr>
              <a:t>Processamento</a:t>
            </a:r>
            <a:r>
              <a:rPr lang="en-US" sz="4000" b="1" dirty="0">
                <a:cs typeface="Calibri Light"/>
              </a:rPr>
              <a:t> (I)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cs typeface="Calibri"/>
              </a:rPr>
              <a:t>Scripts </a:t>
            </a:r>
            <a:r>
              <a:rPr lang="en-US" sz="3200" dirty="0" err="1">
                <a:cs typeface="Calibri"/>
              </a:rPr>
              <a:t>em</a:t>
            </a:r>
            <a:r>
              <a:rPr lang="en-US" sz="3200" dirty="0">
                <a:cs typeface="Calibri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cs typeface="Calibri"/>
              </a:rPr>
              <a:t>3 </a:t>
            </a:r>
            <a:r>
              <a:rPr lang="en-US" sz="3200" dirty="0" err="1">
                <a:cs typeface="Calibri"/>
              </a:rPr>
              <a:t>tipos</a:t>
            </a:r>
            <a:r>
              <a:rPr lang="en-US" sz="3200" dirty="0">
                <a:cs typeface="Calibri"/>
              </a:rPr>
              <a:t> de "</a:t>
            </a:r>
            <a:r>
              <a:rPr lang="en-US" sz="3200" dirty="0" err="1">
                <a:cs typeface="Calibri"/>
              </a:rPr>
              <a:t>técnicas</a:t>
            </a:r>
            <a:r>
              <a:rPr lang="en-US" sz="3200" dirty="0">
                <a:cs typeface="Calibri"/>
              </a:rPr>
              <a:t>":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800" dirty="0" err="1">
                <a:cs typeface="Calibri"/>
              </a:rPr>
              <a:t>Processamento</a:t>
            </a:r>
            <a:r>
              <a:rPr lang="en-US" sz="2800" dirty="0">
                <a:cs typeface="Calibri"/>
              </a:rPr>
              <a:t> de .CVSs </a:t>
            </a:r>
            <a:r>
              <a:rPr lang="en-US" sz="2800" dirty="0" err="1">
                <a:cs typeface="Calibri"/>
              </a:rPr>
              <a:t>gerados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manualmente</a:t>
            </a:r>
            <a:r>
              <a:rPr lang="en-US" sz="2800" dirty="0">
                <a:cs typeface="Calibri"/>
              </a:rPr>
              <a:t> (indices de mercado)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cs typeface="Calibri"/>
              </a:rPr>
              <a:t>Consumo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serviços</a:t>
            </a:r>
            <a:r>
              <a:rPr lang="en-US" sz="2800" dirty="0">
                <a:cs typeface="Calibri"/>
              </a:rPr>
              <a:t> WEB (</a:t>
            </a:r>
            <a:r>
              <a:rPr lang="en-US" sz="2800" dirty="0" err="1">
                <a:cs typeface="Calibri"/>
              </a:rPr>
              <a:t>Fipe</a:t>
            </a:r>
            <a:r>
              <a:rPr lang="en-US" sz="2800" dirty="0">
                <a:cs typeface="Calibri"/>
              </a:rPr>
              <a:t> - </a:t>
            </a:r>
            <a:r>
              <a:rPr lang="en-US" sz="2800" dirty="0" err="1">
                <a:cs typeface="Calibri"/>
              </a:rPr>
              <a:t>Preços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Médios</a:t>
            </a:r>
            <a:r>
              <a:rPr lang="en-US" sz="2800" dirty="0">
                <a:cs typeface="Calibri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cs typeface="Calibri"/>
              </a:rPr>
              <a:t>WebCrawler (</a:t>
            </a:r>
            <a:r>
              <a:rPr lang="en-US" sz="2800" dirty="0" err="1">
                <a:cs typeface="Calibri"/>
              </a:rPr>
              <a:t>WebMotors</a:t>
            </a:r>
            <a:r>
              <a:rPr lang="en-US" sz="2800" dirty="0">
                <a:cs typeface="Calibri"/>
              </a:rPr>
              <a:t> e OLX)</a:t>
            </a:r>
            <a:endParaRPr lang="en-US" sz="3200" dirty="0">
              <a:cs typeface="Calibri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8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cs typeface="Calibri Light"/>
              </a:rPr>
              <a:t>Extração</a:t>
            </a:r>
            <a:r>
              <a:rPr lang="en-US" sz="4000" b="1" dirty="0">
                <a:cs typeface="Calibri Light"/>
              </a:rPr>
              <a:t> e </a:t>
            </a:r>
            <a:r>
              <a:rPr lang="en-US" sz="4000" b="1" dirty="0" err="1">
                <a:cs typeface="Calibri Light"/>
              </a:rPr>
              <a:t>Processamento</a:t>
            </a:r>
            <a:r>
              <a:rPr lang="en-US" sz="4000" b="1" dirty="0">
                <a:cs typeface="Calibri Light"/>
              </a:rPr>
              <a:t> (II)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cs typeface="Calibri"/>
              </a:rPr>
              <a:t>Indicadores econômicos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Captura manual nos sites Fipe (IPC) e </a:t>
            </a:r>
            <a:r>
              <a:rPr lang="pt-BR" dirty="0" err="1">
                <a:cs typeface="Calibri"/>
              </a:rPr>
              <a:t>Debit</a:t>
            </a:r>
            <a:r>
              <a:rPr lang="pt-BR" dirty="0">
                <a:cs typeface="Calibri"/>
              </a:rPr>
              <a:t> (IPCA, IGP-M) </a:t>
            </a:r>
          </a:p>
          <a:p>
            <a:pPr>
              <a:lnSpc>
                <a:spcPct val="150000"/>
              </a:lnSpc>
            </a:pPr>
            <a:r>
              <a:rPr lang="pt-BR" dirty="0">
                <a:cs typeface="Calibri"/>
              </a:rPr>
              <a:t>Referência de preços médios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Scripts </a:t>
            </a:r>
            <a:r>
              <a:rPr lang="pt-BR" dirty="0" err="1">
                <a:cs typeface="Calibri"/>
              </a:rPr>
              <a:t>python</a:t>
            </a:r>
            <a:r>
              <a:rPr lang="pt-BR" dirty="0">
                <a:cs typeface="Calibri"/>
              </a:rPr>
              <a:t> que capturam os dados dos serviços da Fipe:</a:t>
            </a:r>
          </a:p>
          <a:p>
            <a:pPr lvl="2" indent="-514350">
              <a:lnSpc>
                <a:spcPct val="150000"/>
              </a:lnSpc>
            </a:pPr>
            <a:r>
              <a:rPr lang="pt-BR" dirty="0">
                <a:cs typeface="Calibri"/>
              </a:rPr>
              <a:t>"delays" entre conexões para não ser bloqueado (Rate </a:t>
            </a:r>
            <a:r>
              <a:rPr lang="pt-BR" dirty="0" err="1">
                <a:cs typeface="Calibri"/>
              </a:rPr>
              <a:t>Limit</a:t>
            </a:r>
            <a:r>
              <a:rPr lang="pt-BR" dirty="0">
                <a:cs typeface="Calibri"/>
              </a:rPr>
              <a:t>)</a:t>
            </a:r>
          </a:p>
          <a:p>
            <a:pPr lvl="2" indent="-514350">
              <a:lnSpc>
                <a:spcPct val="150000"/>
              </a:lnSpc>
            </a:pPr>
            <a:r>
              <a:rPr lang="pt-BR" dirty="0">
                <a:cs typeface="Calibri"/>
              </a:rPr>
              <a:t>captura das "estruturas" individualmente (marcas, modelos, anos e valores) para potencializar o paralelismo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4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cs typeface="Calibri Light"/>
              </a:rPr>
              <a:t>Extração</a:t>
            </a:r>
            <a:r>
              <a:rPr lang="en-US" sz="4000" b="1" dirty="0">
                <a:cs typeface="Calibri Light"/>
              </a:rPr>
              <a:t> e </a:t>
            </a:r>
            <a:r>
              <a:rPr lang="en-US" sz="4000" b="1" dirty="0" err="1">
                <a:cs typeface="Calibri Light"/>
              </a:rPr>
              <a:t>Processamento</a:t>
            </a:r>
            <a:r>
              <a:rPr lang="en-US" sz="4000" b="1" dirty="0">
                <a:cs typeface="Calibri Light"/>
              </a:rPr>
              <a:t> (III)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cs typeface="Calibri"/>
              </a:rPr>
              <a:t>Preço "Real" (</a:t>
            </a:r>
            <a:r>
              <a:rPr lang="pt-BR" dirty="0" err="1">
                <a:cs typeface="Calibri"/>
              </a:rPr>
              <a:t>WebMotors</a:t>
            </a:r>
            <a:r>
              <a:rPr lang="pt-BR" dirty="0">
                <a:cs typeface="Calibri"/>
              </a:rPr>
              <a:t>, OLX)</a:t>
            </a:r>
          </a:p>
          <a:p>
            <a:pPr lvl="1">
              <a:lnSpc>
                <a:spcPct val="150000"/>
              </a:lnSpc>
            </a:pPr>
            <a:r>
              <a:rPr lang="pt-BR" dirty="0" err="1">
                <a:cs typeface="Calibri"/>
              </a:rPr>
              <a:t>WebCrawlers</a:t>
            </a:r>
            <a:r>
              <a:rPr lang="pt-BR" dirty="0">
                <a:cs typeface="Calibri"/>
              </a:rPr>
              <a:t> em </a:t>
            </a:r>
            <a:r>
              <a:rPr lang="pt-BR" dirty="0" err="1">
                <a:cs typeface="Calibri"/>
              </a:rPr>
              <a:t>python</a:t>
            </a:r>
            <a:r>
              <a:rPr lang="pt-BR" dirty="0">
                <a:cs typeface="Calibri"/>
              </a:rPr>
              <a:t> usando "</a:t>
            </a:r>
            <a:r>
              <a:rPr lang="pt-BR" dirty="0" err="1">
                <a:cs typeface="Calibri"/>
              </a:rPr>
              <a:t>Selenium</a:t>
            </a:r>
            <a:r>
              <a:rPr lang="pt-BR" dirty="0">
                <a:cs typeface="Calibri"/>
              </a:rPr>
              <a:t>" para controlar o uso de um browser (</a:t>
            </a:r>
            <a:r>
              <a:rPr lang="pt-BR" dirty="0" err="1">
                <a:cs typeface="Calibri"/>
              </a:rPr>
              <a:t>FireFox</a:t>
            </a:r>
            <a:r>
              <a:rPr lang="pt-BR" dirty="0">
                <a:cs typeface="Calibri"/>
              </a:rPr>
              <a:t>, no caso)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Problemas: </a:t>
            </a:r>
          </a:p>
          <a:p>
            <a:pPr lvl="2" indent="-514350">
              <a:lnSpc>
                <a:spcPct val="150000"/>
              </a:lnSpc>
              <a:buAutoNum type="arabicPeriod"/>
            </a:pPr>
            <a:r>
              <a:rPr lang="pt-BR" sz="2400" dirty="0">
                <a:cs typeface="Calibri"/>
              </a:rPr>
              <a:t>caso a estrutura das páginas mudem é preciso mudar o </a:t>
            </a:r>
            <a:r>
              <a:rPr lang="pt-BR" sz="2400" dirty="0" err="1">
                <a:cs typeface="Calibri"/>
              </a:rPr>
              <a:t>webCrawler</a:t>
            </a:r>
            <a:endParaRPr lang="pt-BR" sz="2400" dirty="0">
              <a:cs typeface="Calibri"/>
            </a:endParaRPr>
          </a:p>
          <a:p>
            <a:pPr lvl="2" indent="-514350">
              <a:lnSpc>
                <a:spcPct val="150000"/>
              </a:lnSpc>
              <a:buAutoNum type="arabicPeriod"/>
            </a:pPr>
            <a:r>
              <a:rPr lang="pt-BR" sz="2400" dirty="0">
                <a:cs typeface="Calibri"/>
              </a:rPr>
              <a:t>detectores de não humanos...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DDA7E-0F98-2EDD-C69D-3953E120D41C}"/>
              </a:ext>
            </a:extLst>
          </p:cNvPr>
          <p:cNvSpPr/>
          <p:nvPr/>
        </p:nvSpPr>
        <p:spPr>
          <a:xfrm>
            <a:off x="627642" y="4865666"/>
            <a:ext cx="6023062" cy="66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59" y="2157347"/>
            <a:ext cx="7886700" cy="404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cs typeface="Calibri"/>
              </a:rPr>
              <a:t>Motivação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Objetivo</a:t>
            </a:r>
            <a:endParaRPr lang="en-US" sz="4000" dirty="0">
              <a:cs typeface="Calibri"/>
            </a:endParaRPr>
          </a:p>
          <a:p>
            <a:r>
              <a:rPr lang="en-US" sz="4000" err="1">
                <a:cs typeface="Calibri"/>
              </a:rPr>
              <a:t>Arquitetura</a:t>
            </a:r>
            <a:r>
              <a:rPr lang="en-US" sz="4000" dirty="0">
                <a:cs typeface="Calibri"/>
              </a:rPr>
              <a:t> da </a:t>
            </a:r>
            <a:r>
              <a:rPr lang="en-US" sz="4000" err="1">
                <a:cs typeface="Calibri"/>
              </a:rPr>
              <a:t>Solução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Limitações</a:t>
            </a:r>
            <a:r>
              <a:rPr lang="en-US" sz="4000" dirty="0">
                <a:cs typeface="Calibri"/>
              </a:rPr>
              <a:t> do </a:t>
            </a:r>
            <a:r>
              <a:rPr lang="en-US" sz="4000" err="1">
                <a:cs typeface="Calibri"/>
              </a:rPr>
              <a:t>Ensaio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Extração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err="1">
                <a:cs typeface="Calibri"/>
              </a:rPr>
              <a:t>Processamento</a:t>
            </a:r>
            <a:endParaRPr lang="en-US" sz="4000" dirty="0" err="1">
              <a:cs typeface="Calibri"/>
            </a:endParaRPr>
          </a:p>
          <a:p>
            <a:r>
              <a:rPr lang="en-US" sz="4000" dirty="0" err="1">
                <a:cs typeface="Calibri"/>
              </a:rPr>
              <a:t>Análise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Visualização</a:t>
            </a:r>
          </a:p>
          <a:p>
            <a:r>
              <a:rPr lang="en-US" sz="4000" dirty="0" err="1">
                <a:cs typeface="Calibri"/>
              </a:rPr>
              <a:t>Conclusões</a:t>
            </a:r>
            <a:endParaRPr lang="en-US" sz="40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Agenda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cs typeface="Calibri Light"/>
              </a:rPr>
              <a:t>Análise</a:t>
            </a:r>
            <a:r>
              <a:rPr lang="en-US" sz="4000" b="1" dirty="0">
                <a:cs typeface="Calibri Light"/>
              </a:rPr>
              <a:t> e </a:t>
            </a:r>
            <a:r>
              <a:rPr lang="en-US" sz="4000" b="1" dirty="0" err="1">
                <a:cs typeface="Calibri Light"/>
              </a:rPr>
              <a:t>Visualização</a:t>
            </a:r>
            <a:r>
              <a:rPr lang="en-US" sz="4000" b="1" dirty="0">
                <a:cs typeface="Calibri Light"/>
              </a:rPr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cs typeface="Calibri"/>
              </a:rPr>
              <a:t>Preço de referência: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Valores por marca/modelo e ano de fabricação (usados) e modelo novo (0km)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Registros mensais</a:t>
            </a:r>
          </a:p>
          <a:p>
            <a:pPr>
              <a:lnSpc>
                <a:spcPct val="150000"/>
              </a:lnSpc>
            </a:pPr>
            <a:r>
              <a:rPr lang="pt-BR" dirty="0">
                <a:cs typeface="Calibri"/>
              </a:rPr>
              <a:t>Preço "real" praticado: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Considera até 50 anúncios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Registra preço mínimo, máximo, média e moda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7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cs typeface="Calibri Light"/>
              </a:rPr>
              <a:t>Análise</a:t>
            </a:r>
            <a:r>
              <a:rPr lang="en-US" sz="4000" b="1" dirty="0">
                <a:cs typeface="Calibri Light"/>
              </a:rPr>
              <a:t> e </a:t>
            </a:r>
            <a:r>
              <a:rPr lang="en-US" sz="4000" b="1" dirty="0" err="1">
                <a:cs typeface="Calibri Light"/>
              </a:rPr>
              <a:t>Visualização</a:t>
            </a:r>
            <a:r>
              <a:rPr lang="en-US" sz="4000" b="1" dirty="0">
                <a:cs typeface="Calibri Light"/>
              </a:rPr>
              <a:t>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cs typeface="Calibri"/>
              </a:rPr>
              <a:t>Previsão de evolução do preço:</a:t>
            </a:r>
          </a:p>
          <a:p>
            <a:pPr lvl="1">
              <a:lnSpc>
                <a:spcPct val="150000"/>
              </a:lnSpc>
            </a:pPr>
            <a:r>
              <a:rPr lang="pt-BR" sz="2200" dirty="0">
                <a:cs typeface="Calibri"/>
              </a:rPr>
              <a:t>Considera os 6 meses anteriores para prever os próximos 3 meses</a:t>
            </a:r>
            <a:endParaRPr lang="en-US" sz="22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pt-BR" sz="2200" dirty="0">
                <a:cs typeface="Calibri"/>
              </a:rPr>
              <a:t>Treina com o histórico disponível do modelo/ano </a:t>
            </a:r>
            <a:endParaRPr lang="en-US" sz="22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pt-BR" sz="2200" dirty="0">
                <a:cs typeface="Calibri"/>
              </a:rPr>
              <a:t>Armazena parâmetros em cache para otimizar próxima consulta (sem treino)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1.a tentativa (artigo): KNN com k = 3 </a:t>
            </a:r>
          </a:p>
          <a:p>
            <a:pPr lvl="2" indent="-514350">
              <a:lnSpc>
                <a:spcPct val="150000"/>
              </a:lnSpc>
            </a:pPr>
            <a:r>
              <a:rPr lang="pt-BR" dirty="0">
                <a:cs typeface="Calibri"/>
              </a:rPr>
              <a:t>R</a:t>
            </a:r>
            <a:r>
              <a:rPr lang="pt-BR" baseline="30000" dirty="0">
                <a:cs typeface="Calibri"/>
              </a:rPr>
              <a:t>2 </a:t>
            </a:r>
            <a:r>
              <a:rPr lang="pt-BR" dirty="0">
                <a:cs typeface="Calibri"/>
              </a:rPr>
              <a:t>= 98,83% (parece bom né?? Mas sempre é previsto praticamente o mesmo valor para os 3 meses seguintes, ou seja, replicando o último mês)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cs typeface="Calibri"/>
              </a:rPr>
              <a:t>2.a tentativa: Redes Recorrentes (GRU - </a:t>
            </a:r>
            <a:r>
              <a:rPr lang="pt-BR" dirty="0" err="1">
                <a:ea typeface="+mn-lt"/>
                <a:cs typeface="+mn-lt"/>
              </a:rPr>
              <a:t>Gated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Recurrent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Units</a:t>
            </a:r>
            <a:r>
              <a:rPr lang="pt-BR" dirty="0">
                <a:cs typeface="Calibri"/>
              </a:rPr>
              <a:t>) - 100 unidades </a:t>
            </a:r>
          </a:p>
          <a:p>
            <a:pPr lvl="2" indent="-514350">
              <a:lnSpc>
                <a:spcPct val="150000"/>
              </a:lnSpc>
            </a:pPr>
            <a:endParaRPr lang="pt-BR" dirty="0">
              <a:cs typeface="Calibri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cs typeface="Calibri Light"/>
              </a:rPr>
              <a:t>Análise e Visualização (III)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09326-5865-D950-CE73-9FF02DD8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78" y="2118836"/>
            <a:ext cx="7466637" cy="4610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913D9-E7D9-E054-F53C-B9DF2C7C77CE}"/>
              </a:ext>
            </a:extLst>
          </p:cNvPr>
          <p:cNvSpPr txBox="1"/>
          <p:nvPr/>
        </p:nvSpPr>
        <p:spPr>
          <a:xfrm>
            <a:off x="2386959" y="1629766"/>
            <a:ext cx="47450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Fase de </a:t>
            </a:r>
            <a:r>
              <a:rPr lang="pt-BR" sz="2400" dirty="0">
                <a:cs typeface="Calibri"/>
              </a:rPr>
              <a:t>Validação</a:t>
            </a:r>
            <a:r>
              <a:rPr lang="en-US" sz="2400" dirty="0">
                <a:cs typeface="Calibri"/>
              </a:rPr>
              <a:t> para VW Fox 2018</a:t>
            </a:r>
          </a:p>
        </p:txBody>
      </p:sp>
    </p:spTree>
    <p:extLst>
      <p:ext uri="{BB962C8B-B14F-4D97-AF65-F5344CB8AC3E}">
        <p14:creationId xmlns:p14="http://schemas.microsoft.com/office/powerpoint/2010/main" val="154834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cs typeface="Calibri Light"/>
              </a:rPr>
              <a:t>Análise e Visualização (IV)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B38522A-29C5-EBFF-8137-97269B37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82" y="1716151"/>
            <a:ext cx="7597350" cy="48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cs typeface="Calibri Light"/>
              </a:rPr>
              <a:t>Análise e Visualização (V)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E591A-0103-373E-515E-1695FA97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3" y="1757839"/>
            <a:ext cx="7423370" cy="475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1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59" y="2157347"/>
            <a:ext cx="7886700" cy="404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cs typeface="Calibri"/>
              </a:rPr>
              <a:t>Motivação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Objetivo</a:t>
            </a:r>
            <a:endParaRPr lang="en-US" sz="4000" dirty="0">
              <a:cs typeface="Calibri"/>
            </a:endParaRPr>
          </a:p>
          <a:p>
            <a:r>
              <a:rPr lang="en-US" sz="4000" err="1">
                <a:cs typeface="Calibri"/>
              </a:rPr>
              <a:t>Arquitetura</a:t>
            </a:r>
            <a:r>
              <a:rPr lang="en-US" sz="4000" dirty="0">
                <a:cs typeface="Calibri"/>
              </a:rPr>
              <a:t> da </a:t>
            </a:r>
            <a:r>
              <a:rPr lang="en-US" sz="4000" err="1">
                <a:cs typeface="Calibri"/>
              </a:rPr>
              <a:t>Solução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Limitações</a:t>
            </a:r>
            <a:r>
              <a:rPr lang="en-US" sz="4000" dirty="0">
                <a:cs typeface="Calibri"/>
              </a:rPr>
              <a:t> do </a:t>
            </a:r>
            <a:r>
              <a:rPr lang="en-US" sz="4000" err="1">
                <a:cs typeface="Calibri"/>
              </a:rPr>
              <a:t>Ensaio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Extração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err="1">
                <a:cs typeface="Calibri"/>
              </a:rPr>
              <a:t>Processamento</a:t>
            </a:r>
            <a:endParaRPr lang="en-US" sz="4000" dirty="0" err="1">
              <a:cs typeface="Calibri"/>
            </a:endParaRPr>
          </a:p>
          <a:p>
            <a:r>
              <a:rPr lang="en-US" sz="4000" dirty="0" err="1">
                <a:cs typeface="Calibri"/>
              </a:rPr>
              <a:t>Análise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Visualização</a:t>
            </a:r>
          </a:p>
          <a:p>
            <a:r>
              <a:rPr lang="en-US" sz="4000" dirty="0" err="1">
                <a:cs typeface="Calibri"/>
              </a:rPr>
              <a:t>Conclusões</a:t>
            </a:r>
            <a:endParaRPr lang="en-US" sz="4000" dirty="0">
              <a:cs typeface="Calibri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DDA7E-0F98-2EDD-C69D-3953E120D41C}"/>
              </a:ext>
            </a:extLst>
          </p:cNvPr>
          <p:cNvSpPr/>
          <p:nvPr/>
        </p:nvSpPr>
        <p:spPr>
          <a:xfrm>
            <a:off x="627642" y="5539374"/>
            <a:ext cx="6023062" cy="66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59" y="2157347"/>
            <a:ext cx="7886700" cy="404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cs typeface="Calibri"/>
              </a:rPr>
              <a:t>Motivação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Objetivo</a:t>
            </a:r>
            <a:endParaRPr lang="en-US" sz="4000" dirty="0">
              <a:cs typeface="Calibri"/>
            </a:endParaRPr>
          </a:p>
          <a:p>
            <a:r>
              <a:rPr lang="en-US" sz="4000" err="1">
                <a:cs typeface="Calibri"/>
              </a:rPr>
              <a:t>Arquitetura</a:t>
            </a:r>
            <a:r>
              <a:rPr lang="en-US" sz="4000" dirty="0">
                <a:cs typeface="Calibri"/>
              </a:rPr>
              <a:t> da </a:t>
            </a:r>
            <a:r>
              <a:rPr lang="en-US" sz="4000" err="1">
                <a:cs typeface="Calibri"/>
              </a:rPr>
              <a:t>Solução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Limitações</a:t>
            </a:r>
            <a:r>
              <a:rPr lang="en-US" sz="4000" dirty="0">
                <a:cs typeface="Calibri"/>
              </a:rPr>
              <a:t> do </a:t>
            </a:r>
            <a:r>
              <a:rPr lang="en-US" sz="4000" err="1">
                <a:cs typeface="Calibri"/>
              </a:rPr>
              <a:t>Ensaio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Extração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err="1">
                <a:cs typeface="Calibri"/>
              </a:rPr>
              <a:t>Processamento</a:t>
            </a:r>
            <a:endParaRPr lang="en-US" sz="4000" dirty="0" err="1">
              <a:cs typeface="Calibri"/>
            </a:endParaRPr>
          </a:p>
          <a:p>
            <a:r>
              <a:rPr lang="en-US" sz="4000" dirty="0" err="1">
                <a:cs typeface="Calibri"/>
              </a:rPr>
              <a:t>Análise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Visualização</a:t>
            </a:r>
          </a:p>
          <a:p>
            <a:r>
              <a:rPr lang="en-US" sz="4000" dirty="0" err="1">
                <a:cs typeface="Calibri"/>
              </a:rPr>
              <a:t>Conclusões</a:t>
            </a:r>
            <a:endParaRPr lang="en-US" sz="40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Agenda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cs typeface="Calibri Light"/>
              </a:rPr>
              <a:t>Conclusões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626AE-83F5-6880-B30A-9DA5F399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cs typeface="Calibri"/>
              </a:rPr>
              <a:t>Os </a:t>
            </a:r>
            <a:r>
              <a:rPr lang="pt-BR">
                <a:cs typeface="Calibri"/>
              </a:rPr>
              <a:t>indicadores econômicos utilizados, aparentemente, não interferem diretamente no preço do veículo (nem usado, nem zero quilômetro)</a:t>
            </a:r>
            <a:endParaRPr lang="en-US" dirty="0" err="1"/>
          </a:p>
          <a:p>
            <a:pPr>
              <a:lnSpc>
                <a:spcPct val="150000"/>
              </a:lnSpc>
            </a:pPr>
            <a:r>
              <a:rPr lang="pt-BR">
                <a:cs typeface="Calibri"/>
              </a:rPr>
              <a:t>Considerar apenas a série temporal do preço do veículo não parece ser eficiente para a previsão, necessário estudar indicadores econômicos que tenham impacto nos preços e utilizá-los na previsão.</a:t>
            </a:r>
            <a:endParaRPr lang="pt-BR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>
                <a:cs typeface="Calibri"/>
              </a:rPr>
              <a:t>O protótipo de dashboard apresentado parece conter informações</a:t>
            </a:r>
            <a:r>
              <a:rPr lang="pt-BR" dirty="0">
                <a:cs typeface="Calibri"/>
              </a:rPr>
              <a:t> </a:t>
            </a:r>
            <a:r>
              <a:rPr lang="pt-BR">
                <a:cs typeface="Calibri"/>
              </a:rPr>
              <a:t>suficientes para uma análise de compra e venda do veículo. Talvez possa ser incrementado com informações sobre gastos com seguro, impostos e manutenção do veículo em questão, por exemplo.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29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>
            <a:normAutofit/>
          </a:bodyPr>
          <a:lstStyle/>
          <a:p>
            <a:pPr algn="ctr"/>
            <a:r>
              <a:rPr lang="pt-BR" sz="4000" b="1">
                <a:cs typeface="Calibri Light"/>
              </a:rPr>
              <a:t>Obrigado!!!!</a:t>
            </a:r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626AE-83F5-6880-B30A-9DA5F399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>
                <a:cs typeface="Calibri"/>
              </a:rPr>
              <a:t>Todos os códigos, o artigo e esta apresentação estão disponíveis em:</a:t>
            </a:r>
            <a:endParaRPr lang="pt-BR" dirty="0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ea typeface="+mn-lt"/>
                <a:cs typeface="+mn-lt"/>
              </a:rPr>
              <a:t>https://github.com/apcarneiro/autostats_artigo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64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DDA7E-0F98-2EDD-C69D-3953E120D41C}"/>
              </a:ext>
            </a:extLst>
          </p:cNvPr>
          <p:cNvSpPr/>
          <p:nvPr/>
        </p:nvSpPr>
        <p:spPr>
          <a:xfrm>
            <a:off x="627642" y="2142044"/>
            <a:ext cx="6023062" cy="66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59" y="2157347"/>
            <a:ext cx="7886700" cy="404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cs typeface="Calibri"/>
              </a:rPr>
              <a:t>Motivação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Objetivo</a:t>
            </a:r>
            <a:endParaRPr lang="en-US" sz="4000" dirty="0">
              <a:cs typeface="Calibri"/>
            </a:endParaRPr>
          </a:p>
          <a:p>
            <a:r>
              <a:rPr lang="en-US" sz="4000" err="1">
                <a:cs typeface="Calibri"/>
              </a:rPr>
              <a:t>Arquitetura</a:t>
            </a:r>
            <a:r>
              <a:rPr lang="en-US" sz="4000" dirty="0">
                <a:cs typeface="Calibri"/>
              </a:rPr>
              <a:t> da </a:t>
            </a:r>
            <a:r>
              <a:rPr lang="en-US" sz="4000" err="1">
                <a:cs typeface="Calibri"/>
              </a:rPr>
              <a:t>Solução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Limitações</a:t>
            </a:r>
            <a:r>
              <a:rPr lang="en-US" sz="4000" dirty="0">
                <a:cs typeface="Calibri"/>
              </a:rPr>
              <a:t> do </a:t>
            </a:r>
            <a:r>
              <a:rPr lang="en-US" sz="4000" err="1">
                <a:cs typeface="Calibri"/>
              </a:rPr>
              <a:t>Ensaio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Extração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err="1">
                <a:cs typeface="Calibri"/>
              </a:rPr>
              <a:t>Processamento</a:t>
            </a:r>
            <a:endParaRPr lang="en-US" sz="4000" dirty="0" err="1">
              <a:cs typeface="Calibri"/>
            </a:endParaRPr>
          </a:p>
          <a:p>
            <a:r>
              <a:rPr lang="en-US" sz="4000" dirty="0" err="1">
                <a:cs typeface="Calibri"/>
              </a:rPr>
              <a:t>Análise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Visualização</a:t>
            </a:r>
          </a:p>
          <a:p>
            <a:r>
              <a:rPr lang="en-US" sz="4000" dirty="0" err="1">
                <a:cs typeface="Calibri"/>
              </a:rPr>
              <a:t>Conclusões</a:t>
            </a:r>
            <a:endParaRPr lang="en-US" sz="4000" dirty="0">
              <a:cs typeface="Calibri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 err="1">
                <a:cs typeface="Calibri Light" panose="020F0302020204030204"/>
              </a:rPr>
              <a:t>Motivação</a:t>
            </a:r>
            <a:r>
              <a:rPr lang="en-US" b="1" dirty="0">
                <a:cs typeface="Calibri Light" panose="020F0302020204030204"/>
              </a:rPr>
              <a:t> e </a:t>
            </a:r>
            <a:r>
              <a:rPr lang="en-US" b="1" dirty="0" err="1">
                <a:cs typeface="Calibri Light" panose="020F0302020204030204"/>
              </a:rPr>
              <a:t>Objetivo</a:t>
            </a:r>
            <a:r>
              <a:rPr lang="en-US" b="1" dirty="0">
                <a:cs typeface="Calibri Light" panose="020F0302020204030204"/>
              </a:rPr>
              <a:t> (I)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>
                <a:cs typeface="Calibri"/>
              </a:rPr>
              <a:t>Motivação</a:t>
            </a:r>
            <a:r>
              <a:rPr lang="en-US" sz="3600" dirty="0">
                <a:cs typeface="Calibri"/>
              </a:rPr>
              <a:t> </a:t>
            </a:r>
            <a:endParaRPr lang="en-US" sz="3600">
              <a:cs typeface="Calibri"/>
            </a:endParaRPr>
          </a:p>
          <a:p>
            <a:pPr marL="0" indent="0">
              <a:buNone/>
            </a:pPr>
            <a:r>
              <a:rPr lang="en-US" sz="3600" err="1">
                <a:cs typeface="Calibri"/>
              </a:rPr>
              <a:t>Projeto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pessoal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engavetado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deste</a:t>
            </a:r>
            <a:r>
              <a:rPr lang="en-US" sz="3600" dirty="0">
                <a:cs typeface="Calibri"/>
              </a:rPr>
              <a:t> 2019</a:t>
            </a:r>
          </a:p>
          <a:p>
            <a:endParaRPr lang="en-US" sz="3600" dirty="0">
              <a:cs typeface="Calibri"/>
            </a:endParaRPr>
          </a:p>
          <a:p>
            <a:r>
              <a:rPr lang="en-US" sz="3600" dirty="0" err="1">
                <a:cs typeface="Calibri"/>
              </a:rPr>
              <a:t>Objetivo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Fonte de </a:t>
            </a:r>
            <a:r>
              <a:rPr lang="en-US" sz="3600" dirty="0" err="1">
                <a:cs typeface="Calibri"/>
              </a:rPr>
              <a:t>informação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centralizada</a:t>
            </a:r>
            <a:r>
              <a:rPr lang="en-US" sz="3600" dirty="0">
                <a:cs typeface="Calibri"/>
              </a:rPr>
              <a:t> para </a:t>
            </a:r>
            <a:r>
              <a:rPr lang="en-US" sz="3600" dirty="0" err="1">
                <a:cs typeface="Calibri"/>
              </a:rPr>
              <a:t>tomada</a:t>
            </a:r>
            <a:r>
              <a:rPr lang="en-US" sz="3600" dirty="0">
                <a:cs typeface="Calibri"/>
              </a:rPr>
              <a:t> de </a:t>
            </a:r>
            <a:r>
              <a:rPr lang="en-US" sz="3600" dirty="0" err="1">
                <a:cs typeface="Calibri"/>
              </a:rPr>
              <a:t>decisão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sobre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compra</a:t>
            </a:r>
            <a:r>
              <a:rPr lang="en-US" sz="3600" dirty="0">
                <a:cs typeface="Calibri"/>
              </a:rPr>
              <a:t>/</a:t>
            </a:r>
            <a:r>
              <a:rPr lang="en-US" sz="3600" dirty="0" err="1">
                <a:cs typeface="Calibri"/>
              </a:rPr>
              <a:t>venda</a:t>
            </a:r>
            <a:r>
              <a:rPr lang="en-US" sz="3600" dirty="0">
                <a:cs typeface="Calibri"/>
              </a:rPr>
              <a:t> de </a:t>
            </a:r>
            <a:r>
              <a:rPr lang="en-US" sz="3600" dirty="0" err="1">
                <a:cs typeface="Calibri"/>
              </a:rPr>
              <a:t>veículos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 err="1">
                <a:cs typeface="Calibri Light" panose="020F0302020204030204"/>
              </a:rPr>
              <a:t>Motivação</a:t>
            </a:r>
            <a:r>
              <a:rPr lang="en-US" b="1" dirty="0">
                <a:cs typeface="Calibri Light" panose="020F0302020204030204"/>
              </a:rPr>
              <a:t> e </a:t>
            </a:r>
            <a:r>
              <a:rPr lang="en-US" b="1" dirty="0" err="1">
                <a:cs typeface="Calibri Light" panose="020F0302020204030204"/>
              </a:rPr>
              <a:t>Objetivo</a:t>
            </a:r>
            <a:r>
              <a:rPr lang="en-US" b="1" dirty="0">
                <a:cs typeface="Calibri Light" panose="020F0302020204030204"/>
              </a:rPr>
              <a:t> (II)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600" err="1">
                <a:cs typeface="Calibri"/>
              </a:rPr>
              <a:t>Funcionalidades</a:t>
            </a:r>
            <a:endParaRPr lang="en-US" sz="3600" dirty="0" err="1">
              <a:cs typeface="Calibri"/>
            </a:endParaRPr>
          </a:p>
          <a:p>
            <a:pPr marL="457200" lvl="1" indent="0">
              <a:buNone/>
            </a:pPr>
            <a:r>
              <a:rPr lang="en-US" sz="3200" dirty="0">
                <a:cs typeface="Calibri"/>
              </a:rPr>
              <a:t>Dada </a:t>
            </a:r>
            <a:r>
              <a:rPr lang="en-US" sz="3200" dirty="0" err="1">
                <a:cs typeface="Calibri"/>
              </a:rPr>
              <a:t>uma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marca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modelo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ano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fabricação</a:t>
            </a:r>
            <a:r>
              <a:rPr lang="en-US" sz="3200" dirty="0">
                <a:cs typeface="Calibri"/>
              </a:rPr>
              <a:t> de um </a:t>
            </a:r>
            <a:r>
              <a:rPr lang="en-US" sz="3200" dirty="0" err="1">
                <a:cs typeface="Calibri"/>
              </a:rPr>
              <a:t>veículo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fornecer</a:t>
            </a:r>
            <a:r>
              <a:rPr lang="en-US" sz="3200" dirty="0">
                <a:cs typeface="Calibri"/>
              </a:rPr>
              <a:t>:</a:t>
            </a:r>
          </a:p>
          <a:p>
            <a:pPr marL="1428750" lvl="2" indent="-514350">
              <a:buAutoNum type="arabicPeriod"/>
            </a:pPr>
            <a:r>
              <a:rPr lang="en-US" sz="2800" err="1">
                <a:cs typeface="Calibri"/>
              </a:rPr>
              <a:t>Evolução</a:t>
            </a:r>
            <a:r>
              <a:rPr lang="en-US" sz="2800" dirty="0">
                <a:cs typeface="Calibri"/>
              </a:rPr>
              <a:t> do valor </a:t>
            </a:r>
            <a:r>
              <a:rPr lang="en-US" sz="2800" err="1">
                <a:cs typeface="Calibri"/>
              </a:rPr>
              <a:t>médio</a:t>
            </a:r>
            <a:r>
              <a:rPr lang="en-US" sz="2800" dirty="0">
                <a:cs typeface="Calibri"/>
              </a:rPr>
              <a:t> de </a:t>
            </a:r>
            <a:r>
              <a:rPr lang="en-US" sz="2800" err="1">
                <a:cs typeface="Calibri"/>
              </a:rPr>
              <a:t>referência</a:t>
            </a:r>
            <a:r>
              <a:rPr lang="en-US" sz="2800" dirty="0">
                <a:cs typeface="Calibri"/>
              </a:rPr>
              <a:t> </a:t>
            </a:r>
            <a:r>
              <a:rPr lang="en-US" sz="2800" err="1">
                <a:cs typeface="Calibri"/>
              </a:rPr>
              <a:t>até</a:t>
            </a:r>
            <a:r>
              <a:rPr lang="en-US" sz="2800" dirty="0">
                <a:cs typeface="Calibri"/>
              </a:rPr>
              <a:t> a data </a:t>
            </a:r>
            <a:r>
              <a:rPr lang="en-US" sz="2800" err="1">
                <a:cs typeface="Calibri"/>
              </a:rPr>
              <a:t>atual</a:t>
            </a:r>
            <a:endParaRPr lang="en-US" sz="2800" dirty="0" err="1">
              <a:cs typeface="Calibri"/>
            </a:endParaRPr>
          </a:p>
          <a:p>
            <a:pPr marL="1428750" lvl="2" indent="-514350">
              <a:buAutoNum type="arabicPeriod"/>
            </a:pPr>
            <a:r>
              <a:rPr lang="en-US" sz="2800" dirty="0" err="1">
                <a:cs typeface="Calibri"/>
              </a:rPr>
              <a:t>Comparação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desta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evolução</a:t>
            </a:r>
            <a:r>
              <a:rPr lang="en-US" sz="2800" dirty="0">
                <a:cs typeface="Calibri"/>
              </a:rPr>
              <a:t> com </a:t>
            </a:r>
            <a:r>
              <a:rPr lang="en-US" sz="2800" dirty="0" err="1">
                <a:cs typeface="Calibri"/>
              </a:rPr>
              <a:t>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indicadores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variação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preço</a:t>
            </a:r>
            <a:r>
              <a:rPr lang="en-US" sz="2800" dirty="0">
                <a:cs typeface="Calibri"/>
              </a:rPr>
              <a:t> do mercado (IPCA, IGP-M, IPC-</a:t>
            </a:r>
            <a:r>
              <a:rPr lang="en-US" sz="2800" dirty="0" err="1">
                <a:cs typeface="Calibri"/>
              </a:rPr>
              <a:t>Fipe</a:t>
            </a:r>
            <a:r>
              <a:rPr lang="en-US" sz="2800" dirty="0">
                <a:cs typeface="Calibri"/>
              </a:rPr>
              <a:t>)</a:t>
            </a:r>
          </a:p>
          <a:p>
            <a:pPr marL="1428750" lvl="2" indent="-514350">
              <a:buAutoNum type="arabicPeriod"/>
            </a:pPr>
            <a:r>
              <a:rPr lang="en-US" sz="2800" dirty="0" err="1">
                <a:cs typeface="Calibri"/>
              </a:rPr>
              <a:t>Comparação</a:t>
            </a:r>
            <a:r>
              <a:rPr lang="en-US" sz="2800" dirty="0">
                <a:cs typeface="Calibri"/>
              </a:rPr>
              <a:t> entre o valor de </a:t>
            </a:r>
            <a:r>
              <a:rPr lang="en-US" sz="2800" dirty="0" err="1">
                <a:cs typeface="Calibri"/>
              </a:rPr>
              <a:t>referência</a:t>
            </a:r>
            <a:r>
              <a:rPr lang="en-US" sz="2800" dirty="0">
                <a:cs typeface="Calibri"/>
              </a:rPr>
              <a:t> e o </a:t>
            </a:r>
            <a:r>
              <a:rPr lang="en-US" sz="2800" dirty="0" err="1">
                <a:cs typeface="Calibri"/>
              </a:rPr>
              <a:t>práticado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atualmente</a:t>
            </a:r>
            <a:endParaRPr lang="en-US" sz="2800" dirty="0">
              <a:cs typeface="Calibri"/>
            </a:endParaRPr>
          </a:p>
          <a:p>
            <a:pPr marL="1428750" lvl="2" indent="-514350">
              <a:buAutoNum type="arabicPeriod"/>
            </a:pPr>
            <a:r>
              <a:rPr lang="en-US" sz="2800" dirty="0" err="1">
                <a:cs typeface="Calibri"/>
              </a:rPr>
              <a:t>Previsão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evolução</a:t>
            </a:r>
            <a:r>
              <a:rPr lang="en-US" sz="2800" dirty="0">
                <a:cs typeface="Calibri"/>
              </a:rPr>
              <a:t> do valor </a:t>
            </a:r>
            <a:r>
              <a:rPr lang="en-US" sz="2800" dirty="0" err="1">
                <a:cs typeface="Calibri"/>
              </a:rPr>
              <a:t>nos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próximos</a:t>
            </a:r>
            <a:r>
              <a:rPr lang="en-US" sz="2800" dirty="0">
                <a:cs typeface="Calibri"/>
              </a:rPr>
              <a:t> 3 meses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DDA7E-0F98-2EDD-C69D-3953E120D41C}"/>
              </a:ext>
            </a:extLst>
          </p:cNvPr>
          <p:cNvSpPr/>
          <p:nvPr/>
        </p:nvSpPr>
        <p:spPr>
          <a:xfrm>
            <a:off x="627642" y="2792719"/>
            <a:ext cx="6023062" cy="66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59" y="2157347"/>
            <a:ext cx="7886700" cy="404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cs typeface="Calibri"/>
              </a:rPr>
              <a:t>Motivação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Objetivo</a:t>
            </a:r>
            <a:endParaRPr lang="en-US" sz="4000" dirty="0">
              <a:cs typeface="Calibri"/>
            </a:endParaRPr>
          </a:p>
          <a:p>
            <a:r>
              <a:rPr lang="en-US" sz="4000" err="1">
                <a:cs typeface="Calibri"/>
              </a:rPr>
              <a:t>Arquitetura</a:t>
            </a:r>
            <a:r>
              <a:rPr lang="en-US" sz="4000" dirty="0">
                <a:cs typeface="Calibri"/>
              </a:rPr>
              <a:t> da </a:t>
            </a:r>
            <a:r>
              <a:rPr lang="en-US" sz="4000" err="1">
                <a:cs typeface="Calibri"/>
              </a:rPr>
              <a:t>Solução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Limitações</a:t>
            </a:r>
            <a:r>
              <a:rPr lang="en-US" sz="4000" dirty="0">
                <a:cs typeface="Calibri"/>
              </a:rPr>
              <a:t> do </a:t>
            </a:r>
            <a:r>
              <a:rPr lang="en-US" sz="4000" err="1">
                <a:cs typeface="Calibri"/>
              </a:rPr>
              <a:t>Ensaio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Extração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err="1">
                <a:cs typeface="Calibri"/>
              </a:rPr>
              <a:t>Processamento</a:t>
            </a:r>
            <a:endParaRPr lang="en-US" sz="4000" dirty="0" err="1">
              <a:cs typeface="Calibri"/>
            </a:endParaRPr>
          </a:p>
          <a:p>
            <a:r>
              <a:rPr lang="en-US" sz="4000" dirty="0" err="1">
                <a:cs typeface="Calibri"/>
              </a:rPr>
              <a:t>Análise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Visualização</a:t>
            </a:r>
          </a:p>
          <a:p>
            <a:r>
              <a:rPr lang="en-US" sz="4000" dirty="0" err="1">
                <a:cs typeface="Calibri"/>
              </a:rPr>
              <a:t>Conclusões</a:t>
            </a:r>
            <a:endParaRPr lang="en-US" sz="40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Agenda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0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0748D0E-6376-5E01-282E-598FAC853EFD}"/>
              </a:ext>
            </a:extLst>
          </p:cNvPr>
          <p:cNvSpPr/>
          <p:nvPr/>
        </p:nvSpPr>
        <p:spPr>
          <a:xfrm>
            <a:off x="7023254" y="1762699"/>
            <a:ext cx="1927950" cy="316734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C8E86F-A2EA-2BCC-E9F1-C529FA55CDF6}"/>
              </a:ext>
            </a:extLst>
          </p:cNvPr>
          <p:cNvSpPr/>
          <p:nvPr/>
        </p:nvSpPr>
        <p:spPr>
          <a:xfrm>
            <a:off x="630978" y="2621587"/>
            <a:ext cx="6118852" cy="374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 err="1">
                <a:cs typeface="Calibri Light"/>
              </a:rPr>
              <a:t>Arquitetura</a:t>
            </a:r>
            <a:r>
              <a:rPr lang="en-US" b="1" dirty="0">
                <a:cs typeface="Calibri Light"/>
              </a:rPr>
              <a:t> da </a:t>
            </a:r>
            <a:r>
              <a:rPr lang="en-US" b="1" dirty="0" err="1">
                <a:cs typeface="Calibri Light"/>
              </a:rPr>
              <a:t>Solução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FC456AD-1EA7-1A2F-CEB1-F5104B5ED0F2}"/>
              </a:ext>
            </a:extLst>
          </p:cNvPr>
          <p:cNvGrpSpPr/>
          <p:nvPr/>
        </p:nvGrpSpPr>
        <p:grpSpPr>
          <a:xfrm>
            <a:off x="5277275" y="2985046"/>
            <a:ext cx="1085849" cy="1085848"/>
            <a:chOff x="5424167" y="2893239"/>
            <a:chExt cx="1085849" cy="10858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7B3CB2B-8768-3CEF-7143-2DA8067048AE}"/>
                </a:ext>
              </a:extLst>
            </p:cNvPr>
            <p:cNvSpPr/>
            <p:nvPr/>
          </p:nvSpPr>
          <p:spPr>
            <a:xfrm>
              <a:off x="5424167" y="2893239"/>
              <a:ext cx="1085849" cy="10858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Calibri"/>
                </a:rPr>
                <a:t>Scripts de </a:t>
              </a:r>
              <a:r>
                <a:rPr lang="en-US" sz="1400" dirty="0" err="1">
                  <a:solidFill>
                    <a:srgbClr val="000000"/>
                  </a:solidFill>
                  <a:cs typeface="Calibri"/>
                </a:rPr>
                <a:t>Extração</a:t>
              </a:r>
              <a:endParaRPr lang="en-US" sz="1400" dirty="0" err="1">
                <a:solidFill>
                  <a:srgbClr val="000000"/>
                </a:solidFill>
              </a:endParaRPr>
            </a:p>
          </p:txBody>
        </p:sp>
        <p:pic>
          <p:nvPicPr>
            <p:cNvPr id="12" name="Picture 11" descr="https://tmpfiles.nohat.cc/6968821_preview.png">
              <a:extLst>
                <a:ext uri="{FF2B5EF4-FFF2-40B4-BE49-F238E27FC236}">
                  <a16:creationId xmlns:a16="http://schemas.microsoft.com/office/drawing/2014/main" id="{A8B2C0B8-4B4D-F0FF-41A2-1E41CA461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9288" y="3477986"/>
              <a:ext cx="865415" cy="4572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D4A80F0-5744-F053-9F38-409CAA7C40E7}"/>
              </a:ext>
            </a:extLst>
          </p:cNvPr>
          <p:cNvGrpSpPr/>
          <p:nvPr/>
        </p:nvGrpSpPr>
        <p:grpSpPr>
          <a:xfrm>
            <a:off x="2933388" y="3335930"/>
            <a:ext cx="1616526" cy="2425842"/>
            <a:chOff x="3759653" y="2886075"/>
            <a:chExt cx="1616526" cy="249010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CDF2D7-7899-E0DC-09C4-007E6248F139}"/>
                </a:ext>
              </a:extLst>
            </p:cNvPr>
            <p:cNvSpPr/>
            <p:nvPr/>
          </p:nvSpPr>
          <p:spPr>
            <a:xfrm>
              <a:off x="3759653" y="2886075"/>
              <a:ext cx="1616526" cy="249010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cs typeface="Calibri"/>
                </a:rPr>
                <a:t>Back-end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3" name="Picture 12" descr="FastAPI">
              <a:extLst>
                <a:ext uri="{FF2B5EF4-FFF2-40B4-BE49-F238E27FC236}">
                  <a16:creationId xmlns:a16="http://schemas.microsoft.com/office/drawing/2014/main" id="{EA550BD0-DF6E-667F-2C84-74B77F22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1544" y="3383902"/>
              <a:ext cx="1431731" cy="508443"/>
            </a:xfrm>
            <a:prstGeom prst="rect">
              <a:avLst/>
            </a:prstGeom>
          </p:spPr>
        </p:pic>
        <p:pic>
          <p:nvPicPr>
            <p:cNvPr id="14" name="Picture 13" descr="https://go.dev/blog/go-brand/Go-Logo/PNG/Go-Logo_Blue.png">
              <a:extLst>
                <a:ext uri="{FF2B5EF4-FFF2-40B4-BE49-F238E27FC236}">
                  <a16:creationId xmlns:a16="http://schemas.microsoft.com/office/drawing/2014/main" id="{BC7F6B35-953F-FB7A-D41D-1E7A30908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8269" y="3692110"/>
              <a:ext cx="1183822" cy="1045421"/>
            </a:xfrm>
            <a:prstGeom prst="rect">
              <a:avLst/>
            </a:prstGeom>
          </p:spPr>
        </p:pic>
        <p:pic>
          <p:nvPicPr>
            <p:cNvPr id="15" name="Graphic 14" descr="KeyDB">
              <a:extLst>
                <a:ext uri="{FF2B5EF4-FFF2-40B4-BE49-F238E27FC236}">
                  <a16:creationId xmlns:a16="http://schemas.microsoft.com/office/drawing/2014/main" id="{12194BFB-CAAE-BF5A-3D0C-127DF2989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2336" y="4643797"/>
              <a:ext cx="1159328" cy="39524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DA0A28-B7DC-60D7-0BF9-E99A22264168}"/>
              </a:ext>
            </a:extLst>
          </p:cNvPr>
          <p:cNvGrpSpPr/>
          <p:nvPr/>
        </p:nvGrpSpPr>
        <p:grpSpPr>
          <a:xfrm>
            <a:off x="4952934" y="4717712"/>
            <a:ext cx="1263299" cy="1474553"/>
            <a:chOff x="5255898" y="4194411"/>
            <a:chExt cx="1263299" cy="1474553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D40E5C33-DBE4-DF0A-0E37-6A9A48004E00}"/>
                </a:ext>
              </a:extLst>
            </p:cNvPr>
            <p:cNvSpPr/>
            <p:nvPr/>
          </p:nvSpPr>
          <p:spPr>
            <a:xfrm>
              <a:off x="5255898" y="4194411"/>
              <a:ext cx="1263299" cy="147455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dirty="0">
                  <a:cs typeface="Calibri"/>
                </a:rPr>
                <a:t>BD</a:t>
              </a:r>
              <a:endParaRPr lang="en-US" dirty="0"/>
            </a:p>
          </p:txBody>
        </p:sp>
        <p:pic>
          <p:nvPicPr>
            <p:cNvPr id="17" name="Picture 16" descr="PostgreSQL">
              <a:extLst>
                <a:ext uri="{FF2B5EF4-FFF2-40B4-BE49-F238E27FC236}">
                  <a16:creationId xmlns:a16="http://schemas.microsoft.com/office/drawing/2014/main" id="{87C7F765-5DEE-D460-19F4-568514BDC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0136" y="5012156"/>
              <a:ext cx="898072" cy="501288"/>
            </a:xfrm>
            <a:prstGeom prst="rect">
              <a:avLst/>
            </a:prstGeom>
          </p:spPr>
        </p:pic>
      </p:grpSp>
      <p:pic>
        <p:nvPicPr>
          <p:cNvPr id="18" name="Picture 17" descr="A black and blue text with red dots&#10;&#10;Description automatically generated">
            <a:extLst>
              <a:ext uri="{FF2B5EF4-FFF2-40B4-BE49-F238E27FC236}">
                <a16:creationId xmlns:a16="http://schemas.microsoft.com/office/drawing/2014/main" id="{1979C794-48D2-0FDF-97E7-8145EAB4C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6138" y="2430154"/>
            <a:ext cx="819150" cy="691243"/>
          </a:xfrm>
          <a:prstGeom prst="rect">
            <a:avLst/>
          </a:prstGeom>
        </p:spPr>
      </p:pic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FE853DEC-44C4-15B2-8345-D58B0AF986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041" y="3160972"/>
            <a:ext cx="1590675" cy="552450"/>
          </a:xfrm>
          <a:prstGeom prst="rect">
            <a:avLst/>
          </a:prstGeom>
        </p:spPr>
      </p:pic>
      <p:pic>
        <p:nvPicPr>
          <p:cNvPr id="20" name="Picture 19" descr="A colorful letters and a cross&#10;&#10;Description automatically generated">
            <a:extLst>
              <a:ext uri="{FF2B5EF4-FFF2-40B4-BE49-F238E27FC236}">
                <a16:creationId xmlns:a16="http://schemas.microsoft.com/office/drawing/2014/main" id="{B67A673B-7415-41BF-3852-212292FE10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9634" y="3578416"/>
            <a:ext cx="1028700" cy="609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398C0EB-E9BA-16E6-AB42-0E564B6CFEDB}"/>
              </a:ext>
            </a:extLst>
          </p:cNvPr>
          <p:cNvGrpSpPr/>
          <p:nvPr/>
        </p:nvGrpSpPr>
        <p:grpSpPr>
          <a:xfrm>
            <a:off x="923466" y="3707272"/>
            <a:ext cx="1461405" cy="1591019"/>
            <a:chOff x="978550" y="3376767"/>
            <a:chExt cx="1461405" cy="160019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223E4D3-C2AA-2F49-7002-47147F9B35B7}"/>
                </a:ext>
              </a:extLst>
            </p:cNvPr>
            <p:cNvSpPr/>
            <p:nvPr/>
          </p:nvSpPr>
          <p:spPr>
            <a:xfrm>
              <a:off x="978550" y="3376767"/>
              <a:ext cx="1461405" cy="160019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cs typeface="Calibri"/>
                </a:rPr>
                <a:t>Front-end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21" name="Picture 20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E652867F-D1D5-13BA-BB14-E5CA0E45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2745" y="3941497"/>
              <a:ext cx="1171575" cy="66675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4337D-CAC7-A660-33AA-E4CFC941E258}"/>
              </a:ext>
            </a:extLst>
          </p:cNvPr>
          <p:cNvCxnSpPr/>
          <p:nvPr/>
        </p:nvCxnSpPr>
        <p:spPr>
          <a:xfrm flipV="1">
            <a:off x="6378421" y="2789676"/>
            <a:ext cx="1290809" cy="63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2BE7E-41D6-B3BE-EF76-30897CDFC6CE}"/>
              </a:ext>
            </a:extLst>
          </p:cNvPr>
          <p:cNvCxnSpPr>
            <a:cxnSpLocks/>
          </p:cNvCxnSpPr>
          <p:nvPr/>
        </p:nvCxnSpPr>
        <p:spPr>
          <a:xfrm flipV="1">
            <a:off x="6369240" y="3478229"/>
            <a:ext cx="941942" cy="12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AE6F51-7D5D-4B8E-6F11-E5AD0AD47547}"/>
              </a:ext>
            </a:extLst>
          </p:cNvPr>
          <p:cNvCxnSpPr>
            <a:cxnSpLocks/>
          </p:cNvCxnSpPr>
          <p:nvPr/>
        </p:nvCxnSpPr>
        <p:spPr>
          <a:xfrm>
            <a:off x="6369241" y="3748142"/>
            <a:ext cx="1143916" cy="17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F52B51-20DD-4497-1DE2-259427E84261}"/>
              </a:ext>
            </a:extLst>
          </p:cNvPr>
          <p:cNvCxnSpPr/>
          <p:nvPr/>
        </p:nvCxnSpPr>
        <p:spPr>
          <a:xfrm flipH="1">
            <a:off x="5829069" y="4074635"/>
            <a:ext cx="31216" cy="675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15381F-086E-32B5-2A1A-42D66C98E2A5}"/>
              </a:ext>
            </a:extLst>
          </p:cNvPr>
          <p:cNvCxnSpPr>
            <a:cxnSpLocks/>
          </p:cNvCxnSpPr>
          <p:nvPr/>
        </p:nvCxnSpPr>
        <p:spPr>
          <a:xfrm>
            <a:off x="4565803" y="4570392"/>
            <a:ext cx="547169" cy="244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8847C5-06C7-5AD8-2A39-2D555194AAFF}"/>
              </a:ext>
            </a:extLst>
          </p:cNvPr>
          <p:cNvCxnSpPr>
            <a:cxnSpLocks/>
          </p:cNvCxnSpPr>
          <p:nvPr/>
        </p:nvCxnSpPr>
        <p:spPr>
          <a:xfrm flipV="1">
            <a:off x="4565804" y="3832261"/>
            <a:ext cx="684880" cy="361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DDE1B2-58CB-D133-20C1-D14462AE0DB6}"/>
              </a:ext>
            </a:extLst>
          </p:cNvPr>
          <p:cNvCxnSpPr>
            <a:cxnSpLocks/>
          </p:cNvCxnSpPr>
          <p:nvPr/>
        </p:nvCxnSpPr>
        <p:spPr>
          <a:xfrm flipV="1">
            <a:off x="2380792" y="4575897"/>
            <a:ext cx="574709" cy="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9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DDA7E-0F98-2EDD-C69D-3953E120D41C}"/>
              </a:ext>
            </a:extLst>
          </p:cNvPr>
          <p:cNvSpPr/>
          <p:nvPr/>
        </p:nvSpPr>
        <p:spPr>
          <a:xfrm>
            <a:off x="627642" y="3477943"/>
            <a:ext cx="6023062" cy="66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59" y="2157347"/>
            <a:ext cx="7886700" cy="404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cs typeface="Calibri"/>
              </a:rPr>
              <a:t>Motivação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Objetivo</a:t>
            </a:r>
            <a:endParaRPr lang="en-US" sz="4000" dirty="0">
              <a:cs typeface="Calibri"/>
            </a:endParaRPr>
          </a:p>
          <a:p>
            <a:r>
              <a:rPr lang="en-US" sz="4000" err="1">
                <a:cs typeface="Calibri"/>
              </a:rPr>
              <a:t>Arquitetura</a:t>
            </a:r>
            <a:r>
              <a:rPr lang="en-US" sz="4000" dirty="0">
                <a:cs typeface="Calibri"/>
              </a:rPr>
              <a:t> da </a:t>
            </a:r>
            <a:r>
              <a:rPr lang="en-US" sz="4000" err="1">
                <a:cs typeface="Calibri"/>
              </a:rPr>
              <a:t>Solução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Limitações</a:t>
            </a:r>
            <a:r>
              <a:rPr lang="en-US" sz="4000" dirty="0">
                <a:cs typeface="Calibri"/>
              </a:rPr>
              <a:t> do </a:t>
            </a:r>
            <a:r>
              <a:rPr lang="en-US" sz="4000" err="1">
                <a:cs typeface="Calibri"/>
              </a:rPr>
              <a:t>Ensaio</a:t>
            </a:r>
            <a:endParaRPr lang="en-US" sz="4000">
              <a:cs typeface="Calibri"/>
            </a:endParaRPr>
          </a:p>
          <a:p>
            <a:r>
              <a:rPr lang="en-US" sz="4000" err="1">
                <a:cs typeface="Calibri"/>
              </a:rPr>
              <a:t>Extração</a:t>
            </a:r>
            <a:r>
              <a:rPr lang="en-US" sz="4000" dirty="0">
                <a:cs typeface="Calibri"/>
              </a:rPr>
              <a:t> e </a:t>
            </a:r>
            <a:r>
              <a:rPr lang="en-US" sz="4000" err="1">
                <a:cs typeface="Calibri"/>
              </a:rPr>
              <a:t>Processamento</a:t>
            </a:r>
            <a:endParaRPr lang="en-US" sz="4000" dirty="0" err="1">
              <a:cs typeface="Calibri"/>
            </a:endParaRPr>
          </a:p>
          <a:p>
            <a:r>
              <a:rPr lang="en-US" sz="4000" dirty="0" err="1">
                <a:cs typeface="Calibri"/>
              </a:rPr>
              <a:t>Análise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Visualização</a:t>
            </a:r>
          </a:p>
          <a:p>
            <a:r>
              <a:rPr lang="en-US" sz="4000" dirty="0" err="1">
                <a:cs typeface="Calibri"/>
              </a:rPr>
              <a:t>Conclusões</a:t>
            </a:r>
            <a:endParaRPr lang="en-US" sz="40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Agenda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340-D1CB-D58B-F046-677D49CD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9" y="365126"/>
            <a:ext cx="6934801" cy="1311141"/>
          </a:xfrm>
        </p:spPr>
        <p:txBody>
          <a:bodyPr/>
          <a:lstStyle/>
          <a:p>
            <a:pPr algn="ctr"/>
            <a:r>
              <a:rPr lang="en-US" b="1" dirty="0" err="1">
                <a:cs typeface="Calibri Light"/>
              </a:rPr>
              <a:t>Limitações</a:t>
            </a:r>
            <a:r>
              <a:rPr lang="en-US" b="1" dirty="0">
                <a:cs typeface="Calibri Light"/>
              </a:rPr>
              <a:t> dos </a:t>
            </a:r>
            <a:r>
              <a:rPr lang="en-US" b="1" dirty="0" err="1">
                <a:cs typeface="Calibri Light"/>
              </a:rPr>
              <a:t>Ensaios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BB7-4233-039A-F8E0-70E5AC68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5" y="1876104"/>
            <a:ext cx="8261690" cy="44883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cs typeface="Calibri"/>
              </a:rPr>
              <a:t>Porquê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Ensaios</a:t>
            </a:r>
            <a:r>
              <a:rPr lang="en-US" sz="4000" dirty="0">
                <a:cs typeface="Calibri"/>
              </a:rPr>
              <a:t>???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4000" dirty="0">
                <a:cs typeface="Calibri"/>
              </a:rPr>
              <a:t>Dados </a:t>
            </a:r>
            <a:r>
              <a:rPr lang="en-US" sz="4000" dirty="0" err="1">
                <a:cs typeface="Calibri"/>
              </a:rPr>
              <a:t>limitados</a:t>
            </a:r>
            <a:r>
              <a:rPr lang="en-US" sz="4000" dirty="0">
                <a:cs typeface="Calibri"/>
              </a:rPr>
              <a:t>: </a:t>
            </a:r>
            <a:r>
              <a:rPr lang="en-US" sz="4000" dirty="0" err="1">
                <a:cs typeface="Calibri"/>
              </a:rPr>
              <a:t>veículos</a:t>
            </a:r>
            <a:r>
              <a:rPr lang="en-US" sz="4000" dirty="0">
                <a:cs typeface="Calibri"/>
              </a:rPr>
              <a:t> VW a </a:t>
            </a:r>
            <a:r>
              <a:rPr lang="en-US" sz="4000" dirty="0" err="1">
                <a:cs typeface="Calibri"/>
              </a:rPr>
              <a:t>partir</a:t>
            </a:r>
            <a:r>
              <a:rPr lang="en-US" sz="4000" dirty="0">
                <a:cs typeface="Calibri"/>
              </a:rPr>
              <a:t> de 2013 (10 </a:t>
            </a:r>
            <a:r>
              <a:rPr lang="en-US" sz="4000" dirty="0" err="1">
                <a:cs typeface="Calibri"/>
              </a:rPr>
              <a:t>anos</a:t>
            </a:r>
            <a:r>
              <a:rPr lang="en-US" sz="4000" dirty="0"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cs typeface="Calibri"/>
              </a:rPr>
              <a:t>Nenhum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artefato</a:t>
            </a:r>
            <a:r>
              <a:rPr lang="en-US" sz="4000" dirty="0">
                <a:cs typeface="Calibri"/>
              </a:rPr>
              <a:t> pronto no Front-End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cs typeface="Calibri"/>
              </a:rPr>
              <a:t>Apenas</a:t>
            </a:r>
            <a:r>
              <a:rPr lang="en-US" sz="4000" dirty="0">
                <a:cs typeface="Calibri"/>
              </a:rPr>
              <a:t> POCs das </a:t>
            </a:r>
            <a:r>
              <a:rPr lang="en-US" sz="4000" dirty="0" err="1">
                <a:cs typeface="Calibri"/>
              </a:rPr>
              <a:t>funcionalidades</a:t>
            </a:r>
            <a:endParaRPr lang="en-US" sz="4000" dirty="0">
              <a:cs typeface="Calibri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FA48F3-4DB3-FC28-382E-C7CA0B6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" y="445651"/>
            <a:ext cx="1102490" cy="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AutoStats – Estatísticas para Compra/Venda de Automóveis  Ensaios</vt:lpstr>
      <vt:lpstr>Agenda</vt:lpstr>
      <vt:lpstr>Agenda</vt:lpstr>
      <vt:lpstr>Motivação e Objetivo (I)</vt:lpstr>
      <vt:lpstr>Motivação e Objetivo (II)</vt:lpstr>
      <vt:lpstr>Agenda</vt:lpstr>
      <vt:lpstr>Arquitetura da Solução</vt:lpstr>
      <vt:lpstr>Agenda</vt:lpstr>
      <vt:lpstr>Limitações dos Ensaios</vt:lpstr>
      <vt:lpstr>Agenda</vt:lpstr>
      <vt:lpstr>Extração e Processamento (I)</vt:lpstr>
      <vt:lpstr>Extração e Processamento (II)</vt:lpstr>
      <vt:lpstr>Extração e Processamento (III)</vt:lpstr>
      <vt:lpstr>Agenda</vt:lpstr>
      <vt:lpstr>Análise e Visualização (I)</vt:lpstr>
      <vt:lpstr>Análise e Visualização (II)</vt:lpstr>
      <vt:lpstr>Análise e Visualização (III)</vt:lpstr>
      <vt:lpstr>Análise e Visualização (IV)</vt:lpstr>
      <vt:lpstr>Análise e Visualização (V)</vt:lpstr>
      <vt:lpstr>Agenda</vt:lpstr>
      <vt:lpstr>Conclusões</vt:lpstr>
      <vt:lpstr>Obrigado!!!!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802</cp:revision>
  <dcterms:created xsi:type="dcterms:W3CDTF">2023-09-18T11:55:52Z</dcterms:created>
  <dcterms:modified xsi:type="dcterms:W3CDTF">2023-09-19T21:17:44Z</dcterms:modified>
</cp:coreProperties>
</file>