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  <p:sldMasterId id="2147483718" r:id="rId2"/>
  </p:sldMasterIdLst>
  <p:notesMasterIdLst>
    <p:notesMasterId r:id="rId6"/>
  </p:notesMasterIdLst>
  <p:handoutMasterIdLst>
    <p:handoutMasterId r:id="rId7"/>
  </p:handoutMasterIdLst>
  <p:sldIdLst>
    <p:sldId id="512" r:id="rId3"/>
    <p:sldId id="513" r:id="rId4"/>
    <p:sldId id="514" r:id="rId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99"/>
    <a:srgbClr val="DF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8" autoAdjust="0"/>
    <p:restoredTop sz="98167" autoAdjust="0"/>
  </p:normalViewPr>
  <p:slideViewPr>
    <p:cSldViewPr>
      <p:cViewPr varScale="1">
        <p:scale>
          <a:sx n="80" d="100"/>
          <a:sy n="80" d="100"/>
        </p:scale>
        <p:origin x="96" y="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20712"/>
    </p:cViewPr>
  </p:sorterViewPr>
  <p:notesViewPr>
    <p:cSldViewPr>
      <p:cViewPr varScale="1">
        <p:scale>
          <a:sx n="82" d="100"/>
          <a:sy n="82" d="100"/>
        </p:scale>
        <p:origin x="-3060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67593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28" tIns="48315" rIns="96628" bIns="483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20" cy="480060"/>
          </a:xfrm>
          <a:prstGeom prst="rect">
            <a:avLst/>
          </a:prstGeom>
        </p:spPr>
        <p:txBody>
          <a:bodyPr vert="horz" lIns="96628" tIns="48315" rIns="96628" bIns="48315" rtlCol="0"/>
          <a:lstStyle>
            <a:lvl1pPr algn="r">
              <a:defRPr sz="1200"/>
            </a:lvl1pPr>
          </a:lstStyle>
          <a:p>
            <a:fld id="{3103C979-2CA7-4130-9375-4B3E432D90F5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28" tIns="48315" rIns="96628" bIns="483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6628" tIns="48315" rIns="96628" bIns="4831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28" tIns="48315" rIns="96628" bIns="483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4"/>
            <a:ext cx="3169920" cy="480060"/>
          </a:xfrm>
          <a:prstGeom prst="rect">
            <a:avLst/>
          </a:prstGeom>
        </p:spPr>
        <p:txBody>
          <a:bodyPr vert="horz" lIns="96628" tIns="48315" rIns="96628" bIns="48315" rtlCol="0" anchor="b"/>
          <a:lstStyle>
            <a:lvl1pPr algn="r">
              <a:defRPr sz="1200"/>
            </a:lvl1pPr>
          </a:lstStyle>
          <a:p>
            <a:fld id="{93209BCB-7ACA-4DF9-A7CB-71FF1DF9DC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51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646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842" indent="-285708" defTabSz="966646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2833" indent="-228567" defTabSz="966646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99966" indent="-228567" defTabSz="966646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099" indent="-228567" defTabSz="966646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232" indent="-228567" algn="ctr" defTabSz="966646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365" indent="-228567" algn="ctr" defTabSz="966646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8497" indent="-228567" algn="ctr" defTabSz="966646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5630" indent="-228567" algn="ctr" defTabSz="966646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8F5540E-7289-4861-8E39-CED4CB5BA3C0}" type="slidenum">
              <a:rPr lang="en-US" sz="1200">
                <a:solidFill>
                  <a:prstClr val="black"/>
                </a:solidFill>
                <a:latin typeface="Times New Roman" pitchFamily="18" charset="0"/>
              </a:rPr>
              <a:pPr/>
              <a:t>1</a:t>
            </a:fld>
            <a:endParaRPr 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53"/>
          <p:cNvSpPr>
            <a:spLocks noChangeArrowheads="1"/>
          </p:cNvSpPr>
          <p:nvPr/>
        </p:nvSpPr>
        <p:spPr bwMode="auto">
          <a:xfrm>
            <a:off x="3657600" y="6400800"/>
            <a:ext cx="5257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5" rIns="91432" bIns="45715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b="1">
              <a:solidFill>
                <a:srgbClr val="3333CC"/>
              </a:solidFill>
              <a:cs typeface="Arial" charset="0"/>
            </a:endParaRPr>
          </a:p>
        </p:txBody>
      </p:sp>
      <p:sp>
        <p:nvSpPr>
          <p:cNvPr id="4" name="Rectangle 2055"/>
          <p:cNvSpPr>
            <a:spLocks noChangeArrowheads="1"/>
          </p:cNvSpPr>
          <p:nvPr/>
        </p:nvSpPr>
        <p:spPr bwMode="auto">
          <a:xfrm>
            <a:off x="990600" y="6400800"/>
            <a:ext cx="2286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5" rIns="91432" bIns="45715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b="1">
              <a:solidFill>
                <a:srgbClr val="3333CC"/>
              </a:solidFill>
              <a:cs typeface="Arial" charset="0"/>
            </a:endParaRPr>
          </a:p>
        </p:txBody>
      </p:sp>
      <p:pic>
        <p:nvPicPr>
          <p:cNvPr id="6" name="Picture 3" descr="29CE52AD-1D74-4EBC-A5B1-3357EAD0D9AA@Belkin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454" y="6415484"/>
            <a:ext cx="1518850" cy="375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" descr="1inch_300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495" y="6373825"/>
            <a:ext cx="814387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9645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7324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152400"/>
            <a:ext cx="196215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152400"/>
            <a:ext cx="573405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72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8486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295400"/>
            <a:ext cx="38481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91100" y="1295400"/>
            <a:ext cx="38481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91100" y="3771900"/>
            <a:ext cx="38481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0723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1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53" indent="0" algn="ctr">
              <a:buNone/>
              <a:defRPr/>
            </a:lvl2pPr>
            <a:lvl3pPr marL="914305" indent="0" algn="ctr">
              <a:buNone/>
              <a:defRPr/>
            </a:lvl3pPr>
            <a:lvl4pPr marL="1371458" indent="0" algn="ctr">
              <a:buNone/>
              <a:defRPr/>
            </a:lvl4pPr>
            <a:lvl5pPr marL="1828610" indent="0" algn="ctr">
              <a:buNone/>
              <a:defRPr/>
            </a:lvl5pPr>
            <a:lvl6pPr marL="2285763" indent="0" algn="ctr">
              <a:buNone/>
              <a:defRPr/>
            </a:lvl6pPr>
            <a:lvl7pPr marL="2742915" indent="0" algn="ctr">
              <a:buNone/>
              <a:defRPr/>
            </a:lvl7pPr>
            <a:lvl8pPr marL="3200068" indent="0" algn="ctr">
              <a:buNone/>
              <a:defRPr/>
            </a:lvl8pPr>
            <a:lvl9pPr marL="365722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74745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7442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3" indent="0">
              <a:buNone/>
              <a:defRPr sz="1800"/>
            </a:lvl2pPr>
            <a:lvl3pPr marL="914305" indent="0">
              <a:buNone/>
              <a:defRPr sz="1600"/>
            </a:lvl3pPr>
            <a:lvl4pPr marL="1371458" indent="0">
              <a:buNone/>
              <a:defRPr sz="1400"/>
            </a:lvl4pPr>
            <a:lvl5pPr marL="1828610" indent="0">
              <a:buNone/>
              <a:defRPr sz="1400"/>
            </a:lvl5pPr>
            <a:lvl6pPr marL="2285763" indent="0">
              <a:buNone/>
              <a:defRPr sz="1400"/>
            </a:lvl6pPr>
            <a:lvl7pPr marL="2742915" indent="0">
              <a:buNone/>
              <a:defRPr sz="1400"/>
            </a:lvl7pPr>
            <a:lvl8pPr marL="3200068" indent="0">
              <a:buNone/>
              <a:defRPr sz="1400"/>
            </a:lvl8pPr>
            <a:lvl9pPr marL="365722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0770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800" y="857250"/>
            <a:ext cx="4406900" cy="561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1" y="857250"/>
            <a:ext cx="4406900" cy="561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710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8423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84828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184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46BDCC-E2D4-40B7-9A2C-C5F625132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15788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50022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96591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01108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89080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3400" y="0"/>
            <a:ext cx="2260600" cy="6470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014" y="0"/>
            <a:ext cx="6630987" cy="6470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182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3" y="1"/>
            <a:ext cx="8910637" cy="715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7800" y="857250"/>
            <a:ext cx="4406900" cy="561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1" y="857250"/>
            <a:ext cx="4406900" cy="561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60747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7" y="1916833"/>
            <a:ext cx="8424936" cy="42093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lIns="91430" tIns="45715" rIns="91430" bIns="45715"/>
          <a:lstStyle/>
          <a:p>
            <a:pPr defTabSz="914305" fontAlgn="base">
              <a:spcBef>
                <a:spcPct val="0"/>
              </a:spcBef>
              <a:spcAft>
                <a:spcPct val="0"/>
              </a:spcAft>
            </a:pPr>
            <a:endParaRPr lang="fr-BE" sz="2800">
              <a:solidFill>
                <a:srgbClr val="000000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lIns="91430" tIns="45715" rIns="91430" bIns="45715"/>
          <a:lstStyle/>
          <a:p>
            <a:pPr defTabSz="914305" fontAlgn="base">
              <a:spcBef>
                <a:spcPct val="0"/>
              </a:spcBef>
              <a:spcAft>
                <a:spcPct val="0"/>
              </a:spcAft>
            </a:pPr>
            <a:endParaRPr lang="fr-BE" sz="2800">
              <a:solidFill>
                <a:srgbClr val="000000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lIns="91430" tIns="45715" rIns="91430" bIns="45715"/>
          <a:lstStyle/>
          <a:p>
            <a:pPr defTabSz="914305" fontAlgn="base">
              <a:spcBef>
                <a:spcPct val="0"/>
              </a:spcBef>
              <a:spcAft>
                <a:spcPct val="0"/>
              </a:spcAft>
            </a:pPr>
            <a:fld id="{CF4668DC-857F-487D-BFFA-8C0CA5037977}" type="slidenum">
              <a:rPr lang="fr-BE" sz="2800" smtClean="0">
                <a:solidFill>
                  <a:srgbClr val="000000"/>
                </a:solidFill>
              </a:rPr>
              <a:pPr defTabSz="914305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fr-BE" sz="2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8490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Learning Temporal Rules to Forecast Instability in Intensive Care Patients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7" y="4149081"/>
            <a:ext cx="8424936" cy="19770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lIns="91430" tIns="45715" rIns="91430" bIns="45715"/>
          <a:lstStyle/>
          <a:p>
            <a:pPr defTabSz="914305" fontAlgn="base">
              <a:spcBef>
                <a:spcPct val="0"/>
              </a:spcBef>
              <a:spcAft>
                <a:spcPct val="0"/>
              </a:spcAft>
            </a:pPr>
            <a:endParaRPr lang="fr-BE" sz="2800">
              <a:solidFill>
                <a:srgbClr val="000000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lIns="91430" tIns="45715" rIns="91430" bIns="45715"/>
          <a:lstStyle/>
          <a:p>
            <a:pPr defTabSz="914305" fontAlgn="base">
              <a:spcBef>
                <a:spcPct val="0"/>
              </a:spcBef>
              <a:spcAft>
                <a:spcPct val="0"/>
              </a:spcAft>
            </a:pPr>
            <a:endParaRPr lang="fr-BE" sz="2800">
              <a:solidFill>
                <a:srgbClr val="000000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lIns="91430" tIns="45715" rIns="91430" bIns="45715"/>
          <a:lstStyle/>
          <a:p>
            <a:pPr defTabSz="914305" fontAlgn="base">
              <a:spcBef>
                <a:spcPct val="0"/>
              </a:spcBef>
              <a:spcAft>
                <a:spcPct val="0"/>
              </a:spcAft>
            </a:pPr>
            <a:fld id="{CF4668DC-857F-487D-BFFA-8C0CA5037977}" type="slidenum">
              <a:rPr lang="fr-BE" sz="2800" smtClean="0">
                <a:solidFill>
                  <a:srgbClr val="000000"/>
                </a:solidFill>
              </a:rPr>
              <a:pPr defTabSz="914305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fr-BE" sz="2800">
              <a:solidFill>
                <a:srgbClr val="000000"/>
              </a:solidFill>
            </a:endParaRPr>
          </a:p>
        </p:txBody>
      </p:sp>
      <p:sp>
        <p:nvSpPr>
          <p:cNvPr id="7" name="Sous-titre 2"/>
          <p:cNvSpPr>
            <a:spLocks noGrp="1"/>
          </p:cNvSpPr>
          <p:nvPr userDrawn="1">
            <p:ph type="subTitle" idx="13"/>
          </p:nvPr>
        </p:nvSpPr>
        <p:spPr>
          <a:xfrm>
            <a:off x="611560" y="908720"/>
            <a:ext cx="7920880" cy="2304256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Mathieu Guillame-Bert</a:t>
            </a:r>
          </a:p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Postdoctoral Fellow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mathieug@andrew.cmu.edu</a:t>
            </a:r>
            <a:b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b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Artur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Dubrawski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Karen Chen, Andre Holder,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Gilles Clermont, Marilyn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Hravnak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and Michael R.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Pinsky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4899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Learning Temporal Rules to Forecast Instability in Intensive Care Patients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7" y="4149081"/>
            <a:ext cx="8424936" cy="19770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lIns="91430" tIns="45715" rIns="91430" bIns="45715"/>
          <a:lstStyle/>
          <a:p>
            <a:pPr defTabSz="914305" fontAlgn="base">
              <a:spcBef>
                <a:spcPct val="0"/>
              </a:spcBef>
              <a:spcAft>
                <a:spcPct val="0"/>
              </a:spcAft>
            </a:pPr>
            <a:endParaRPr lang="fr-BE" sz="2800">
              <a:solidFill>
                <a:srgbClr val="000000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lIns="91430" tIns="45715" rIns="91430" bIns="45715"/>
          <a:lstStyle/>
          <a:p>
            <a:pPr defTabSz="914305" fontAlgn="base">
              <a:spcBef>
                <a:spcPct val="0"/>
              </a:spcBef>
              <a:spcAft>
                <a:spcPct val="0"/>
              </a:spcAft>
            </a:pPr>
            <a:endParaRPr lang="fr-BE" sz="2800">
              <a:solidFill>
                <a:srgbClr val="000000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lIns="91430" tIns="45715" rIns="91430" bIns="45715"/>
          <a:lstStyle/>
          <a:p>
            <a:pPr defTabSz="914305" fontAlgn="base">
              <a:spcBef>
                <a:spcPct val="0"/>
              </a:spcBef>
              <a:spcAft>
                <a:spcPct val="0"/>
              </a:spcAft>
            </a:pPr>
            <a:fld id="{CF4668DC-857F-487D-BFFA-8C0CA5037977}" type="slidenum">
              <a:rPr lang="fr-BE" sz="2800" smtClean="0">
                <a:solidFill>
                  <a:srgbClr val="000000"/>
                </a:solidFill>
              </a:rPr>
              <a:pPr defTabSz="914305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fr-BE" sz="2800">
              <a:solidFill>
                <a:srgbClr val="000000"/>
              </a:solidFill>
            </a:endParaRPr>
          </a:p>
        </p:txBody>
      </p:sp>
      <p:sp>
        <p:nvSpPr>
          <p:cNvPr id="7" name="Sous-titre 2"/>
          <p:cNvSpPr>
            <a:spLocks noGrp="1"/>
          </p:cNvSpPr>
          <p:nvPr userDrawn="1">
            <p:ph type="subTitle" idx="13"/>
          </p:nvPr>
        </p:nvSpPr>
        <p:spPr>
          <a:xfrm>
            <a:off x="611560" y="908720"/>
            <a:ext cx="7920880" cy="2304256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Mathieu Guillame-Bert</a:t>
            </a:r>
          </a:p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Postdoctoral Fellow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mathieug@andrew.cmu.edu</a:t>
            </a:r>
            <a:b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b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Artur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Dubrawski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Karen Chen, Andre Holder,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Gilles Clermont, Marilyn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Hravnak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and Michael R.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Pinsky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1132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Learning Temporal Rules to Forecast Instability in Intensive Care Patients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7" y="4149081"/>
            <a:ext cx="8424936" cy="19770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lIns="91430" tIns="45715" rIns="91430" bIns="45715"/>
          <a:lstStyle/>
          <a:p>
            <a:pPr defTabSz="914305" fontAlgn="base">
              <a:spcBef>
                <a:spcPct val="0"/>
              </a:spcBef>
              <a:spcAft>
                <a:spcPct val="0"/>
              </a:spcAft>
            </a:pPr>
            <a:endParaRPr lang="fr-BE" sz="2800">
              <a:solidFill>
                <a:srgbClr val="000000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lIns="91430" tIns="45715" rIns="91430" bIns="45715"/>
          <a:lstStyle/>
          <a:p>
            <a:pPr defTabSz="914305" fontAlgn="base">
              <a:spcBef>
                <a:spcPct val="0"/>
              </a:spcBef>
              <a:spcAft>
                <a:spcPct val="0"/>
              </a:spcAft>
            </a:pPr>
            <a:endParaRPr lang="fr-BE" sz="2800">
              <a:solidFill>
                <a:srgbClr val="000000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lIns="91430" tIns="45715" rIns="91430" bIns="45715"/>
          <a:lstStyle/>
          <a:p>
            <a:pPr defTabSz="914305" fontAlgn="base">
              <a:spcBef>
                <a:spcPct val="0"/>
              </a:spcBef>
              <a:spcAft>
                <a:spcPct val="0"/>
              </a:spcAft>
            </a:pPr>
            <a:fld id="{CF4668DC-857F-487D-BFFA-8C0CA5037977}" type="slidenum">
              <a:rPr lang="fr-BE" sz="2800" smtClean="0">
                <a:solidFill>
                  <a:srgbClr val="000000"/>
                </a:solidFill>
              </a:rPr>
              <a:pPr defTabSz="914305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fr-BE" sz="2800">
              <a:solidFill>
                <a:srgbClr val="000000"/>
              </a:solidFill>
            </a:endParaRPr>
          </a:p>
        </p:txBody>
      </p:sp>
      <p:sp>
        <p:nvSpPr>
          <p:cNvPr id="7" name="Sous-titre 2"/>
          <p:cNvSpPr>
            <a:spLocks noGrp="1"/>
          </p:cNvSpPr>
          <p:nvPr userDrawn="1">
            <p:ph type="subTitle" idx="13"/>
          </p:nvPr>
        </p:nvSpPr>
        <p:spPr>
          <a:xfrm>
            <a:off x="611560" y="908720"/>
            <a:ext cx="7920880" cy="2304256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Mathieu Guillame-Bert</a:t>
            </a:r>
          </a:p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Postdoctoral Fellow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mathieug@andrew.cmu.edu</a:t>
            </a:r>
            <a:b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b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Artur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Dubrawski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Karen Chen, Andre Holder,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Gilles Clermont, Marilyn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Hravnak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and Michael R.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Pinsky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052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22713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Learning Temporal Rules to Forecast Instability in Intensive Care Patients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7" y="4149081"/>
            <a:ext cx="8424936" cy="19770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lIns="91430" tIns="45715" rIns="91430" bIns="45715"/>
          <a:lstStyle/>
          <a:p>
            <a:pPr defTabSz="914305" fontAlgn="base">
              <a:spcBef>
                <a:spcPct val="0"/>
              </a:spcBef>
              <a:spcAft>
                <a:spcPct val="0"/>
              </a:spcAft>
            </a:pPr>
            <a:endParaRPr lang="fr-BE" sz="2800">
              <a:solidFill>
                <a:srgbClr val="000000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lIns="91430" tIns="45715" rIns="91430" bIns="45715"/>
          <a:lstStyle/>
          <a:p>
            <a:pPr defTabSz="914305" fontAlgn="base">
              <a:spcBef>
                <a:spcPct val="0"/>
              </a:spcBef>
              <a:spcAft>
                <a:spcPct val="0"/>
              </a:spcAft>
            </a:pPr>
            <a:endParaRPr lang="fr-BE" sz="2800">
              <a:solidFill>
                <a:srgbClr val="000000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lIns="91430" tIns="45715" rIns="91430" bIns="45715"/>
          <a:lstStyle/>
          <a:p>
            <a:pPr defTabSz="914305" fontAlgn="base">
              <a:spcBef>
                <a:spcPct val="0"/>
              </a:spcBef>
              <a:spcAft>
                <a:spcPct val="0"/>
              </a:spcAft>
            </a:pPr>
            <a:fld id="{CF4668DC-857F-487D-BFFA-8C0CA5037977}" type="slidenum">
              <a:rPr lang="fr-BE" sz="2800" smtClean="0">
                <a:solidFill>
                  <a:srgbClr val="000000"/>
                </a:solidFill>
              </a:rPr>
              <a:pPr defTabSz="914305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fr-BE" sz="2800">
              <a:solidFill>
                <a:srgbClr val="000000"/>
              </a:solidFill>
            </a:endParaRPr>
          </a:p>
        </p:txBody>
      </p:sp>
      <p:sp>
        <p:nvSpPr>
          <p:cNvPr id="7" name="Sous-titre 2"/>
          <p:cNvSpPr>
            <a:spLocks noGrp="1"/>
          </p:cNvSpPr>
          <p:nvPr userDrawn="1">
            <p:ph type="subTitle" idx="13"/>
          </p:nvPr>
        </p:nvSpPr>
        <p:spPr>
          <a:xfrm>
            <a:off x="611560" y="908720"/>
            <a:ext cx="7920880" cy="2304256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Mathieu Guillame-Bert</a:t>
            </a:r>
          </a:p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Postdoctoral Fellow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mathieug@andrew.cmu.edu</a:t>
            </a:r>
            <a:b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b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Artur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Dubrawski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Karen Chen, Andre Holder,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Gilles Clermont, Marilyn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Hravnak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and Michael R.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Pinsky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27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295400"/>
            <a:ext cx="38481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1295400"/>
            <a:ext cx="38481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2835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1869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7614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176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913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8709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21" Type="http://schemas.openxmlformats.org/officeDocument/2006/relationships/image" Target="../media/image3.jpeg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90615"/>
            <a:ext cx="9143999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5" rIns="91432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2422" y="1013254"/>
            <a:ext cx="8674443" cy="5311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5" rIns="91432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9" name="Rectangle 8"/>
          <p:cNvSpPr>
            <a:spLocks noChangeArrowheads="1"/>
          </p:cNvSpPr>
          <p:nvPr/>
        </p:nvSpPr>
        <p:spPr bwMode="auto">
          <a:xfrm>
            <a:off x="918882" y="6462584"/>
            <a:ext cx="6540572" cy="395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5" rIns="91432" bIns="45715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 dirty="0">
                <a:solidFill>
                  <a:srgbClr val="FFFFFF">
                    <a:lumMod val="50000"/>
                  </a:srgbClr>
                </a:solidFill>
                <a:cs typeface="Arial" charset="0"/>
              </a:rPr>
              <a:t>95-852  Applied Data Science    Topic 4   Slide </a:t>
            </a:r>
            <a:fld id="{9466FD1E-3D99-441D-BF5E-08E876BE15A4}" type="slidenum">
              <a:rPr lang="en-US" sz="1050" b="1" smtClean="0">
                <a:solidFill>
                  <a:srgbClr val="FFFFFF">
                    <a:lumMod val="50000"/>
                  </a:srgbClr>
                </a:solidFill>
                <a:cs typeface="Arial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sz="1050" b="1" dirty="0">
                <a:solidFill>
                  <a:srgbClr val="FFFFFF">
                    <a:lumMod val="50000"/>
                  </a:srgbClr>
                </a:solidFill>
                <a:cs typeface="Arial" charset="0"/>
              </a:rPr>
              <a:t>     Copyright © 2017  Artur Dubrawski</a:t>
            </a:r>
          </a:p>
        </p:txBody>
      </p:sp>
      <p:pic>
        <p:nvPicPr>
          <p:cNvPr id="7" name="Picture 3" descr="29CE52AD-1D74-4EBC-A5B1-3357EAD0D9AA@Belk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459454" y="6415484"/>
            <a:ext cx="1518850" cy="375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 descr="1inch_300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04495" y="6373825"/>
            <a:ext cx="814387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12078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bg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bg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bg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bg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"/>
            <a:ext cx="9144000" cy="715963"/>
          </a:xfrm>
          <a:prstGeom prst="rect">
            <a:avLst/>
          </a:prstGeom>
          <a:solidFill>
            <a:srgbClr val="0033CC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18469" name="Rectangle 5"/>
          <p:cNvSpPr>
            <a:spLocks noChangeArrowheads="1"/>
          </p:cNvSpPr>
          <p:nvPr/>
        </p:nvSpPr>
        <p:spPr bwMode="auto">
          <a:xfrm>
            <a:off x="762000" y="6477000"/>
            <a:ext cx="2971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2" tIns="45711" rIns="91422" bIns="45711" anchor="ctr"/>
          <a:lstStyle/>
          <a:p>
            <a:pPr defTabSz="91430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318473" name="Text Box 9"/>
          <p:cNvSpPr txBox="1">
            <a:spLocks noChangeArrowheads="1"/>
          </p:cNvSpPr>
          <p:nvPr/>
        </p:nvSpPr>
        <p:spPr bwMode="auto">
          <a:xfrm>
            <a:off x="2656766" y="6584951"/>
            <a:ext cx="5598195" cy="2462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1430" tIns="45715" rIns="91430" bIns="45715">
            <a:spAutoFit/>
          </a:bodyPr>
          <a:lstStyle/>
          <a:p>
            <a:pPr algn="ctr" defTabSz="914305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3333CC"/>
                </a:solidFill>
              </a:rPr>
              <a:t> </a:t>
            </a:r>
            <a:r>
              <a:rPr lang="en-US" sz="900" b="1" dirty="0">
                <a:solidFill>
                  <a:srgbClr val="3333CC"/>
                </a:solidFill>
              </a:rPr>
              <a:t>Slide </a:t>
            </a:r>
            <a:fld id="{8995D4D0-83B1-478A-A486-78E4499E724B}" type="slidenum">
              <a:rPr lang="en-US" sz="900" b="1" smtClean="0">
                <a:solidFill>
                  <a:srgbClr val="3333CC"/>
                </a:solidFill>
              </a:rPr>
              <a:pPr algn="ctr" defTabSz="914305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900" b="1" dirty="0">
                <a:solidFill>
                  <a:srgbClr val="3333CC"/>
                </a:solidFill>
              </a:rPr>
              <a:t>	                Copyright © Carnegie Mellon University 2016</a:t>
            </a:r>
          </a:p>
        </p:txBody>
      </p:sp>
      <p:pic>
        <p:nvPicPr>
          <p:cNvPr id="8197" name="Picture 10" descr="1inch_300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700" y="6418606"/>
            <a:ext cx="814387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8478" name="Rectangle 14"/>
          <p:cNvSpPr>
            <a:spLocks noChangeArrowheads="1"/>
          </p:cNvSpPr>
          <p:nvPr/>
        </p:nvSpPr>
        <p:spPr bwMode="auto">
          <a:xfrm>
            <a:off x="139700" y="833438"/>
            <a:ext cx="8978900" cy="557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/>
          <a:lstStyle/>
          <a:p>
            <a:pPr marL="342865" indent="-342865" defTabSz="914305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820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800" y="857250"/>
            <a:ext cx="8966200" cy="561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 descr="Memo_header_2.jpg"/>
          <p:cNvPicPr>
            <a:picLocks noChangeAspect="1"/>
          </p:cNvPicPr>
          <p:nvPr userDrawn="1"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9417" y="6506063"/>
            <a:ext cx="2638459" cy="3690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4540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  <p:sldLayoutId id="2147483736" r:id="rId18"/>
  </p:sldLayoutIdLst>
  <p:hf hdr="0" ftr="0" dt="0"/>
  <p:txStyles>
    <p:titleStyle>
      <a:lvl1pPr marL="117463" indent="-117463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marL="117463" indent="-117463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Tahoma" pitchFamily="34" charset="0"/>
          <a:cs typeface="Arial" charset="0"/>
        </a:defRPr>
      </a:lvl2pPr>
      <a:lvl3pPr marL="117463" indent="-117463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Tahoma" pitchFamily="34" charset="0"/>
          <a:cs typeface="Arial" charset="0"/>
        </a:defRPr>
      </a:lvl3pPr>
      <a:lvl4pPr marL="117463" indent="-117463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Tahoma" pitchFamily="34" charset="0"/>
          <a:cs typeface="Arial" charset="0"/>
        </a:defRPr>
      </a:lvl4pPr>
      <a:lvl5pPr marL="117463" indent="-117463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Tahoma" pitchFamily="34" charset="0"/>
          <a:cs typeface="Arial" charset="0"/>
        </a:defRPr>
      </a:lvl5pPr>
      <a:lvl6pPr marL="457153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Tahoma" pitchFamily="34" charset="0"/>
          <a:cs typeface="Arial" charset="0"/>
        </a:defRPr>
      </a:lvl6pPr>
      <a:lvl7pPr marL="914305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Tahoma" pitchFamily="34" charset="0"/>
          <a:cs typeface="Arial" charset="0"/>
        </a:defRPr>
      </a:lvl7pPr>
      <a:lvl8pPr marL="1371458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Tahoma" pitchFamily="34" charset="0"/>
          <a:cs typeface="Arial" charset="0"/>
        </a:defRPr>
      </a:lvl8pPr>
      <a:lvl9pPr marL="1828610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Tahoma" pitchFamily="34" charset="0"/>
          <a:cs typeface="Arial" charset="0"/>
        </a:defRPr>
      </a:lvl9pPr>
    </p:titleStyle>
    <p:bodyStyle>
      <a:lvl1pPr marL="342865" indent="-342865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873" indent="-28572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2pPr>
      <a:lvl3pPr marL="1142882" indent="-228577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cs typeface="+mn-cs"/>
        </a:defRPr>
      </a:lvl3pPr>
      <a:lvl4pPr marL="1600034" indent="-228577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cs typeface="+mn-cs"/>
        </a:defRPr>
      </a:lvl4pPr>
      <a:lvl5pPr marL="2057187" indent="-228577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bg2"/>
          </a:solidFill>
          <a:latin typeface="+mn-lt"/>
          <a:cs typeface="+mn-cs"/>
        </a:defRPr>
      </a:lvl5pPr>
      <a:lvl6pPr marL="2514340" indent="-228577" algn="l" rtl="0" fontAlgn="base">
        <a:spcBef>
          <a:spcPct val="20000"/>
        </a:spcBef>
        <a:spcAft>
          <a:spcPct val="0"/>
        </a:spcAft>
        <a:defRPr sz="1600">
          <a:solidFill>
            <a:schemeClr val="bg2"/>
          </a:solidFill>
          <a:latin typeface="+mn-lt"/>
          <a:cs typeface="+mn-cs"/>
        </a:defRPr>
      </a:lvl6pPr>
      <a:lvl7pPr marL="2971492" indent="-228577" algn="l" rtl="0" fontAlgn="base">
        <a:spcBef>
          <a:spcPct val="20000"/>
        </a:spcBef>
        <a:spcAft>
          <a:spcPct val="0"/>
        </a:spcAft>
        <a:defRPr sz="1600">
          <a:solidFill>
            <a:schemeClr val="bg2"/>
          </a:solidFill>
          <a:latin typeface="+mn-lt"/>
          <a:cs typeface="+mn-cs"/>
        </a:defRPr>
      </a:lvl7pPr>
      <a:lvl8pPr marL="3428645" indent="-228577" algn="l" rtl="0" fontAlgn="base">
        <a:spcBef>
          <a:spcPct val="20000"/>
        </a:spcBef>
        <a:spcAft>
          <a:spcPct val="0"/>
        </a:spcAft>
        <a:defRPr sz="1600">
          <a:solidFill>
            <a:schemeClr val="bg2"/>
          </a:solidFill>
          <a:latin typeface="+mn-lt"/>
          <a:cs typeface="+mn-cs"/>
        </a:defRPr>
      </a:lvl8pPr>
      <a:lvl9pPr marL="3885797" indent="-228577" algn="l" rtl="0" fontAlgn="base">
        <a:spcBef>
          <a:spcPct val="20000"/>
        </a:spcBef>
        <a:spcAft>
          <a:spcPct val="0"/>
        </a:spcAft>
        <a:defRPr sz="1600">
          <a:solidFill>
            <a:schemeClr val="bg2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85800" y="276212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5" rIns="91432" bIns="45715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400" b="1" dirty="0">
                <a:solidFill>
                  <a:srgbClr val="3333CC"/>
                </a:solidFill>
                <a:cs typeface="Arial" charset="0"/>
              </a:rPr>
              <a:t>Applied Data Science</a:t>
            </a:r>
            <a:endParaRPr lang="en-US" sz="1100" b="1" dirty="0">
              <a:solidFill>
                <a:srgbClr val="3333CC"/>
              </a:solidFill>
              <a:cs typeface="Arial" charset="0"/>
            </a:endParaRP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1411289" y="1622412"/>
            <a:ext cx="632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5" rIns="91432" bIns="45715"/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b="1" dirty="0">
                <a:solidFill>
                  <a:srgbClr val="3333CC"/>
                </a:solidFill>
                <a:cs typeface="Arial" charset="0"/>
              </a:rPr>
              <a:t>95-852</a:t>
            </a:r>
          </a:p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b="1" dirty="0">
                <a:solidFill>
                  <a:srgbClr val="3333CC"/>
                </a:solidFill>
                <a:cs typeface="Arial" charset="0"/>
              </a:rPr>
              <a:t>Fall 2017 (Distance)</a:t>
            </a:r>
          </a:p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 sz="2000" dirty="0">
              <a:solidFill>
                <a:srgbClr val="3333CC"/>
              </a:solidFill>
              <a:cs typeface="Arial" charset="0"/>
            </a:endParaRP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355099" y="5564193"/>
            <a:ext cx="8446527" cy="45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5" rIns="91432" bIns="4571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rgbClr val="3333CC"/>
                </a:solidFill>
                <a:latin typeface="Tahoma" pitchFamily="34" charset="0"/>
                <a:cs typeface="Arial" charset="0"/>
              </a:rPr>
              <a:t>Dan Houli, Andrew Charland, Jayakumar Jayakrishnan, Jason Popowski</a:t>
            </a:r>
          </a:p>
          <a:p>
            <a:pPr algn="ctr" eaLnBrk="0" fontAlgn="base" hangingPunct="0">
              <a:lnSpc>
                <a:spcPct val="30000"/>
              </a:lnSpc>
              <a:spcBef>
                <a:spcPct val="0"/>
              </a:spcBef>
              <a:spcAft>
                <a:spcPct val="0"/>
              </a:spcAft>
            </a:pPr>
            <a:endParaRPr lang="en-US" sz="1800" b="1" dirty="0">
              <a:solidFill>
                <a:srgbClr val="3333CC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3078" name="Text Box 5"/>
          <p:cNvSpPr txBox="1">
            <a:spLocks noChangeArrowheads="1"/>
          </p:cNvSpPr>
          <p:nvPr/>
        </p:nvSpPr>
        <p:spPr bwMode="auto">
          <a:xfrm>
            <a:off x="2551284" y="2722374"/>
            <a:ext cx="4038269" cy="1169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5" rIns="91432" bIns="4571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sz="3200" b="1" dirty="0">
                <a:solidFill>
                  <a:srgbClr val="C00000"/>
                </a:solidFill>
                <a:latin typeface="Tahoma" pitchFamily="34" charset="0"/>
                <a:cs typeface="Arial" charset="0"/>
              </a:rPr>
              <a:t>Project Team DAJJ</a:t>
            </a:r>
          </a:p>
          <a:p>
            <a:pPr algn="ctr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C00000"/>
                </a:solidFill>
                <a:latin typeface="Tahoma" pitchFamily="34" charset="0"/>
                <a:cs typeface="Arial" charset="0"/>
              </a:rPr>
              <a:t>Weekly Progress</a:t>
            </a:r>
            <a:endParaRPr lang="en-US" sz="3200" b="1" dirty="0">
              <a:solidFill>
                <a:srgbClr val="C00000"/>
              </a:solidFill>
              <a:latin typeface="Tahoma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416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42AB-EBB7-43AF-A84E-55EC9A434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0615"/>
            <a:ext cx="9143999" cy="838200"/>
          </a:xfrm>
        </p:spPr>
        <p:txBody>
          <a:bodyPr/>
          <a:lstStyle/>
          <a:p>
            <a:r>
              <a:rPr lang="en-US" dirty="0"/>
              <a:t>Week 1 - 2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A2858-0146-4AB9-9EF9-D4CCD5678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Formed Team </a:t>
            </a:r>
          </a:p>
          <a:p>
            <a:r>
              <a:rPr lang="en-US" dirty="0"/>
              <a:t>Scheduled weekly cadence of team meeting (Mondays 8pm ET) </a:t>
            </a:r>
          </a:p>
          <a:p>
            <a:r>
              <a:rPr lang="en-US" dirty="0"/>
              <a:t>Discussed, debated, and selected team project goal and scope</a:t>
            </a:r>
          </a:p>
          <a:p>
            <a:r>
              <a:rPr lang="en-US" dirty="0"/>
              <a:t>Documented Project Proposal</a:t>
            </a:r>
          </a:p>
        </p:txBody>
      </p:sp>
    </p:spTree>
    <p:extLst>
      <p:ext uri="{BB962C8B-B14F-4D97-AF65-F5344CB8AC3E}">
        <p14:creationId xmlns:p14="http://schemas.microsoft.com/office/powerpoint/2010/main" val="1281385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84EA9D-5DBA-49C4-A5A2-5A61A2271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Began ‘Story Board’ list of user stories to represent Agile methodology of breaking down project scope into manageable chunks of work. </a:t>
            </a:r>
          </a:p>
          <a:p>
            <a:r>
              <a:rPr lang="en-US" dirty="0"/>
              <a:t>Demonstrated R Shiny package capabilities</a:t>
            </a:r>
          </a:p>
          <a:p>
            <a:r>
              <a:rPr lang="en-US" dirty="0"/>
              <a:t>Created first R function to subset data by user-selected parameters (Genre</a:t>
            </a:r>
            <a:r>
              <a:rPr lang="en-US"/>
              <a:t>, Rating)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E98909-70B2-4C2D-876F-55056CDB1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1515305458"/>
      </p:ext>
    </p:extLst>
  </p:cSld>
  <p:clrMapOvr>
    <a:masterClrMapping/>
  </p:clrMapOvr>
</p:sld>
</file>

<file path=ppt/theme/theme1.xml><?xml version="1.0" encoding="utf-8"?>
<a:theme xmlns:a="http://schemas.openxmlformats.org/drawingml/2006/main" name="4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2" tIns="45715" rIns="91432" bIns="45715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2" tIns="45715" rIns="91432" bIns="45715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2" tIns="45715" rIns="91432" bIns="45715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2" tIns="45715" rIns="91432" bIns="45715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="1" u="none" dirty="0">
            <a:latin typeface="Tahoma" pitchFamily="34" charset="0"/>
            <a:ea typeface="Tahoma" pitchFamily="34" charset="0"/>
            <a:cs typeface="Tahoma" pitchFamily="34" charset="0"/>
          </a:defRPr>
        </a:defPPr>
      </a:lstStyle>
    </a:tx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18952</TotalTime>
  <Words>103</Words>
  <Application>Microsoft Office PowerPoint</Application>
  <PresentationFormat>On-screen Show (4:3)</PresentationFormat>
  <Paragraphs>16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Tahoma</vt:lpstr>
      <vt:lpstr>Times New Roman</vt:lpstr>
      <vt:lpstr>4_Default Design</vt:lpstr>
      <vt:lpstr>3_Default Design</vt:lpstr>
      <vt:lpstr>PowerPoint Presentation</vt:lpstr>
      <vt:lpstr>Week 1 - 2</vt:lpstr>
      <vt:lpstr>Week 3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lujiec</dc:creator>
  <cp:lastModifiedBy>Andrew Charland</cp:lastModifiedBy>
  <cp:revision>1244</cp:revision>
  <cp:lastPrinted>2016-04-11T08:24:53Z</cp:lastPrinted>
  <dcterms:created xsi:type="dcterms:W3CDTF">2010-07-21T13:59:34Z</dcterms:created>
  <dcterms:modified xsi:type="dcterms:W3CDTF">2017-09-13T00:07:51Z</dcterms:modified>
</cp:coreProperties>
</file>