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8" r:id="rId2"/>
  </p:sldMasterIdLst>
  <p:notesMasterIdLst>
    <p:notesMasterId r:id="rId8"/>
  </p:notesMasterIdLst>
  <p:handoutMasterIdLst>
    <p:handoutMasterId r:id="rId9"/>
  </p:handoutMasterIdLst>
  <p:sldIdLst>
    <p:sldId id="512" r:id="rId3"/>
    <p:sldId id="513" r:id="rId4"/>
    <p:sldId id="514" r:id="rId5"/>
    <p:sldId id="515" r:id="rId6"/>
    <p:sldId id="516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  <a:srgbClr val="D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8167" autoAdjust="0"/>
  </p:normalViewPr>
  <p:slideViewPr>
    <p:cSldViewPr>
      <p:cViewPr varScale="1">
        <p:scale>
          <a:sx n="94" d="100"/>
          <a:sy n="94" d="100"/>
        </p:scale>
        <p:origin x="4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20712"/>
    </p:cViewPr>
  </p:sorterViewPr>
  <p:notesViewPr>
    <p:cSldViewPr>
      <p:cViewPr varScale="1">
        <p:scale>
          <a:sx n="82" d="100"/>
          <a:sy n="82" d="100"/>
        </p:scale>
        <p:origin x="-30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75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r">
              <a:defRPr sz="1200"/>
            </a:lvl1pPr>
          </a:lstStyle>
          <a:p>
            <a:fld id="{3103C979-2CA7-4130-9375-4B3E432D90F5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5" rIns="96628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28" tIns="48315" rIns="96628" bIns="48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r">
              <a:defRPr sz="1200"/>
            </a:lvl1pPr>
          </a:lstStyle>
          <a:p>
            <a:fld id="{93209BCB-7ACA-4DF9-A7CB-71FF1DF9D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842" indent="-285708" defTabSz="966646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2833" indent="-228567" defTabSz="966646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99966" indent="-228567" defTabSz="966646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099" indent="-228567" defTabSz="966646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232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365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8497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5630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F5540E-7289-4861-8E39-CED4CB5BA3C0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53"/>
          <p:cNvSpPr>
            <a:spLocks noChangeArrowheads="1"/>
          </p:cNvSpPr>
          <p:nvPr/>
        </p:nvSpPr>
        <p:spPr bwMode="auto">
          <a:xfrm>
            <a:off x="3657600" y="6400800"/>
            <a:ext cx="525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4" name="Rectangle 2055"/>
          <p:cNvSpPr>
            <a:spLocks noChangeArrowheads="1"/>
          </p:cNvSpPr>
          <p:nvPr/>
        </p:nvSpPr>
        <p:spPr bwMode="auto">
          <a:xfrm>
            <a:off x="990600" y="6400800"/>
            <a:ext cx="2286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3333CC"/>
              </a:solidFill>
              <a:cs typeface="Arial" charset="0"/>
            </a:endParaRPr>
          </a:p>
        </p:txBody>
      </p:sp>
      <p:pic>
        <p:nvPicPr>
          <p:cNvPr id="6" name="Picture 3" descr="29CE52AD-1D74-4EBC-A5B1-3357EAD0D9AA@Belki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454" y="6415484"/>
            <a:ext cx="1518850" cy="37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1inch_30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95" y="6373825"/>
            <a:ext cx="8143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4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32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152400"/>
            <a:ext cx="19621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7340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7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848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95400"/>
            <a:ext cx="38481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91100" y="1295400"/>
            <a:ext cx="38481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91100" y="3771900"/>
            <a:ext cx="38481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72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4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744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77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857250"/>
            <a:ext cx="4406900" cy="561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1" y="857250"/>
            <a:ext cx="4406900" cy="561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71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42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482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6BDCC-E2D4-40B7-9A2C-C5F6251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1578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002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659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11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0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3400" y="0"/>
            <a:ext cx="2260600" cy="6470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14" y="0"/>
            <a:ext cx="6630987" cy="6470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8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3" y="1"/>
            <a:ext cx="8910637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800" y="857250"/>
            <a:ext cx="4406900" cy="561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1" y="857250"/>
            <a:ext cx="4406900" cy="561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6074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1916833"/>
            <a:ext cx="8424936" cy="42093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49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89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13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5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271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2954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83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86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61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7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9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7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90615"/>
            <a:ext cx="914399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422" y="1013254"/>
            <a:ext cx="8674443" cy="53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918882" y="6462584"/>
            <a:ext cx="6540572" cy="39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95-852  Applied Data Science    Topic 4   Slide </a:t>
            </a:r>
            <a:fld id="{9466FD1E-3D99-441D-BF5E-08E876BE15A4}" type="slidenum">
              <a:rPr lang="en-US" sz="1050" b="1" smtClean="0">
                <a:solidFill>
                  <a:srgbClr val="FFFFFF">
                    <a:lumMod val="50000"/>
                  </a:srgbClr>
                </a:solidFill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5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     Copyright © 2017  Artur Dubrawski</a:t>
            </a:r>
          </a:p>
        </p:txBody>
      </p:sp>
      <p:pic>
        <p:nvPicPr>
          <p:cNvPr id="7" name="Picture 3" descr="29CE52AD-1D74-4EBC-A5B1-3357EAD0D9AA@Belk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59454" y="6415484"/>
            <a:ext cx="1518850" cy="37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1inch_30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4495" y="6373825"/>
            <a:ext cx="8143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07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4000" cy="715963"/>
          </a:xfrm>
          <a:prstGeom prst="rect">
            <a:avLst/>
          </a:prstGeom>
          <a:solidFill>
            <a:srgbClr val="0033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762000" y="64770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2" tIns="45711" rIns="91422" bIns="45711" anchor="ctr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2656766" y="6584951"/>
            <a:ext cx="5598195" cy="2462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ctr" defTabSz="914305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3333CC"/>
                </a:solidFill>
              </a:rPr>
              <a:t> </a:t>
            </a:r>
            <a:r>
              <a:rPr lang="en-US" sz="900" b="1" dirty="0">
                <a:solidFill>
                  <a:srgbClr val="3333CC"/>
                </a:solidFill>
              </a:rPr>
              <a:t>Slide </a:t>
            </a:r>
            <a:fld id="{8995D4D0-83B1-478A-A486-78E4499E724B}" type="slidenum">
              <a:rPr lang="en-US" sz="900" b="1" smtClean="0">
                <a:solidFill>
                  <a:srgbClr val="3333CC"/>
                </a:solidFill>
              </a:rPr>
              <a:pPr algn="ctr"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b="1" dirty="0">
                <a:solidFill>
                  <a:srgbClr val="3333CC"/>
                </a:solidFill>
              </a:rPr>
              <a:t>	                Copyright © Carnegie Mellon University 2016</a:t>
            </a:r>
          </a:p>
        </p:txBody>
      </p:sp>
      <p:pic>
        <p:nvPicPr>
          <p:cNvPr id="8197" name="Picture 10" descr="1inch_30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700" y="6418606"/>
            <a:ext cx="8143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478" name="Rectangle 14"/>
          <p:cNvSpPr>
            <a:spLocks noChangeArrowheads="1"/>
          </p:cNvSpPr>
          <p:nvPr/>
        </p:nvSpPr>
        <p:spPr bwMode="auto">
          <a:xfrm>
            <a:off x="139700" y="833438"/>
            <a:ext cx="897890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5" indent="-342865" defTabSz="914305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20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857250"/>
            <a:ext cx="89662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Memo_header_2.jpg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417" y="6506063"/>
            <a:ext cx="2638459" cy="369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54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hf hdr="0" ftr="0" dt="0"/>
  <p:txStyles>
    <p:titleStyle>
      <a:lvl1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2pPr>
      <a:lvl3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3pPr>
      <a:lvl4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4pPr>
      <a:lvl5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5pPr>
      <a:lvl6pPr marL="457153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6pPr>
      <a:lvl7pPr marL="914305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7pPr>
      <a:lvl8pPr marL="1371458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8pPr>
      <a:lvl9pPr marL="182861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9pPr>
    </p:titleStyle>
    <p:bodyStyle>
      <a:lvl1pPr marL="342865" indent="-342865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873" indent="-28572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2pPr>
      <a:lvl3pPr marL="1142882" indent="-228577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3pPr>
      <a:lvl4pPr marL="1600034" indent="-228577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cs typeface="+mn-cs"/>
        </a:defRPr>
      </a:lvl4pPr>
      <a:lvl5pPr marL="2057187" indent="-228577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5pPr>
      <a:lvl6pPr marL="2514340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6pPr>
      <a:lvl7pPr marL="2971492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7pPr>
      <a:lvl8pPr marL="3428645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8pPr>
      <a:lvl9pPr marL="3885797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7621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dirty="0">
                <a:solidFill>
                  <a:srgbClr val="3333CC"/>
                </a:solidFill>
                <a:cs typeface="Arial" charset="0"/>
              </a:rPr>
              <a:t>Applied Data Science</a:t>
            </a:r>
            <a:endParaRPr lang="en-US" sz="1100" b="1" dirty="0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411289" y="1622412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  <a:cs typeface="Arial" charset="0"/>
              </a:rPr>
              <a:t>95-852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  <a:cs typeface="Arial" charset="0"/>
              </a:rPr>
              <a:t>Fall 2017 (Distance)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2000" dirty="0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55099" y="5564193"/>
            <a:ext cx="8446527" cy="45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3333CC"/>
                </a:solidFill>
                <a:latin typeface="Tahoma" pitchFamily="34" charset="0"/>
                <a:cs typeface="Arial" charset="0"/>
              </a:rPr>
              <a:t>Dan Houli, Andrew Charland, Jayakumar Jayakrishnan, Jason Popowski</a:t>
            </a:r>
          </a:p>
          <a:p>
            <a:pPr algn="ctr" eaLnBrk="0" fontAlgn="base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3333CC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551284" y="2722374"/>
            <a:ext cx="4038269" cy="116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C00000"/>
                </a:solidFill>
                <a:latin typeface="Tahoma" pitchFamily="34" charset="0"/>
                <a:cs typeface="Arial" charset="0"/>
              </a:rPr>
              <a:t>Project Team DAJJ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00000"/>
                </a:solidFill>
                <a:latin typeface="Tahoma" pitchFamily="34" charset="0"/>
                <a:cs typeface="Arial" charset="0"/>
              </a:rPr>
              <a:t>Weekly Progress</a:t>
            </a:r>
            <a:endParaRPr lang="en-US" sz="3200" b="1" dirty="0">
              <a:solidFill>
                <a:srgbClr val="C00000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1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42AB-EBB7-43AF-A84E-55EC9A43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615"/>
            <a:ext cx="9143999" cy="838200"/>
          </a:xfrm>
        </p:spPr>
        <p:txBody>
          <a:bodyPr/>
          <a:lstStyle/>
          <a:p>
            <a:r>
              <a:rPr lang="en-US" dirty="0"/>
              <a:t>Week 1 - 2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2858-0146-4AB9-9EF9-D4CCD567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Formed Team </a:t>
            </a:r>
          </a:p>
          <a:p>
            <a:r>
              <a:rPr lang="en-US" dirty="0"/>
              <a:t>Scheduled weekly cadence of team meeting (Mondays 8pm ET) </a:t>
            </a:r>
          </a:p>
          <a:p>
            <a:r>
              <a:rPr lang="en-US" dirty="0"/>
              <a:t>Discussed, debated, and selected team project goal and scope</a:t>
            </a:r>
          </a:p>
          <a:p>
            <a:r>
              <a:rPr lang="en-US" dirty="0"/>
              <a:t>Documented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2813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84EA9D-5DBA-49C4-A5A2-5A61A227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‘Story Board’ list of user stories to represent Agile methodology of breaking down project scope into manageable chunks of work. </a:t>
            </a:r>
          </a:p>
          <a:p>
            <a:r>
              <a:rPr lang="en-US" dirty="0"/>
              <a:t>Demonstrated R Shiny package capabilities</a:t>
            </a:r>
          </a:p>
          <a:p>
            <a:r>
              <a:rPr lang="en-US" dirty="0"/>
              <a:t>Created first R function to subset data by user-selected parameters (Genre</a:t>
            </a:r>
            <a:r>
              <a:rPr lang="en-US"/>
              <a:t>, Rating)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98909-70B2-4C2D-876F-55056CDB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51530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2422" y="1013254"/>
                <a:ext cx="8674443" cy="531134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Store Data externally through Post SQL Script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Prepare / clean data by using Data Profiling function (remove correlations, missing items, etc.)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 Shiny front-end tool to request Genre and Content-Rating inputs from user to prepare subset of “interest” data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 Shiny front-end tool then requests ratings for the top 3 actor names that appear in the “interest” data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Actor “like” scores are converted to Probability and then input as observations along with prior data such as IMDB movie scores, etc. to predict movie match.</a:t>
                </a: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Probability of liking a movie based on selecting the unconditional probability of an actor:   </a:t>
                </a:r>
                <a:r>
                  <a:rPr lang="en-US" sz="1600" dirty="0"/>
                  <a:t>P(Liking a Movie | Actor*) =</a:t>
                </a: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Actor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based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likes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 |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Like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using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likes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scores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𝑢𝑠𝑖𝑛𝑔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𝐼𝑀𝐷𝐵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𝑈𝑠𝑒𝑟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1200"/>
                  <a:t>	</a:t>
                </a:r>
              </a:p>
              <a:p>
                <a:pPr marL="0" indent="0">
                  <a:buNone/>
                </a:pPr>
                <a:r>
                  <a:rPr lang="en-US" sz="1200"/>
                  <a:t>* </a:t>
                </a:r>
                <a:r>
                  <a:rPr lang="en-US" sz="1200" dirty="0"/>
                  <a:t>Denotes that Actor may be substituted with a director.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422" y="1013254"/>
                <a:ext cx="8674443" cy="5311346"/>
              </a:xfrm>
              <a:blipFill>
                <a:blip r:embed="rId2"/>
                <a:stretch>
                  <a:fillRect l="-773" t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329527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66800"/>
            <a:ext cx="4760337" cy="32765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4490274"/>
            <a:ext cx="4984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 from</a:t>
            </a:r>
          </a:p>
          <a:p>
            <a:r>
              <a:rPr lang="en-US" sz="1600" i="1" dirty="0"/>
              <a:t>https://shiny.rstudio.com/gallery/movie-explorer.html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28815"/>
            <a:ext cx="358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interface with select input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well do you like an actor?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output provides a probability of liking the movie using Bayes inference.</a:t>
            </a:r>
          </a:p>
          <a:p>
            <a:endParaRPr lang="en-US" dirty="0"/>
          </a:p>
          <a:p>
            <a:r>
              <a:rPr lang="en-US" dirty="0"/>
              <a:t>Shown in the left is a density plot just as an example.  The team will explore some graphs to help visualize the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294181217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1" u="none" dirty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18992</TotalTime>
  <Words>300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 Math</vt:lpstr>
      <vt:lpstr>Tahoma</vt:lpstr>
      <vt:lpstr>Times New Roman</vt:lpstr>
      <vt:lpstr>Wingdings</vt:lpstr>
      <vt:lpstr>4_Default Design</vt:lpstr>
      <vt:lpstr>3_Default Design</vt:lpstr>
      <vt:lpstr>PowerPoint Presentation</vt:lpstr>
      <vt:lpstr>Week 1 - 2</vt:lpstr>
      <vt:lpstr>Week 3</vt:lpstr>
      <vt:lpstr>Concept</vt:lpstr>
      <vt:lpstr>User Interface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lujiec</dc:creator>
  <cp:lastModifiedBy>Andrew Charland</cp:lastModifiedBy>
  <cp:revision>1248</cp:revision>
  <cp:lastPrinted>2016-04-11T08:24:53Z</cp:lastPrinted>
  <dcterms:created xsi:type="dcterms:W3CDTF">2010-07-21T13:59:34Z</dcterms:created>
  <dcterms:modified xsi:type="dcterms:W3CDTF">2017-09-19T00:59:15Z</dcterms:modified>
</cp:coreProperties>
</file>