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4" r:id="rId2"/>
    <p:sldId id="265" r:id="rId3"/>
    <p:sldId id="266" r:id="rId4"/>
    <p:sldId id="267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9" r:id="rId13"/>
    <p:sldId id="300" r:id="rId14"/>
    <p:sldId id="291" r:id="rId15"/>
    <p:sldId id="293" r:id="rId16"/>
    <p:sldId id="294" r:id="rId17"/>
    <p:sldId id="301" r:id="rId18"/>
    <p:sldId id="30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B9EE6-8C26-474F-8C22-BF96DB83118B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87D0A-F80B-428A-BC30-30CEF70C84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5071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EEB41-ED4B-4737-88B6-EAC3DB591F0B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D418C-45A1-4B7C-8911-09BA7F2583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857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13238"/>
            <a:ext cx="5029200" cy="4162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13238"/>
            <a:ext cx="5029200" cy="4162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13238"/>
            <a:ext cx="5029200" cy="4162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13238"/>
            <a:ext cx="5029200" cy="4162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13238"/>
            <a:ext cx="5029200" cy="4162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13238"/>
            <a:ext cx="5029200" cy="4162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13238"/>
            <a:ext cx="5029200" cy="4162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13238"/>
            <a:ext cx="5029200" cy="4162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9E9A4B2-8A10-4BC5-8B6C-3DFD19A89669}" type="slidenum">
              <a:rPr lang="en-US" sz="1200"/>
              <a:pPr algn="r" eaLnBrk="0" hangingPunct="0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13238"/>
            <a:ext cx="5029200" cy="4162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13238"/>
            <a:ext cx="5029200" cy="4162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13238"/>
            <a:ext cx="5029200" cy="4162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13238"/>
            <a:ext cx="5029200" cy="4162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13238"/>
            <a:ext cx="5029200" cy="4162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434C-0FB8-420E-AA98-8862A9266D4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B642-C7B7-47C1-B8DE-D950ED145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434C-0FB8-420E-AA98-8862A9266D4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B642-C7B7-47C1-B8DE-D950ED145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434C-0FB8-420E-AA98-8862A9266D4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B642-C7B7-47C1-B8DE-D950ED145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3434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29100"/>
            <a:ext cx="43434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8839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4229100"/>
            <a:ext cx="8839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343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434C-0FB8-420E-AA98-8862A9266D4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B642-C7B7-47C1-B8DE-D950ED145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434C-0FB8-420E-AA98-8862A9266D4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B642-C7B7-47C1-B8DE-D950ED145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434C-0FB8-420E-AA98-8862A9266D4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B642-C7B7-47C1-B8DE-D950ED145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434C-0FB8-420E-AA98-8862A9266D4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B642-C7B7-47C1-B8DE-D950ED145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434C-0FB8-420E-AA98-8862A9266D4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B642-C7B7-47C1-B8DE-D950ED145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434C-0FB8-420E-AA98-8862A9266D4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B642-C7B7-47C1-B8DE-D950ED145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434C-0FB8-420E-AA98-8862A9266D4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B642-C7B7-47C1-B8DE-D950ED145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434C-0FB8-420E-AA98-8862A9266D4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B642-C7B7-47C1-B8DE-D950ED145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0434C-0FB8-420E-AA98-8862A9266D4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B642-C7B7-47C1-B8DE-D950ED145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Electrons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3600" dirty="0"/>
              <a:t>There are two ways to show where the electrons are found in the atom</a:t>
            </a:r>
          </a:p>
          <a:p>
            <a:pPr lvl="1"/>
            <a:r>
              <a:rPr lang="en-US" sz="3600" b="1" u="sng" dirty="0"/>
              <a:t>Orbital filling diagrams</a:t>
            </a:r>
          </a:p>
          <a:p>
            <a:pPr lvl="1"/>
            <a:r>
              <a:rPr lang="en-US" sz="3600" b="1" u="sng" dirty="0"/>
              <a:t>Electron </a:t>
            </a:r>
            <a:r>
              <a:rPr lang="en-US" sz="3600" b="1" u="sng" dirty="0" smtClean="0"/>
              <a:t>configurations</a:t>
            </a:r>
          </a:p>
          <a:p>
            <a:pPr marL="457200" lvl="1" indent="0">
              <a:buNone/>
            </a:pPr>
            <a:endParaRPr lang="en-US" sz="3600" b="1" u="sng" dirty="0"/>
          </a:p>
          <a:p>
            <a:r>
              <a:rPr lang="en-US" sz="3600" dirty="0" err="1" smtClean="0"/>
              <a:t>Hund’s</a:t>
            </a:r>
            <a:r>
              <a:rPr lang="en-US" sz="3600" dirty="0" smtClean="0"/>
              <a:t> Rule </a:t>
            </a:r>
            <a:r>
              <a:rPr lang="en-US" sz="3600" b="1" dirty="0" smtClean="0"/>
              <a:t>-“Cupcake Rule” </a:t>
            </a:r>
            <a:r>
              <a:rPr lang="en-US" sz="3600" dirty="0" smtClean="0"/>
              <a:t>– </a:t>
            </a:r>
          </a:p>
          <a:p>
            <a:pPr marL="0" indent="0">
              <a:buNone/>
            </a:pPr>
            <a:r>
              <a:rPr lang="en-US" sz="3600" dirty="0" smtClean="0"/>
              <a:t>everyone gets one before anyone gets two.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76418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Electron Configuration</a:t>
            </a:r>
          </a:p>
        </p:txBody>
      </p:sp>
      <p:sp>
        <p:nvSpPr>
          <p:cNvPr id="36867" name="Rectangle 13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7391400" cy="5105400"/>
          </a:xfrm>
        </p:spPr>
        <p:txBody>
          <a:bodyPr/>
          <a:lstStyle/>
          <a:p>
            <a:pPr eaLnBrk="1" hangingPunct="1"/>
            <a:r>
              <a:rPr lang="en-US" sz="3600" smtClean="0"/>
              <a:t>Electron Configuration: 1s</a:t>
            </a:r>
            <a:r>
              <a:rPr lang="en-US" sz="3600" baseline="30000" smtClean="0"/>
              <a:t>2</a:t>
            </a:r>
            <a:r>
              <a:rPr lang="en-US" sz="3600" smtClean="0"/>
              <a:t>2s</a:t>
            </a:r>
            <a:r>
              <a:rPr lang="en-US" sz="3600" baseline="30000" smtClean="0"/>
              <a:t>2</a:t>
            </a:r>
            <a:r>
              <a:rPr lang="en-US" sz="3600" smtClean="0"/>
              <a:t>2p</a:t>
            </a:r>
            <a:r>
              <a:rPr lang="en-US" sz="3600" baseline="30000" smtClean="0"/>
              <a:t>6</a:t>
            </a:r>
          </a:p>
          <a:p>
            <a:pPr eaLnBrk="1" hangingPunct="1"/>
            <a:r>
              <a:rPr lang="en-US" sz="3600" smtClean="0"/>
              <a:t>Orbital Filling Diagram:</a:t>
            </a:r>
          </a:p>
          <a:p>
            <a:pPr eaLnBrk="1" hangingPunct="1"/>
            <a:r>
              <a:rPr lang="en-US" sz="3600" smtClean="0"/>
              <a:t>Orbital image:</a:t>
            </a:r>
          </a:p>
        </p:txBody>
      </p:sp>
      <p:graphicFrame>
        <p:nvGraphicFramePr>
          <p:cNvPr id="36868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7800" y="2362200"/>
          <a:ext cx="3429000" cy="949325"/>
        </p:xfrm>
        <a:graphic>
          <a:graphicData uri="http://schemas.openxmlformats.org/presentationml/2006/ole">
            <p:oleObj spid="_x0000_s1082" name="Bitmap Image" r:id="rId4" imgW="1685714" imgH="466543" progId="PBrush">
              <p:embed/>
            </p:oleObj>
          </a:graphicData>
        </a:graphic>
      </p:graphicFrame>
      <p:graphicFrame>
        <p:nvGraphicFramePr>
          <p:cNvPr id="36869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3657600"/>
          <a:ext cx="4267200" cy="3060700"/>
        </p:xfrm>
        <a:graphic>
          <a:graphicData uri="http://schemas.openxmlformats.org/presentationml/2006/ole">
            <p:oleObj spid="_x0000_s1083" name="Bitmap Image" r:id="rId5" imgW="2828571" imgH="202910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Noble Gas Configuration</a:t>
            </a:r>
          </a:p>
        </p:txBody>
      </p:sp>
      <p:pic>
        <p:nvPicPr>
          <p:cNvPr id="37891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524000"/>
            <a:ext cx="1905000" cy="5181600"/>
          </a:xfrm>
        </p:spPr>
      </p:pic>
      <p:sp>
        <p:nvSpPr>
          <p:cNvPr id="37892" name="Rectangle 11"/>
          <p:cNvSpPr>
            <a:spLocks noGrp="1"/>
          </p:cNvSpPr>
          <p:nvPr>
            <p:ph type="body" sz="half" idx="2"/>
          </p:nvPr>
        </p:nvSpPr>
        <p:spPr>
          <a:xfrm>
            <a:off x="2286000" y="1600200"/>
            <a:ext cx="6705600" cy="5105400"/>
          </a:xfrm>
        </p:spPr>
        <p:txBody>
          <a:bodyPr/>
          <a:lstStyle/>
          <a:p>
            <a:pPr eaLnBrk="1" hangingPunct="1"/>
            <a:r>
              <a:rPr lang="en-US" smtClean="0"/>
              <a:t>Shorthand electron configuration</a:t>
            </a:r>
          </a:p>
          <a:p>
            <a:pPr lvl="1" eaLnBrk="1" hangingPunct="1"/>
            <a:r>
              <a:rPr lang="en-US" smtClean="0"/>
              <a:t>Give the symbol of the noble gas in the previous energy level in brackets</a:t>
            </a:r>
          </a:p>
          <a:p>
            <a:pPr lvl="1" eaLnBrk="1" hangingPunct="1"/>
            <a:r>
              <a:rPr lang="en-US" smtClean="0"/>
              <a:t>Give the configuration for the remaining energy level</a:t>
            </a:r>
          </a:p>
          <a:p>
            <a:pPr eaLnBrk="1" hangingPunct="1"/>
            <a:r>
              <a:rPr lang="en-US" smtClean="0"/>
              <a:t>Example: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			Sulfur = 1s</a:t>
            </a:r>
            <a:r>
              <a:rPr lang="en-US" baseline="30000" smtClean="0"/>
              <a:t>2</a:t>
            </a:r>
            <a:r>
              <a:rPr lang="en-US" smtClean="0"/>
              <a:t>2s</a:t>
            </a:r>
            <a:r>
              <a:rPr lang="en-US" baseline="30000" smtClean="0"/>
              <a:t>2</a:t>
            </a:r>
            <a:r>
              <a:rPr lang="en-US" smtClean="0"/>
              <a:t>2p</a:t>
            </a:r>
            <a:r>
              <a:rPr lang="en-US" baseline="30000" smtClean="0"/>
              <a:t>6</a:t>
            </a:r>
            <a:r>
              <a:rPr lang="en-US" smtClean="0"/>
              <a:t>3s</a:t>
            </a:r>
            <a:r>
              <a:rPr lang="en-US" baseline="30000" smtClean="0"/>
              <a:t>2</a:t>
            </a:r>
            <a:r>
              <a:rPr lang="en-US" smtClean="0"/>
              <a:t>3p</a:t>
            </a:r>
            <a:r>
              <a:rPr lang="en-US" baseline="30000" smtClean="0"/>
              <a:t>4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					 [Ne]3s</a:t>
            </a:r>
            <a:r>
              <a:rPr lang="en-US" baseline="30000" smtClean="0"/>
              <a:t>2</a:t>
            </a:r>
            <a:r>
              <a:rPr lang="en-US" smtClean="0"/>
              <a:t>3p</a:t>
            </a:r>
            <a:r>
              <a:rPr lang="en-US" baseline="30000" smtClean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Valence Electrons</a:t>
            </a:r>
          </a:p>
        </p:txBody>
      </p:sp>
      <p:sp>
        <p:nvSpPr>
          <p:cNvPr id="49155" name="Rectangle 11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8534400" cy="5105400"/>
          </a:xfrm>
        </p:spPr>
        <p:txBody>
          <a:bodyPr/>
          <a:lstStyle/>
          <a:p>
            <a:pPr eaLnBrk="1" hangingPunct="1"/>
            <a:r>
              <a:rPr lang="en-US" sz="2800" b="1" u="sng" dirty="0" smtClean="0"/>
              <a:t>Valence electrons</a:t>
            </a:r>
            <a:r>
              <a:rPr lang="en-US" sz="2800" dirty="0" smtClean="0"/>
              <a:t>: found in the outermost energy level</a:t>
            </a:r>
          </a:p>
          <a:p>
            <a:pPr lvl="1" eaLnBrk="1" hangingPunct="1"/>
            <a:r>
              <a:rPr lang="en-US" sz="2400" dirty="0" smtClean="0"/>
              <a:t>These electrons are used for bonding</a:t>
            </a:r>
          </a:p>
          <a:p>
            <a:pPr eaLnBrk="1" hangingPunct="1"/>
            <a:r>
              <a:rPr lang="en-US" sz="2800" dirty="0" smtClean="0"/>
              <a:t>Example: Nitrogen = 1s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  2s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2p</a:t>
            </a:r>
            <a:r>
              <a:rPr lang="en-US" sz="2800" baseline="30000" dirty="0" smtClean="0"/>
              <a:t>3</a:t>
            </a:r>
          </a:p>
          <a:p>
            <a:pPr lvl="1" eaLnBrk="1" hangingPunct="1"/>
            <a:r>
              <a:rPr lang="en-US" sz="2400" dirty="0" smtClean="0"/>
              <a:t>Add up the number of e- (</a:t>
            </a:r>
            <a:r>
              <a:rPr lang="en-US" sz="2400" b="1" i="1" dirty="0" smtClean="0"/>
              <a:t>superscripts</a:t>
            </a:r>
            <a:r>
              <a:rPr lang="en-US" sz="2400" dirty="0" smtClean="0"/>
              <a:t>) </a:t>
            </a:r>
          </a:p>
          <a:p>
            <a:pPr lvl="1" eaLnBrk="1" hangingPunct="1"/>
            <a:r>
              <a:rPr lang="en-US" sz="2400" dirty="0" smtClean="0"/>
              <a:t>in the highest energy level</a:t>
            </a:r>
          </a:p>
          <a:p>
            <a:pPr lvl="1"/>
            <a:r>
              <a:rPr lang="en-US" sz="2400" dirty="0" smtClean="0"/>
              <a:t>Nitrogen has </a:t>
            </a:r>
            <a:r>
              <a:rPr lang="en-US" sz="2400" b="1" i="1" dirty="0" smtClean="0"/>
              <a:t>2 + 3 = 5 valence </a:t>
            </a:r>
            <a:r>
              <a:rPr lang="en-US" sz="2400" dirty="0" smtClean="0"/>
              <a:t>electrons</a:t>
            </a:r>
          </a:p>
          <a:p>
            <a:r>
              <a:rPr lang="en-US" sz="2800" b="1" i="1" dirty="0" smtClean="0"/>
              <a:t>Core electrons</a:t>
            </a:r>
            <a:r>
              <a:rPr lang="en-US" sz="2800" dirty="0" smtClean="0">
                <a:solidFill>
                  <a:srgbClr val="FF0000"/>
                </a:solidFill>
              </a:rPr>
              <a:t>:  </a:t>
            </a:r>
            <a:r>
              <a:rPr lang="en-US" sz="2400" dirty="0" smtClean="0"/>
              <a:t>found in the inner</a:t>
            </a:r>
          </a:p>
          <a:p>
            <a:pPr>
              <a:buNone/>
            </a:pPr>
            <a:r>
              <a:rPr lang="en-US" sz="2400" dirty="0" smtClean="0"/>
              <a:t> energy levels. Nitrogen = 1s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  2s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2p</a:t>
            </a:r>
            <a:r>
              <a:rPr lang="en-US" sz="2400" baseline="30000" dirty="0" smtClean="0"/>
              <a:t>3</a:t>
            </a:r>
            <a:endParaRPr lang="en-US" sz="2400" dirty="0" smtClean="0"/>
          </a:p>
        </p:txBody>
      </p:sp>
      <p:pic>
        <p:nvPicPr>
          <p:cNvPr id="49156" name="Picture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19800" y="2590800"/>
            <a:ext cx="2895600" cy="3095625"/>
          </a:xfrm>
        </p:spPr>
      </p:pic>
      <p:sp>
        <p:nvSpPr>
          <p:cNvPr id="49157" name="Oval 4"/>
          <p:cNvSpPr>
            <a:spLocks noChangeArrowheads="1"/>
          </p:cNvSpPr>
          <p:nvPr/>
        </p:nvSpPr>
        <p:spPr bwMode="auto">
          <a:xfrm>
            <a:off x="4191000" y="2514600"/>
            <a:ext cx="1295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lg" len="med"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6515100" y="2476500"/>
            <a:ext cx="10668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7600" y="4495800"/>
            <a:ext cx="3124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276600" y="4876800"/>
            <a:ext cx="609600" cy="457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lg" len="med"/>
            <a:tailEnd/>
          </a:ln>
        </p:spPr>
        <p:txBody>
          <a:bodyPr wrap="none" anchor="ctr"/>
          <a:lstStyle/>
          <a:p>
            <a:pPr algn="ctr" eaLnBrk="0" hangingPunct="0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06-21C-8283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797550" cy="482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3810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number of valence electrons is equal to the number in the A group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Lewis-Dot Diagrams</a:t>
            </a:r>
          </a:p>
        </p:txBody>
      </p:sp>
      <p:sp>
        <p:nvSpPr>
          <p:cNvPr id="51203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u="sng" dirty="0" smtClean="0"/>
              <a:t>Lewis Dot Diagrams </a:t>
            </a:r>
            <a:r>
              <a:rPr lang="en-US" sz="2800" dirty="0" smtClean="0"/>
              <a:t>are a way to represent the valence electrons in an atom.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Element’s symbol represents the nucleus and inner-level electrons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Dots represent the valence electrons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Dots are placed one at a time on the four sides of the symbol, then paired until all valence electrons are used…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Maximum of 8 e- will be around the symbol 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43200" y="4953000"/>
            <a:ext cx="2971800" cy="914400"/>
            <a:chOff x="2256" y="2496"/>
            <a:chExt cx="1556" cy="451"/>
          </a:xfrm>
        </p:grpSpPr>
        <p:pic>
          <p:nvPicPr>
            <p:cNvPr id="5" name="Picture 5" descr="dot_f_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8" y="2496"/>
              <a:ext cx="1124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 descr="dot_c_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6" y="2544"/>
              <a:ext cx="288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Lewis-Dot Diagrams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2413"/>
            <a:ext cx="9144000" cy="533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Ions</a:t>
            </a:r>
          </a:p>
        </p:txBody>
      </p:sp>
      <p:sp>
        <p:nvSpPr>
          <p:cNvPr id="54275" name="Rectangle 10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8839200" cy="396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b="1" u="sng" dirty="0" smtClean="0"/>
              <a:t>Ions</a:t>
            </a:r>
            <a:r>
              <a:rPr lang="en-US" dirty="0" smtClean="0"/>
              <a:t> are atoms that have </a:t>
            </a:r>
            <a:r>
              <a:rPr lang="en-US" b="1" u="sng" dirty="0" smtClean="0"/>
              <a:t>gained or lost electrons</a:t>
            </a:r>
            <a:r>
              <a:rPr lang="en-US" dirty="0" smtClean="0"/>
              <a:t>; indicated by a superscript that shows the ion’s charge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Cl</a:t>
            </a:r>
            <a:r>
              <a:rPr lang="en-US" dirty="0" smtClean="0"/>
              <a:t>     1s</a:t>
            </a:r>
            <a:r>
              <a:rPr lang="en-US" baseline="30000" dirty="0" smtClean="0"/>
              <a:t>2</a:t>
            </a:r>
            <a:r>
              <a:rPr lang="en-US" dirty="0" smtClean="0"/>
              <a:t>2s</a:t>
            </a:r>
            <a:r>
              <a:rPr lang="en-US" baseline="30000" dirty="0" smtClean="0"/>
              <a:t>2</a:t>
            </a:r>
            <a:r>
              <a:rPr lang="en-US" dirty="0" smtClean="0"/>
              <a:t>2p</a:t>
            </a:r>
            <a:r>
              <a:rPr lang="en-US" baseline="30000" dirty="0" smtClean="0"/>
              <a:t>6</a:t>
            </a:r>
            <a:r>
              <a:rPr lang="en-US" dirty="0" smtClean="0"/>
              <a:t>3s</a:t>
            </a:r>
            <a:r>
              <a:rPr lang="en-US" baseline="30000" dirty="0" smtClean="0"/>
              <a:t>2</a:t>
            </a:r>
            <a:r>
              <a:rPr lang="en-US" dirty="0" smtClean="0"/>
              <a:t>3p</a:t>
            </a:r>
            <a:r>
              <a:rPr lang="en-US" baseline="30000" dirty="0" smtClean="0"/>
              <a:t>5</a:t>
            </a:r>
            <a:endParaRPr lang="en-US" baseline="30000" dirty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Cl</a:t>
            </a:r>
            <a:r>
              <a:rPr lang="en-US" baseline="30000" dirty="0" smtClean="0"/>
              <a:t>-1  </a:t>
            </a:r>
            <a:r>
              <a:rPr lang="en-US" dirty="0" smtClean="0"/>
              <a:t> 1s</a:t>
            </a:r>
            <a:r>
              <a:rPr lang="en-US" baseline="30000" dirty="0" smtClean="0"/>
              <a:t>2</a:t>
            </a:r>
            <a:r>
              <a:rPr lang="en-US" dirty="0" smtClean="0"/>
              <a:t>2s</a:t>
            </a:r>
            <a:r>
              <a:rPr lang="en-US" baseline="30000" dirty="0" smtClean="0"/>
              <a:t>2</a:t>
            </a:r>
            <a:r>
              <a:rPr lang="en-US" dirty="0" smtClean="0"/>
              <a:t>2p</a:t>
            </a:r>
            <a:r>
              <a:rPr lang="en-US" baseline="30000" dirty="0" smtClean="0"/>
              <a:t>6</a:t>
            </a:r>
            <a:r>
              <a:rPr lang="en-US" dirty="0" smtClean="0"/>
              <a:t>3s</a:t>
            </a:r>
            <a:r>
              <a:rPr lang="en-US" baseline="30000" dirty="0" smtClean="0"/>
              <a:t>2</a:t>
            </a:r>
            <a:r>
              <a:rPr lang="en-US" dirty="0" smtClean="0"/>
              <a:t>3p</a:t>
            </a:r>
            <a:r>
              <a:rPr lang="en-US" baseline="30000" dirty="0" smtClean="0"/>
              <a:t>6  </a:t>
            </a:r>
            <a:r>
              <a:rPr lang="en-US" dirty="0" smtClean="0"/>
              <a:t>chlorine added an electron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baseline="30000" dirty="0"/>
          </a:p>
          <a:p>
            <a:pPr eaLnBrk="1" hangingPunct="1">
              <a:lnSpc>
                <a:spcPct val="80000"/>
              </a:lnSpc>
              <a:buNone/>
            </a:pP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 smtClean="0"/>
              <a:t>Chlorine adds a valence electron and becomes a negative 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733800"/>
            <a:ext cx="8839200" cy="2476500"/>
          </a:xfrm>
        </p:spPr>
        <p:txBody>
          <a:bodyPr/>
          <a:lstStyle/>
          <a:p>
            <a:r>
              <a:rPr lang="en-US" dirty="0" smtClean="0"/>
              <a:t>Sodium loses a valence electron and becomes a </a:t>
            </a:r>
            <a:r>
              <a:rPr lang="en-US" dirty="0" err="1" smtClean="0"/>
              <a:t>pawsitive</a:t>
            </a:r>
            <a:r>
              <a:rPr lang="en-US" dirty="0" smtClean="0"/>
              <a:t> ion.</a:t>
            </a: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47737" y="1295400"/>
            <a:ext cx="5081120" cy="2286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" name="Picture 7" descr="sodiu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4230156"/>
            <a:ext cx="5105400" cy="2285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ound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295400"/>
            <a:ext cx="1743075" cy="2002682"/>
          </a:xfrm>
        </p:spPr>
      </p:pic>
      <p:sp>
        <p:nvSpPr>
          <p:cNvPr id="6" name="Title 1"/>
          <p:cNvSpPr>
            <a:spLocks noGrp="1"/>
          </p:cNvSpPr>
          <p:nvPr>
            <p:ph type="body" sz="half" idx="1"/>
          </p:nvPr>
        </p:nvSpPr>
        <p:spPr>
          <a:xfrm>
            <a:off x="0" y="457200"/>
            <a:ext cx="8839200" cy="24765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2800" dirty="0" smtClean="0"/>
              <a:t>The </a:t>
            </a:r>
            <a:r>
              <a:rPr lang="en-US" sz="2800" b="1" dirty="0" smtClean="0"/>
              <a:t>ground state</a:t>
            </a:r>
            <a:r>
              <a:rPr lang="en-US" sz="2800" dirty="0" smtClean="0"/>
              <a:t> of an electron, the energy level it</a:t>
            </a:r>
          </a:p>
          <a:p>
            <a:pPr algn="l">
              <a:buNone/>
            </a:pPr>
            <a:r>
              <a:rPr lang="en-US" sz="2800" dirty="0" smtClean="0"/>
              <a:t>normally occupies, is the state of lowest energy for that electron.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2004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an electron temporarily occupies an energy state greater than its ground state, it is in an </a:t>
            </a:r>
            <a:r>
              <a:rPr lang="en-US" sz="2800" b="1" dirty="0" smtClean="0"/>
              <a:t>excited state</a:t>
            </a:r>
            <a:r>
              <a:rPr lang="en-US" sz="2800" dirty="0" smtClean="0"/>
              <a:t>. An electron can become excited if it is given extra energy</a:t>
            </a:r>
            <a:endParaRPr lang="en-US" sz="2800" dirty="0"/>
          </a:p>
        </p:txBody>
      </p:sp>
      <p:pic>
        <p:nvPicPr>
          <p:cNvPr id="9" name="Picture 8" descr="excited.gif"/>
          <p:cNvPicPr>
            <a:picLocks noChangeAspect="1"/>
          </p:cNvPicPr>
          <p:nvPr/>
        </p:nvPicPr>
        <p:blipFill>
          <a:blip r:embed="rId3" cstate="print"/>
          <a:srcRect l="34422"/>
          <a:stretch>
            <a:fillRect/>
          </a:stretch>
        </p:blipFill>
        <p:spPr>
          <a:xfrm>
            <a:off x="2286000" y="4191000"/>
            <a:ext cx="2286000" cy="2513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/>
          </p:cNvSpPr>
          <p:nvPr>
            <p:ph type="title"/>
          </p:nvPr>
        </p:nvSpPr>
        <p:spPr bwMode="auto">
          <a:xfrm>
            <a:off x="152400" y="274638"/>
            <a:ext cx="8839200" cy="639762"/>
          </a:xfrm>
          <a:noFill/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ffectLst/>
              </a:rPr>
              <a:t>Locating Electrons</a:t>
            </a:r>
          </a:p>
        </p:txBody>
      </p:sp>
      <p:pic>
        <p:nvPicPr>
          <p:cNvPr id="24580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219201"/>
            <a:ext cx="91440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xfrm>
            <a:off x="152400" y="274638"/>
            <a:ext cx="8839200" cy="563562"/>
          </a:xfrm>
          <a:noFill/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ffectLst/>
              </a:rPr>
              <a:t>Electron Configuration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2"/>
          </p:nvPr>
        </p:nvSpPr>
        <p:spPr>
          <a:xfrm>
            <a:off x="4343400" y="990600"/>
            <a:ext cx="4648200" cy="5715000"/>
          </a:xfrm>
        </p:spPr>
        <p:txBody>
          <a:bodyPr>
            <a:normAutofit/>
          </a:bodyPr>
          <a:lstStyle/>
          <a:p>
            <a:pPr eaLnBrk="1" hangingPunct="1">
              <a:buFont typeface="Times" pitchFamily="28" charset="0"/>
              <a:buChar char="•"/>
            </a:pPr>
            <a:r>
              <a:rPr lang="en-US" dirty="0" smtClean="0"/>
              <a:t>Shorthand method for describing the arrangement of electrons</a:t>
            </a:r>
          </a:p>
          <a:p>
            <a:pPr eaLnBrk="1" hangingPunct="1">
              <a:buFont typeface="Times" pitchFamily="28" charset="0"/>
              <a:buChar char="•"/>
            </a:pPr>
            <a:r>
              <a:rPr lang="en-US" dirty="0" smtClean="0"/>
              <a:t>Composed of the </a:t>
            </a:r>
            <a:r>
              <a:rPr lang="en-US" b="1" u="sng" dirty="0" smtClean="0"/>
              <a:t>principal energy level </a:t>
            </a:r>
            <a:r>
              <a:rPr lang="en-US" dirty="0" smtClean="0"/>
              <a:t>followed by the </a:t>
            </a:r>
            <a:r>
              <a:rPr lang="en-US" b="1" u="sng" dirty="0" smtClean="0"/>
              <a:t>energy sublevel</a:t>
            </a:r>
            <a:r>
              <a:rPr lang="en-US" dirty="0" smtClean="0"/>
              <a:t> and includes a superscript with the # of electrons in the sublevel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5029200"/>
            <a:ext cx="4405313" cy="1552575"/>
            <a:chOff x="2016" y="2999"/>
            <a:chExt cx="2775" cy="978"/>
          </a:xfrm>
        </p:grpSpPr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2016" y="3120"/>
              <a:ext cx="143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dirty="0"/>
                <a:t>Helium:   1s</a:t>
              </a:r>
              <a:r>
                <a:rPr lang="en-US" sz="3200" baseline="30000" dirty="0"/>
                <a:t>2</a:t>
              </a:r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 flipH="1">
              <a:off x="2976" y="3431"/>
              <a:ext cx="96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264" y="3383"/>
              <a:ext cx="340" cy="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 flipV="1">
              <a:off x="3360" y="3120"/>
              <a:ext cx="624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85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lg" len="med"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Energy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/>
                <a:t>Level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3542" y="3719"/>
              <a:ext cx="612" cy="233"/>
            </a:xfrm>
            <a:prstGeom prst="rect">
              <a:avLst/>
            </a:prstGeom>
            <a:noFill/>
            <a:ln w="9525">
              <a:noFill/>
              <a:miter lim="800000"/>
              <a:headEnd type="none" w="lg" len="med"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Sublevel</a:t>
              </a:r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4022" y="2999"/>
              <a:ext cx="769" cy="233"/>
            </a:xfrm>
            <a:prstGeom prst="rect">
              <a:avLst/>
            </a:prstGeom>
            <a:noFill/>
            <a:ln w="9525">
              <a:noFill/>
              <a:miter lim="800000"/>
              <a:headEnd type="none" w="lg" len="med"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# electrons</a:t>
              </a:r>
            </a:p>
          </p:txBody>
        </p:sp>
      </p:grpSp>
      <p:pic>
        <p:nvPicPr>
          <p:cNvPr id="25605" name="Picture 16" descr="cart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524000"/>
            <a:ext cx="3810000" cy="3305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Electron Configuration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Times" pitchFamily="28" charset="0"/>
              <a:buChar char="•"/>
            </a:pPr>
            <a:r>
              <a:rPr lang="en-US" sz="2800" dirty="0" smtClean="0"/>
              <a:t>Electron Configuration is ordered the way you read a book: from </a:t>
            </a:r>
            <a:r>
              <a:rPr lang="en-US" sz="2800" b="1" u="sng" dirty="0" smtClean="0"/>
              <a:t>left to right and top to bottom</a:t>
            </a:r>
          </a:p>
          <a:p>
            <a:pPr eaLnBrk="1" hangingPunct="1">
              <a:buFont typeface="Times" pitchFamily="28" charset="0"/>
              <a:buChar char="•"/>
            </a:pPr>
            <a:r>
              <a:rPr lang="en-US" sz="2800" dirty="0" smtClean="0"/>
              <a:t>Note that d orbital is 1 energy level behind and the f orbital is 2 energy levels behind the s &amp; p orbitals</a:t>
            </a:r>
            <a:endParaRPr lang="en-US" sz="2800" dirty="0" smtClean="0">
              <a:latin typeface="Helvetica" pitchFamily="2" charset="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57200" y="5699125"/>
            <a:ext cx="8358188" cy="1006475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000" b="1" dirty="0">
                <a:latin typeface="Helvetica" pitchFamily="2" charset="2"/>
              </a:rPr>
              <a:t>The order: 1s</a:t>
            </a:r>
            <a:r>
              <a:rPr lang="en-US" sz="3000" b="1" baseline="30000" dirty="0">
                <a:latin typeface="Helvetica" pitchFamily="2" charset="2"/>
              </a:rPr>
              <a:t>2</a:t>
            </a:r>
            <a:r>
              <a:rPr lang="en-US" sz="3000" b="1" dirty="0">
                <a:latin typeface="Helvetica" pitchFamily="2" charset="2"/>
              </a:rPr>
              <a:t> 2s</a:t>
            </a:r>
            <a:r>
              <a:rPr lang="en-US" sz="3000" b="1" baseline="30000" dirty="0">
                <a:latin typeface="Helvetica" pitchFamily="2" charset="2"/>
              </a:rPr>
              <a:t>2</a:t>
            </a:r>
            <a:r>
              <a:rPr lang="en-US" sz="3000" b="1" dirty="0">
                <a:latin typeface="Helvetica" pitchFamily="2" charset="2"/>
              </a:rPr>
              <a:t> 2p</a:t>
            </a:r>
            <a:r>
              <a:rPr lang="en-US" sz="3000" b="1" baseline="30000" dirty="0">
                <a:latin typeface="Helvetica" pitchFamily="2" charset="2"/>
              </a:rPr>
              <a:t>6</a:t>
            </a:r>
            <a:r>
              <a:rPr lang="en-US" sz="3000" b="1" dirty="0">
                <a:latin typeface="Helvetica" pitchFamily="2" charset="2"/>
              </a:rPr>
              <a:t> 3s</a:t>
            </a:r>
            <a:r>
              <a:rPr lang="en-US" sz="3000" b="1" baseline="30000" dirty="0">
                <a:latin typeface="Helvetica" pitchFamily="2" charset="2"/>
              </a:rPr>
              <a:t>2</a:t>
            </a:r>
            <a:r>
              <a:rPr lang="en-US" sz="3000" b="1" dirty="0">
                <a:latin typeface="Helvetica" pitchFamily="2" charset="2"/>
              </a:rPr>
              <a:t> 3p</a:t>
            </a:r>
            <a:r>
              <a:rPr lang="en-US" sz="3000" b="1" baseline="30000" dirty="0">
                <a:latin typeface="Helvetica" pitchFamily="2" charset="2"/>
              </a:rPr>
              <a:t>6</a:t>
            </a:r>
            <a:r>
              <a:rPr lang="en-US" sz="3000" b="1" dirty="0">
                <a:latin typeface="Helvetica" pitchFamily="2" charset="2"/>
              </a:rPr>
              <a:t> 4s</a:t>
            </a:r>
            <a:r>
              <a:rPr lang="en-US" sz="3000" b="1" baseline="30000" dirty="0">
                <a:latin typeface="Helvetica" pitchFamily="2" charset="2"/>
              </a:rPr>
              <a:t>2</a:t>
            </a:r>
            <a:r>
              <a:rPr lang="en-US" sz="3000" b="1" dirty="0">
                <a:latin typeface="Helvetica" pitchFamily="2" charset="2"/>
              </a:rPr>
              <a:t> 3d</a:t>
            </a:r>
            <a:r>
              <a:rPr lang="en-US" sz="3000" b="1" baseline="30000" dirty="0">
                <a:latin typeface="Helvetica" pitchFamily="2" charset="2"/>
              </a:rPr>
              <a:t>10</a:t>
            </a:r>
            <a:r>
              <a:rPr lang="en-US" sz="3000" b="1" dirty="0">
                <a:latin typeface="Helvetica" pitchFamily="2" charset="2"/>
              </a:rPr>
              <a:t> 4p</a:t>
            </a:r>
            <a:r>
              <a:rPr lang="en-US" sz="3000" b="1" baseline="30000" dirty="0">
                <a:latin typeface="Helvetica" pitchFamily="2" charset="2"/>
              </a:rPr>
              <a:t>6</a:t>
            </a:r>
            <a:r>
              <a:rPr lang="en-US" sz="3000" b="1" dirty="0">
                <a:latin typeface="Helvetica" pitchFamily="2" charset="2"/>
              </a:rPr>
              <a:t> 5s</a:t>
            </a:r>
            <a:r>
              <a:rPr lang="en-US" sz="3000" b="1" baseline="30000" dirty="0">
                <a:latin typeface="Helvetica" pitchFamily="2" charset="2"/>
              </a:rPr>
              <a:t>2</a:t>
            </a:r>
            <a:r>
              <a:rPr lang="en-US" sz="3000" b="1" dirty="0">
                <a:latin typeface="Helvetica" pitchFamily="2" charset="2"/>
              </a:rPr>
              <a:t> 4d</a:t>
            </a:r>
            <a:r>
              <a:rPr lang="en-US" sz="3000" b="1" baseline="30000" dirty="0">
                <a:latin typeface="Helvetica" pitchFamily="2" charset="2"/>
              </a:rPr>
              <a:t>10</a:t>
            </a:r>
            <a:r>
              <a:rPr lang="en-US" sz="3000" b="1" dirty="0">
                <a:latin typeface="Helvetica" pitchFamily="2" charset="2"/>
              </a:rPr>
              <a:t> 5p</a:t>
            </a:r>
            <a:r>
              <a:rPr lang="en-US" sz="3000" b="1" baseline="30000" dirty="0">
                <a:latin typeface="Helvetica" pitchFamily="2" charset="2"/>
              </a:rPr>
              <a:t>6</a:t>
            </a:r>
            <a:r>
              <a:rPr lang="en-US" sz="3000" b="1" dirty="0">
                <a:latin typeface="Helvetica" pitchFamily="2" charset="2"/>
              </a:rPr>
              <a:t> 6s</a:t>
            </a:r>
            <a:r>
              <a:rPr lang="en-US" sz="3000" b="1" baseline="30000" dirty="0">
                <a:latin typeface="Helvetica" pitchFamily="2" charset="2"/>
              </a:rPr>
              <a:t>2</a:t>
            </a:r>
            <a:r>
              <a:rPr lang="en-US" sz="3000" b="1" dirty="0">
                <a:latin typeface="Helvetica" pitchFamily="2" charset="2"/>
              </a:rPr>
              <a:t> 4f</a:t>
            </a:r>
            <a:r>
              <a:rPr lang="en-US" sz="3000" b="1" baseline="30000" dirty="0">
                <a:latin typeface="Helvetica" pitchFamily="2" charset="2"/>
              </a:rPr>
              <a:t>14</a:t>
            </a:r>
            <a:r>
              <a:rPr lang="en-US" sz="3000" b="1" dirty="0">
                <a:latin typeface="Helvetica" pitchFamily="2" charset="2"/>
              </a:rPr>
              <a:t> 5d</a:t>
            </a:r>
            <a:r>
              <a:rPr lang="en-US" sz="3000" b="1" baseline="30000" dirty="0">
                <a:latin typeface="Helvetica" pitchFamily="2" charset="2"/>
              </a:rPr>
              <a:t>10</a:t>
            </a:r>
            <a:r>
              <a:rPr lang="en-US" sz="3000" b="1" dirty="0">
                <a:latin typeface="Helvetica" pitchFamily="2" charset="2"/>
              </a:rPr>
              <a:t> 6p</a:t>
            </a:r>
            <a:r>
              <a:rPr lang="en-US" sz="3000" b="1" baseline="30000" dirty="0">
                <a:latin typeface="Helvetica" pitchFamily="2" charset="2"/>
              </a:rPr>
              <a:t>6</a:t>
            </a:r>
            <a:r>
              <a:rPr lang="en-US" sz="3000" b="1" dirty="0">
                <a:latin typeface="Helvetica" pitchFamily="2" charset="2"/>
              </a:rPr>
              <a:t> 7s</a:t>
            </a:r>
            <a:r>
              <a:rPr lang="en-US" sz="3000" b="1" baseline="30000" dirty="0">
                <a:latin typeface="Helvetica" pitchFamily="2" charset="2"/>
              </a:rPr>
              <a:t>2</a:t>
            </a:r>
            <a:r>
              <a:rPr lang="en-US" sz="3000" b="1" dirty="0">
                <a:latin typeface="Helvetica" pitchFamily="2" charset="2"/>
              </a:rPr>
              <a:t> 5f</a:t>
            </a:r>
            <a:r>
              <a:rPr lang="en-US" sz="3000" b="1" baseline="30000" dirty="0">
                <a:latin typeface="Helvetica" pitchFamily="2" charset="2"/>
              </a:rPr>
              <a:t>14</a:t>
            </a:r>
            <a:r>
              <a:rPr lang="en-US" sz="3000" b="1" dirty="0">
                <a:latin typeface="Helvetica" pitchFamily="2" charset="2"/>
              </a:rPr>
              <a:t> 6d</a:t>
            </a:r>
            <a:r>
              <a:rPr lang="en-US" sz="3000" b="1" baseline="30000" dirty="0">
                <a:latin typeface="Helvetica" pitchFamily="2" charset="2"/>
              </a:rPr>
              <a:t>10</a:t>
            </a:r>
            <a:r>
              <a:rPr lang="en-US" sz="3000" b="1" dirty="0">
                <a:latin typeface="Helvetica" pitchFamily="2" charset="2"/>
              </a:rPr>
              <a:t> 7p</a:t>
            </a:r>
            <a:r>
              <a:rPr lang="en-US" sz="3000" b="1" baseline="30000" dirty="0">
                <a:latin typeface="Helvetica" pitchFamily="2" charset="2"/>
              </a:rPr>
              <a:t>6</a:t>
            </a:r>
            <a:r>
              <a:rPr lang="en-US" sz="3000" b="1" dirty="0">
                <a:latin typeface="Helvetica" pitchFamily="2" charset="2"/>
              </a:rPr>
              <a:t> etc.</a:t>
            </a:r>
            <a:endParaRPr lang="en-US" sz="3000" b="1" baseline="30000" dirty="0">
              <a:latin typeface="Helvetica" pitchFamily="2" charset="2"/>
            </a:endParaRPr>
          </a:p>
        </p:txBody>
      </p:sp>
      <p:pic>
        <p:nvPicPr>
          <p:cNvPr id="26629" name="Picture 9" descr="periodicvalenc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95800" y="1524000"/>
            <a:ext cx="4648200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74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4400" dirty="0" smtClean="0">
                <a:effectLst/>
              </a:rPr>
              <a:t>Electron Configuration</a:t>
            </a:r>
          </a:p>
        </p:txBody>
      </p:sp>
      <p:graphicFrame>
        <p:nvGraphicFramePr>
          <p:cNvPr id="169228" name="Group 2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670254440"/>
              </p:ext>
            </p:extLst>
          </p:nvPr>
        </p:nvGraphicFramePr>
        <p:xfrm>
          <a:off x="228600" y="1752600"/>
          <a:ext cx="8686800" cy="4721228"/>
        </p:xfrm>
        <a:graphic>
          <a:graphicData uri="http://schemas.openxmlformats.org/drawingml/2006/table">
            <a:tbl>
              <a:tblPr/>
              <a:tblGrid>
                <a:gridCol w="515938"/>
                <a:gridCol w="447675"/>
                <a:gridCol w="444500"/>
                <a:gridCol w="449262"/>
                <a:gridCol w="447675"/>
                <a:gridCol w="447675"/>
                <a:gridCol w="449263"/>
                <a:gridCol w="444500"/>
                <a:gridCol w="447675"/>
                <a:gridCol w="449262"/>
                <a:gridCol w="449263"/>
                <a:gridCol w="446087"/>
                <a:gridCol w="444500"/>
                <a:gridCol w="449263"/>
                <a:gridCol w="449262"/>
                <a:gridCol w="447675"/>
                <a:gridCol w="449263"/>
                <a:gridCol w="485775"/>
                <a:gridCol w="522287"/>
              </a:tblGrid>
              <a:tr h="393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IA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VIIIA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IIA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IIIA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IVA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VA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VIA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VIIA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51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Practice</a:t>
            </a:r>
          </a:p>
        </p:txBody>
      </p:sp>
      <p:sp>
        <p:nvSpPr>
          <p:cNvPr id="32771" name="Rectangle 1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153400" cy="3352800"/>
          </a:xfrm>
        </p:spPr>
        <p:txBody>
          <a:bodyPr/>
          <a:lstStyle/>
          <a:p>
            <a:pPr eaLnBrk="1" hangingPunct="1"/>
            <a:r>
              <a:rPr lang="en-US" sz="3600" smtClean="0"/>
              <a:t>Hydrogen:</a:t>
            </a:r>
          </a:p>
          <a:p>
            <a:pPr eaLnBrk="1" hangingPunct="1"/>
            <a:r>
              <a:rPr lang="en-US" sz="3600" smtClean="0"/>
              <a:t>Oxygen:</a:t>
            </a:r>
          </a:p>
          <a:p>
            <a:pPr eaLnBrk="1" hangingPunct="1"/>
            <a:r>
              <a:rPr lang="en-US" sz="3600" smtClean="0"/>
              <a:t>Argon:</a:t>
            </a:r>
          </a:p>
          <a:p>
            <a:pPr eaLnBrk="1" hangingPunct="1"/>
            <a:r>
              <a:rPr lang="en-US" sz="3600" smtClean="0"/>
              <a:t>Copper:</a:t>
            </a:r>
          </a:p>
          <a:p>
            <a:pPr eaLnBrk="1" hangingPunct="1"/>
            <a:endParaRPr lang="en-US" sz="3600" smtClean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971800" y="2362200"/>
            <a:ext cx="939800" cy="701675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solidFill>
                  <a:schemeClr val="bg1"/>
                </a:solidFill>
              </a:rPr>
              <a:t>1s</a:t>
            </a:r>
            <a:r>
              <a:rPr lang="en-US" sz="4000" b="1" baseline="30000">
                <a:solidFill>
                  <a:schemeClr val="bg1"/>
                </a:solidFill>
              </a:rPr>
              <a:t>1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968625" y="3108325"/>
            <a:ext cx="2670175" cy="701675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solidFill>
                  <a:schemeClr val="bg1"/>
                </a:solidFill>
              </a:rPr>
              <a:t>1s</a:t>
            </a:r>
            <a:r>
              <a:rPr lang="en-US" sz="4000" b="1" baseline="30000">
                <a:solidFill>
                  <a:schemeClr val="bg1"/>
                </a:solidFill>
              </a:rPr>
              <a:t>1 </a:t>
            </a:r>
            <a:r>
              <a:rPr lang="en-US" sz="4000" b="1">
                <a:solidFill>
                  <a:schemeClr val="bg1"/>
                </a:solidFill>
              </a:rPr>
              <a:t>2s</a:t>
            </a:r>
            <a:r>
              <a:rPr lang="en-US" sz="4000" b="1" baseline="30000">
                <a:solidFill>
                  <a:schemeClr val="bg1"/>
                </a:solidFill>
              </a:rPr>
              <a:t>2 </a:t>
            </a:r>
            <a:r>
              <a:rPr lang="en-US" sz="4000" b="1">
                <a:solidFill>
                  <a:schemeClr val="bg1"/>
                </a:solidFill>
              </a:rPr>
              <a:t>2p</a:t>
            </a:r>
            <a:r>
              <a:rPr lang="en-US" sz="4000" b="1" baseline="30000">
                <a:solidFill>
                  <a:schemeClr val="bg1"/>
                </a:solidFill>
              </a:rPr>
              <a:t>4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895600" y="3810000"/>
            <a:ext cx="4398963" cy="701675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solidFill>
                  <a:schemeClr val="bg1"/>
                </a:solidFill>
              </a:rPr>
              <a:t>1s</a:t>
            </a:r>
            <a:r>
              <a:rPr lang="en-US" sz="4000" b="1" baseline="30000">
                <a:solidFill>
                  <a:schemeClr val="bg1"/>
                </a:solidFill>
              </a:rPr>
              <a:t>2 </a:t>
            </a:r>
            <a:r>
              <a:rPr lang="en-US" sz="4000" b="1">
                <a:solidFill>
                  <a:schemeClr val="bg1"/>
                </a:solidFill>
              </a:rPr>
              <a:t>2s</a:t>
            </a:r>
            <a:r>
              <a:rPr lang="en-US" sz="4000" b="1" baseline="30000">
                <a:solidFill>
                  <a:schemeClr val="bg1"/>
                </a:solidFill>
              </a:rPr>
              <a:t>2 </a:t>
            </a:r>
            <a:r>
              <a:rPr lang="en-US" sz="4000" b="1">
                <a:solidFill>
                  <a:schemeClr val="bg1"/>
                </a:solidFill>
              </a:rPr>
              <a:t>2p</a:t>
            </a:r>
            <a:r>
              <a:rPr lang="en-US" sz="4000" b="1" baseline="30000">
                <a:solidFill>
                  <a:schemeClr val="bg1"/>
                </a:solidFill>
              </a:rPr>
              <a:t>6 </a:t>
            </a:r>
            <a:r>
              <a:rPr lang="en-US" sz="4000" b="1">
                <a:solidFill>
                  <a:schemeClr val="bg1"/>
                </a:solidFill>
              </a:rPr>
              <a:t>3s</a:t>
            </a:r>
            <a:r>
              <a:rPr lang="en-US" sz="4000" b="1" baseline="30000">
                <a:solidFill>
                  <a:schemeClr val="bg1"/>
                </a:solidFill>
              </a:rPr>
              <a:t>2 </a:t>
            </a:r>
            <a:r>
              <a:rPr lang="en-US" sz="4000" b="1">
                <a:solidFill>
                  <a:schemeClr val="bg1"/>
                </a:solidFill>
              </a:rPr>
              <a:t>3p</a:t>
            </a:r>
            <a:r>
              <a:rPr lang="en-US" sz="4000" b="1" baseline="30000">
                <a:solidFill>
                  <a:schemeClr val="bg1"/>
                </a:solidFill>
              </a:rPr>
              <a:t>6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895600" y="4556125"/>
            <a:ext cx="6129338" cy="701675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solidFill>
                  <a:schemeClr val="bg1"/>
                </a:solidFill>
              </a:rPr>
              <a:t>1s</a:t>
            </a:r>
            <a:r>
              <a:rPr lang="en-US" sz="4000" b="1" baseline="30000">
                <a:solidFill>
                  <a:schemeClr val="bg1"/>
                </a:solidFill>
              </a:rPr>
              <a:t>2 </a:t>
            </a:r>
            <a:r>
              <a:rPr lang="en-US" sz="4000" b="1">
                <a:solidFill>
                  <a:schemeClr val="bg1"/>
                </a:solidFill>
              </a:rPr>
              <a:t>2s</a:t>
            </a:r>
            <a:r>
              <a:rPr lang="en-US" sz="4000" b="1" baseline="30000">
                <a:solidFill>
                  <a:schemeClr val="bg1"/>
                </a:solidFill>
              </a:rPr>
              <a:t>2 </a:t>
            </a:r>
            <a:r>
              <a:rPr lang="en-US" sz="4000" b="1">
                <a:solidFill>
                  <a:schemeClr val="bg1"/>
                </a:solidFill>
              </a:rPr>
              <a:t>2p</a:t>
            </a:r>
            <a:r>
              <a:rPr lang="en-US" sz="4000" b="1" baseline="30000">
                <a:solidFill>
                  <a:schemeClr val="bg1"/>
                </a:solidFill>
              </a:rPr>
              <a:t>6 </a:t>
            </a:r>
            <a:r>
              <a:rPr lang="en-US" sz="4000" b="1">
                <a:solidFill>
                  <a:schemeClr val="bg1"/>
                </a:solidFill>
              </a:rPr>
              <a:t>3s</a:t>
            </a:r>
            <a:r>
              <a:rPr lang="en-US" sz="4000" b="1" baseline="30000">
                <a:solidFill>
                  <a:schemeClr val="bg1"/>
                </a:solidFill>
              </a:rPr>
              <a:t>2 </a:t>
            </a:r>
            <a:r>
              <a:rPr lang="en-US" sz="4000" b="1">
                <a:solidFill>
                  <a:schemeClr val="bg1"/>
                </a:solidFill>
              </a:rPr>
              <a:t>3p</a:t>
            </a:r>
            <a:r>
              <a:rPr lang="en-US" sz="4000" b="1" baseline="30000">
                <a:solidFill>
                  <a:schemeClr val="bg1"/>
                </a:solidFill>
              </a:rPr>
              <a:t>6 </a:t>
            </a:r>
            <a:r>
              <a:rPr lang="en-US" sz="4000" b="1">
                <a:solidFill>
                  <a:schemeClr val="bg1"/>
                </a:solidFill>
              </a:rPr>
              <a:t>4s</a:t>
            </a:r>
            <a:r>
              <a:rPr lang="en-US" sz="4000" b="1" baseline="30000">
                <a:solidFill>
                  <a:schemeClr val="bg1"/>
                </a:solidFill>
              </a:rPr>
              <a:t>2 </a:t>
            </a:r>
            <a:r>
              <a:rPr lang="en-US" sz="4000" b="1">
                <a:solidFill>
                  <a:schemeClr val="bg1"/>
                </a:solidFill>
              </a:rPr>
              <a:t>3d</a:t>
            </a:r>
            <a:r>
              <a:rPr lang="en-US" sz="4000" b="1" baseline="30000">
                <a:solidFill>
                  <a:schemeClr val="bg1"/>
                </a:solidFill>
              </a:rPr>
              <a:t>9</a:t>
            </a:r>
            <a:endParaRPr 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1"/>
          <p:cNvSpPr>
            <a:spLocks noChangeArrowheads="1"/>
          </p:cNvSpPr>
          <p:nvPr/>
        </p:nvSpPr>
        <p:spPr bwMode="auto">
          <a:xfrm>
            <a:off x="6096000" y="4343400"/>
            <a:ext cx="762000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17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Orbital Filling Diagrams</a:t>
            </a:r>
          </a:p>
        </p:txBody>
      </p:sp>
      <p:sp>
        <p:nvSpPr>
          <p:cNvPr id="33796" name="Rectangle 18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Each box represents an orbital which can hold a max of 2 e-</a:t>
            </a:r>
          </a:p>
          <a:p>
            <a:pPr eaLnBrk="1" hangingPunct="1"/>
            <a:r>
              <a:rPr lang="en-US" sz="2400" b="1" u="sng" dirty="0" err="1" smtClean="0"/>
              <a:t>Aufbau</a:t>
            </a:r>
            <a:r>
              <a:rPr lang="en-US" sz="2400" b="1" u="sng" dirty="0" smtClean="0"/>
              <a:t> principal </a:t>
            </a:r>
            <a:r>
              <a:rPr lang="en-US" sz="2400" dirty="0" smtClean="0"/>
              <a:t>– each electron occupies the lowest energy orbital available; German for “build up”</a:t>
            </a:r>
          </a:p>
          <a:p>
            <a:pPr eaLnBrk="1" hangingPunct="1"/>
            <a:r>
              <a:rPr lang="en-US" sz="2400" dirty="0" smtClean="0"/>
              <a:t>Electrons are notated with an arrow </a:t>
            </a:r>
          </a:p>
          <a:p>
            <a:pPr lvl="1" eaLnBrk="1" hangingPunct="1"/>
            <a:r>
              <a:rPr lang="en-US" sz="2000" dirty="0" smtClean="0"/>
              <a:t>Up arrow goes first, then down arrow</a:t>
            </a:r>
          </a:p>
          <a:p>
            <a:pPr lvl="1" eaLnBrk="1" hangingPunct="1"/>
            <a:r>
              <a:rPr lang="en-US" sz="2000" dirty="0" smtClean="0"/>
              <a:t>Arrows represent the opposing spin of electrons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4343400"/>
            <a:ext cx="6248400" cy="2514600"/>
            <a:chOff x="624" y="3024"/>
            <a:chExt cx="2962" cy="1248"/>
          </a:xfrm>
        </p:grpSpPr>
        <p:pic>
          <p:nvPicPr>
            <p:cNvPr id="33800" name="Picture 13" descr="image00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3024"/>
              <a:ext cx="2954" cy="7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33801" name="Picture 14" descr="image00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2" y="3744"/>
              <a:ext cx="2914" cy="3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33802" name="Picture 15" descr="image00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2" y="3998"/>
              <a:ext cx="2914" cy="2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0" y="5791200"/>
            <a:ext cx="228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3799" name="Picture 23" descr="spinfield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392863" y="4343400"/>
            <a:ext cx="2751137" cy="2590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u="sng" dirty="0" err="1" smtClean="0"/>
              <a:t>Hund’s</a:t>
            </a:r>
            <a:r>
              <a:rPr lang="en-US" u="sng" dirty="0" smtClean="0"/>
              <a:t> Rule </a:t>
            </a:r>
            <a:r>
              <a:rPr lang="en-US" dirty="0" smtClean="0"/>
              <a:t>– when filling a sublevel, each orbital will contain 1 electron before a single orbital will contain 2 electrons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three p </a:t>
            </a:r>
            <a:r>
              <a:rPr lang="en-US" dirty="0" err="1" smtClean="0"/>
              <a:t>orbitals</a:t>
            </a:r>
            <a:r>
              <a:rPr lang="en-US" dirty="0" smtClean="0"/>
              <a:t> fill in the order shown: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number of arrows must match the number of electrons contained in the atom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743200"/>
            <a:ext cx="48006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8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Orbital Filling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Orbital Filling Diagrams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693</Words>
  <Application>Microsoft Office PowerPoint</Application>
  <PresentationFormat>On-screen Show (4:3)</PresentationFormat>
  <Paragraphs>205</Paragraphs>
  <Slides>18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Bitmap Image</vt:lpstr>
      <vt:lpstr>Locating Electrons</vt:lpstr>
      <vt:lpstr>Locating Electrons</vt:lpstr>
      <vt:lpstr>Electron Configuration</vt:lpstr>
      <vt:lpstr>Electron Configuration</vt:lpstr>
      <vt:lpstr>Electron Configuration</vt:lpstr>
      <vt:lpstr>Practice</vt:lpstr>
      <vt:lpstr>Orbital Filling Diagrams</vt:lpstr>
      <vt:lpstr>Orbital Filling Diagrams</vt:lpstr>
      <vt:lpstr>Orbital Filling Diagrams</vt:lpstr>
      <vt:lpstr>Electron Configuration</vt:lpstr>
      <vt:lpstr>Noble Gas Configuration</vt:lpstr>
      <vt:lpstr>Valence Electrons</vt:lpstr>
      <vt:lpstr>Slide 13</vt:lpstr>
      <vt:lpstr>Lewis-Dot Diagrams</vt:lpstr>
      <vt:lpstr>Lewis-Dot Diagrams</vt:lpstr>
      <vt:lpstr>Ions</vt:lpstr>
      <vt:lpstr>Chlorine adds a valence electron and becomes a negative ion.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</dc:title>
  <dc:creator>Pamelal Adams</dc:creator>
  <cp:lastModifiedBy>Pamelal Adams</cp:lastModifiedBy>
  <cp:revision>54</cp:revision>
  <cp:lastPrinted>2012-11-30T13:29:12Z</cp:lastPrinted>
  <dcterms:created xsi:type="dcterms:W3CDTF">2012-11-29T22:48:07Z</dcterms:created>
  <dcterms:modified xsi:type="dcterms:W3CDTF">2013-07-23T23:51:02Z</dcterms:modified>
</cp:coreProperties>
</file>