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Lst>
  <p:sldSz cx="18288000" cy="99949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Public Sans Bold" charset="1" panose="00000000000000000000"/>
      <p:regular r:id="rId18"/>
    </p:embeddedFont>
    <p:embeddedFont>
      <p:font typeface="Public Sans Bold Bold" charset="1" panose="00000000000000000000"/>
      <p:regular r:id="rId19"/>
    </p:embeddedFont>
    <p:embeddedFont>
      <p:font typeface="Public Sans Bold Italics" charset="1" panose="00000000000000000000"/>
      <p:regular r:id="rId20"/>
    </p:embeddedFont>
    <p:embeddedFont>
      <p:font typeface="Public Sans Bold Bold Italics" charset="1" panose="00000000000000000000"/>
      <p:regular r:id="rId21"/>
    </p:embeddedFont>
    <p:embeddedFont>
      <p:font typeface="Now" charset="1" panose="00000500000000000000"/>
      <p:regular r:id="rId22"/>
    </p:embeddedFont>
    <p:embeddedFont>
      <p:font typeface="Now Bold" charset="1" panose="000006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slides/slide22.xml" Type="http://schemas.openxmlformats.org/officeDocument/2006/relationships/slide"/><Relationship Id="rId46" Target="slides/slide2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8.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9.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0.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2F2F2"/>
        </a:solidFill>
      </p:bgPr>
    </p:bg>
    <p:spTree>
      <p:nvGrpSpPr>
        <p:cNvPr id="1" name=""/>
        <p:cNvGrpSpPr/>
        <p:nvPr/>
      </p:nvGrpSpPr>
      <p:grpSpPr>
        <a:xfrm>
          <a:off x="0" y="0"/>
          <a:ext cx="0" cy="0"/>
          <a:chOff x="0" y="0"/>
          <a:chExt cx="0" cy="0"/>
        </a:xfrm>
      </p:grpSpPr>
      <p:sp>
        <p:nvSpPr>
          <p:cNvPr name="AutoShape 2" id="2"/>
          <p:cNvSpPr/>
          <p:nvPr/>
        </p:nvSpPr>
        <p:spPr>
          <a:xfrm rot="0">
            <a:off x="13545044" y="8838450"/>
            <a:ext cx="3151556" cy="0"/>
          </a:xfrm>
          <a:prstGeom prst="line">
            <a:avLst/>
          </a:prstGeom>
          <a:ln cap="flat" w="47625">
            <a:solidFill>
              <a:srgbClr val="BF1326"/>
            </a:solidFill>
            <a:prstDash val="solid"/>
            <a:headEnd type="none" len="sm" w="sm"/>
            <a:tailEnd type="none" len="sm" w="sm"/>
          </a:ln>
        </p:spPr>
      </p:sp>
      <p:sp>
        <p:nvSpPr>
          <p:cNvPr name="AutoShape 3" id="3"/>
          <p:cNvSpPr/>
          <p:nvPr/>
        </p:nvSpPr>
        <p:spPr>
          <a:xfrm rot="5400000">
            <a:off x="15062105" y="7228000"/>
            <a:ext cx="3220899" cy="0"/>
          </a:xfrm>
          <a:prstGeom prst="line">
            <a:avLst/>
          </a:prstGeom>
          <a:ln cap="flat" w="47625">
            <a:solidFill>
              <a:srgbClr val="BF1326"/>
            </a:solidFill>
            <a:prstDash val="solid"/>
            <a:headEnd type="none" len="sm" w="sm"/>
            <a:tailEnd type="none" len="sm" w="sm"/>
          </a:ln>
        </p:spPr>
      </p:sp>
      <p:grpSp>
        <p:nvGrpSpPr>
          <p:cNvPr name="Group 4" id="4"/>
          <p:cNvGrpSpPr/>
          <p:nvPr/>
        </p:nvGrpSpPr>
        <p:grpSpPr>
          <a:xfrm rot="-2700000">
            <a:off x="11694605" y="8698980"/>
            <a:ext cx="375120" cy="375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6" id="6"/>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7" id="7"/>
          <p:cNvGrpSpPr/>
          <p:nvPr/>
        </p:nvGrpSpPr>
        <p:grpSpPr>
          <a:xfrm rot="-2700000">
            <a:off x="12302048" y="8698980"/>
            <a:ext cx="375120" cy="375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9" id="9"/>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0" id="10"/>
          <p:cNvGrpSpPr/>
          <p:nvPr/>
        </p:nvGrpSpPr>
        <p:grpSpPr>
          <a:xfrm rot="-2700000">
            <a:off x="12909492" y="8698980"/>
            <a:ext cx="375120" cy="37512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12" id="12"/>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3" id="13"/>
          <p:cNvSpPr/>
          <p:nvPr/>
        </p:nvSpPr>
        <p:spPr>
          <a:xfrm rot="0">
            <a:off x="1615446" y="1090665"/>
            <a:ext cx="3155188" cy="0"/>
          </a:xfrm>
          <a:prstGeom prst="line">
            <a:avLst/>
          </a:prstGeom>
          <a:ln cap="flat" w="47625">
            <a:solidFill>
              <a:srgbClr val="BF1326"/>
            </a:solidFill>
            <a:prstDash val="solid"/>
            <a:headEnd type="none" len="sm" w="sm"/>
            <a:tailEnd type="none" len="sm" w="sm"/>
          </a:ln>
        </p:spPr>
      </p:sp>
      <p:sp>
        <p:nvSpPr>
          <p:cNvPr name="AutoShape 14" id="14"/>
          <p:cNvSpPr/>
          <p:nvPr/>
        </p:nvSpPr>
        <p:spPr>
          <a:xfrm rot="5400000">
            <a:off x="-17477" y="2699543"/>
            <a:ext cx="3265846" cy="0"/>
          </a:xfrm>
          <a:prstGeom prst="line">
            <a:avLst/>
          </a:prstGeom>
          <a:ln cap="flat" w="47625">
            <a:solidFill>
              <a:srgbClr val="BF1326"/>
            </a:solidFill>
            <a:prstDash val="solid"/>
            <a:headEnd type="none" len="sm" w="sm"/>
            <a:tailEnd type="none" len="sm" w="sm"/>
          </a:ln>
        </p:spPr>
      </p:sp>
      <p:grpSp>
        <p:nvGrpSpPr>
          <p:cNvPr name="Group 15" id="15"/>
          <p:cNvGrpSpPr/>
          <p:nvPr/>
        </p:nvGrpSpPr>
        <p:grpSpPr>
          <a:xfrm rot="-2700000">
            <a:off x="5038207" y="927150"/>
            <a:ext cx="375120" cy="3751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17" id="17"/>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8" id="18"/>
          <p:cNvGrpSpPr/>
          <p:nvPr/>
        </p:nvGrpSpPr>
        <p:grpSpPr>
          <a:xfrm rot="-2700000">
            <a:off x="5645651" y="927150"/>
            <a:ext cx="375120" cy="3751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20" id="2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1" id="21"/>
          <p:cNvGrpSpPr/>
          <p:nvPr/>
        </p:nvGrpSpPr>
        <p:grpSpPr>
          <a:xfrm rot="-2700000">
            <a:off x="6253095" y="927150"/>
            <a:ext cx="375120" cy="37512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23" id="23"/>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24" id="24"/>
          <p:cNvSpPr txBox="true"/>
          <p:nvPr/>
        </p:nvSpPr>
        <p:spPr>
          <a:xfrm rot="0">
            <a:off x="3801563" y="2561663"/>
            <a:ext cx="10684874" cy="1760220"/>
          </a:xfrm>
          <a:prstGeom prst="rect">
            <a:avLst/>
          </a:prstGeom>
        </p:spPr>
        <p:txBody>
          <a:bodyPr anchor="t" rtlCol="false" tIns="0" lIns="0" bIns="0" rIns="0">
            <a:spAutoFit/>
          </a:bodyPr>
          <a:lstStyle/>
          <a:p>
            <a:pPr algn="ctr">
              <a:lnSpc>
                <a:spcPts val="14279"/>
              </a:lnSpc>
              <a:spcBef>
                <a:spcPct val="0"/>
              </a:spcBef>
            </a:pPr>
            <a:r>
              <a:rPr lang="en-US" sz="10200">
                <a:solidFill>
                  <a:srgbClr val="BF1326"/>
                </a:solidFill>
                <a:latin typeface="Public Sans Bold"/>
              </a:rPr>
              <a:t>TEAM</a:t>
            </a:r>
          </a:p>
        </p:txBody>
      </p:sp>
      <p:sp>
        <p:nvSpPr>
          <p:cNvPr name="TextBox 25" id="25"/>
          <p:cNvSpPr txBox="true"/>
          <p:nvPr/>
        </p:nvSpPr>
        <p:spPr>
          <a:xfrm rot="0">
            <a:off x="716482" y="4219032"/>
            <a:ext cx="16855036" cy="1750000"/>
          </a:xfrm>
          <a:prstGeom prst="rect">
            <a:avLst/>
          </a:prstGeom>
        </p:spPr>
        <p:txBody>
          <a:bodyPr anchor="t" rtlCol="false" tIns="0" lIns="0" bIns="0" rIns="0">
            <a:spAutoFit/>
          </a:bodyPr>
          <a:lstStyle/>
          <a:p>
            <a:pPr algn="ctr">
              <a:lnSpc>
                <a:spcPts val="14318"/>
              </a:lnSpc>
              <a:spcBef>
                <a:spcPct val="0"/>
              </a:spcBef>
            </a:pPr>
            <a:r>
              <a:rPr lang="en-US" sz="10227">
                <a:solidFill>
                  <a:srgbClr val="BF1326"/>
                </a:solidFill>
                <a:latin typeface="Public Sans Bold Bold"/>
              </a:rPr>
              <a:t>DEVELOPMENTALITY</a:t>
            </a:r>
          </a:p>
        </p:txBody>
      </p:sp>
      <p:grpSp>
        <p:nvGrpSpPr>
          <p:cNvPr name="Group 26" id="26"/>
          <p:cNvGrpSpPr/>
          <p:nvPr/>
        </p:nvGrpSpPr>
        <p:grpSpPr>
          <a:xfrm rot="-2700000">
            <a:off x="817399" y="8701700"/>
            <a:ext cx="3342466" cy="334246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BF1326"/>
            </a:solidFill>
          </p:spPr>
        </p:sp>
        <p:sp>
          <p:nvSpPr>
            <p:cNvPr name="TextBox 28" id="2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9" id="29"/>
          <p:cNvGrpSpPr/>
          <p:nvPr/>
        </p:nvGrpSpPr>
        <p:grpSpPr>
          <a:xfrm rot="-2700000">
            <a:off x="16764133" y="384343"/>
            <a:ext cx="3342466" cy="3342466"/>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31" id="3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2" id="32"/>
          <p:cNvGrpSpPr/>
          <p:nvPr/>
        </p:nvGrpSpPr>
        <p:grpSpPr>
          <a:xfrm rot="-2700000">
            <a:off x="-1674766" y="6237399"/>
            <a:ext cx="3342466" cy="334246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34" id="3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5" id="35"/>
          <p:cNvGrpSpPr/>
          <p:nvPr/>
        </p:nvGrpSpPr>
        <p:grpSpPr>
          <a:xfrm rot="-2700000">
            <a:off x="14271969" y="-2079957"/>
            <a:ext cx="3342466" cy="3342466"/>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37" id="37"/>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8" id="38"/>
          <p:cNvGrpSpPr/>
          <p:nvPr/>
        </p:nvGrpSpPr>
        <p:grpSpPr>
          <a:xfrm rot="-2700000">
            <a:off x="16331627" y="-2554133"/>
            <a:ext cx="3342466" cy="5411273"/>
            <a:chOff x="0" y="0"/>
            <a:chExt cx="812800" cy="1315880"/>
          </a:xfrm>
        </p:grpSpPr>
        <p:sp>
          <p:nvSpPr>
            <p:cNvPr name="Freeform 39" id="39"/>
            <p:cNvSpPr/>
            <p:nvPr/>
          </p:nvSpPr>
          <p:spPr>
            <a:xfrm flipH="false" flipV="false" rot="0">
              <a:off x="0" y="0"/>
              <a:ext cx="812800" cy="1315880"/>
            </a:xfrm>
            <a:custGeom>
              <a:avLst/>
              <a:gdLst/>
              <a:ahLst/>
              <a:cxnLst/>
              <a:rect r="r" b="b" t="t" l="l"/>
              <a:pathLst>
                <a:path h="1315880" w="812800">
                  <a:moveTo>
                    <a:pt x="0" y="0"/>
                  </a:moveTo>
                  <a:lnTo>
                    <a:pt x="812800" y="0"/>
                  </a:lnTo>
                  <a:lnTo>
                    <a:pt x="812800" y="1315880"/>
                  </a:lnTo>
                  <a:lnTo>
                    <a:pt x="0" y="1315880"/>
                  </a:lnTo>
                  <a:close/>
                </a:path>
              </a:pathLst>
            </a:custGeom>
            <a:solidFill>
              <a:srgbClr val="000000">
                <a:alpha val="16863"/>
              </a:srgbClr>
            </a:solidFill>
          </p:spPr>
        </p:sp>
        <p:sp>
          <p:nvSpPr>
            <p:cNvPr name="TextBox 40" id="4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1" id="41"/>
          <p:cNvGrpSpPr/>
          <p:nvPr/>
        </p:nvGrpSpPr>
        <p:grpSpPr>
          <a:xfrm rot="-2700000">
            <a:off x="16362767" y="-1671233"/>
            <a:ext cx="3342466" cy="3342466"/>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3131"/>
            </a:solidFill>
          </p:spPr>
        </p:sp>
        <p:sp>
          <p:nvSpPr>
            <p:cNvPr name="TextBox 43" id="43"/>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4" id="44"/>
          <p:cNvGrpSpPr/>
          <p:nvPr/>
        </p:nvGrpSpPr>
        <p:grpSpPr>
          <a:xfrm rot="-2700000">
            <a:off x="-1417233" y="8330017"/>
            <a:ext cx="3342466" cy="3342466"/>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3131"/>
            </a:solidFill>
          </p:spPr>
        </p:sp>
        <p:sp>
          <p:nvSpPr>
            <p:cNvPr name="TextBox 46" id="46"/>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47" id="47"/>
          <p:cNvSpPr txBox="true"/>
          <p:nvPr/>
        </p:nvSpPr>
        <p:spPr>
          <a:xfrm rot="0">
            <a:off x="9712607" y="8087890"/>
            <a:ext cx="10684874" cy="533400"/>
          </a:xfrm>
          <a:prstGeom prst="rect">
            <a:avLst/>
          </a:prstGeom>
        </p:spPr>
        <p:txBody>
          <a:bodyPr anchor="t" rtlCol="false" tIns="0" lIns="0" bIns="0" rIns="0">
            <a:spAutoFit/>
          </a:bodyPr>
          <a:lstStyle/>
          <a:p>
            <a:pPr algn="ctr">
              <a:lnSpc>
                <a:spcPts val="4200"/>
              </a:lnSpc>
              <a:spcBef>
                <a:spcPct val="0"/>
              </a:spcBef>
            </a:pPr>
            <a:r>
              <a:rPr lang="en-US" sz="3000">
                <a:solidFill>
                  <a:srgbClr val="BF1326"/>
                </a:solidFill>
                <a:latin typeface="Public Sans Bold"/>
              </a:rPr>
              <a:t>JUNE 5, 2023</a:t>
            </a:r>
          </a:p>
        </p:txBody>
      </p:sp>
      <p:sp>
        <p:nvSpPr>
          <p:cNvPr name="TextBox 48" id="48"/>
          <p:cNvSpPr txBox="true"/>
          <p:nvPr/>
        </p:nvSpPr>
        <p:spPr>
          <a:xfrm rot="0">
            <a:off x="490774" y="8087890"/>
            <a:ext cx="10684874" cy="533400"/>
          </a:xfrm>
          <a:prstGeom prst="rect">
            <a:avLst/>
          </a:prstGeom>
        </p:spPr>
        <p:txBody>
          <a:bodyPr anchor="t" rtlCol="false" tIns="0" lIns="0" bIns="0" rIns="0">
            <a:spAutoFit/>
          </a:bodyPr>
          <a:lstStyle/>
          <a:p>
            <a:pPr algn="ctr">
              <a:lnSpc>
                <a:spcPts val="4200"/>
              </a:lnSpc>
              <a:spcBef>
                <a:spcPct val="0"/>
              </a:spcBef>
            </a:pPr>
            <a:r>
              <a:rPr lang="en-US" sz="3000">
                <a:solidFill>
                  <a:srgbClr val="BF1326"/>
                </a:solidFill>
                <a:latin typeface="Public Sans Bold"/>
              </a:rPr>
              <a:t>PROJECT MANAGEMENT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517408" y="1434872"/>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63313" y="1000125"/>
            <a:ext cx="5300063" cy="1129839"/>
            <a:chOff x="0" y="0"/>
            <a:chExt cx="1435784" cy="306073"/>
          </a:xfrm>
        </p:grpSpPr>
        <p:sp>
          <p:nvSpPr>
            <p:cNvPr name="Freeform 4" id="4"/>
            <p:cNvSpPr/>
            <p:nvPr/>
          </p:nvSpPr>
          <p:spPr>
            <a:xfrm flipH="false" flipV="false" rot="0">
              <a:off x="0" y="0"/>
              <a:ext cx="1435784" cy="306073"/>
            </a:xfrm>
            <a:custGeom>
              <a:avLst/>
              <a:gdLst/>
              <a:ahLst/>
              <a:cxnLst/>
              <a:rect r="r" b="b" t="t" l="l"/>
              <a:pathLst>
                <a:path h="306073" w="1435784">
                  <a:moveTo>
                    <a:pt x="0" y="0"/>
                  </a:moveTo>
                  <a:lnTo>
                    <a:pt x="1435784" y="0"/>
                  </a:lnTo>
                  <a:lnTo>
                    <a:pt x="1435784"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6594226" y="8306815"/>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19" id="19"/>
          <p:cNvSpPr txBox="true"/>
          <p:nvPr/>
        </p:nvSpPr>
        <p:spPr>
          <a:xfrm rot="0">
            <a:off x="7486689"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PROJECT DELIVERABLES</a:t>
            </a:r>
          </a:p>
        </p:txBody>
      </p:sp>
      <p:sp>
        <p:nvSpPr>
          <p:cNvPr name="TextBox 20" id="20"/>
          <p:cNvSpPr txBox="true"/>
          <p:nvPr/>
        </p:nvSpPr>
        <p:spPr>
          <a:xfrm rot="0">
            <a:off x="1283703" y="2499156"/>
            <a:ext cx="14843683" cy="8380906"/>
          </a:xfrm>
          <a:prstGeom prst="rect">
            <a:avLst/>
          </a:prstGeom>
        </p:spPr>
        <p:txBody>
          <a:bodyPr anchor="t" rtlCol="false" tIns="0" lIns="0" bIns="0" rIns="0">
            <a:spAutoFit/>
          </a:bodyPr>
          <a:lstStyle/>
          <a:p>
            <a:pPr algn="just" marL="504366" indent="-252183" lvl="1">
              <a:lnSpc>
                <a:spcPts val="3036"/>
              </a:lnSpc>
              <a:buFont typeface="Arial"/>
              <a:buChar char="•"/>
            </a:pPr>
            <a:r>
              <a:rPr lang="en-US" sz="2336">
                <a:solidFill>
                  <a:srgbClr val="000000"/>
                </a:solidFill>
                <a:latin typeface="Public Sans"/>
              </a:rPr>
              <a:t> Fully functional web-application and the source code.</a:t>
            </a:r>
          </a:p>
          <a:p>
            <a:pPr algn="just">
              <a:lnSpc>
                <a:spcPts val="3036"/>
              </a:lnSpc>
            </a:pPr>
          </a:p>
          <a:p>
            <a:pPr algn="just">
              <a:lnSpc>
                <a:spcPts val="3036"/>
              </a:lnSpc>
            </a:pPr>
            <a:r>
              <a:rPr lang="en-US" sz="2336">
                <a:solidFill>
                  <a:srgbClr val="000000"/>
                </a:solidFill>
                <a:latin typeface="Public Sans"/>
              </a:rPr>
              <a:t>    </a:t>
            </a:r>
            <a:r>
              <a:rPr lang="en-US" sz="2336">
                <a:solidFill>
                  <a:srgbClr val="000000"/>
                </a:solidFill>
                <a:latin typeface="Public Sans"/>
              </a:rPr>
              <a:t>2. Recommendation lists for hardware and software that will be used.</a:t>
            </a:r>
          </a:p>
          <a:p>
            <a:pPr algn="just">
              <a:lnSpc>
                <a:spcPts val="3036"/>
              </a:lnSpc>
            </a:pPr>
          </a:p>
          <a:p>
            <a:pPr algn="just">
              <a:lnSpc>
                <a:spcPts val="3036"/>
              </a:lnSpc>
            </a:pPr>
            <a:r>
              <a:rPr lang="en-US" sz="2336">
                <a:solidFill>
                  <a:srgbClr val="000000"/>
                </a:solidFill>
                <a:latin typeface="Public Sans"/>
              </a:rPr>
              <a:t>    </a:t>
            </a:r>
            <a:r>
              <a:rPr lang="en-US" sz="2336">
                <a:solidFill>
                  <a:srgbClr val="000000"/>
                </a:solidFill>
                <a:latin typeface="Public Sans"/>
              </a:rPr>
              <a:t>3. Project documentation for the web-application solution</a:t>
            </a:r>
          </a:p>
          <a:p>
            <a:pPr algn="just">
              <a:lnSpc>
                <a:spcPts val="3036"/>
              </a:lnSpc>
            </a:pPr>
          </a:p>
          <a:p>
            <a:pPr algn="just" marL="504366" indent="-252183" lvl="1">
              <a:lnSpc>
                <a:spcPts val="3036"/>
              </a:lnSpc>
              <a:buFont typeface="Arial"/>
              <a:buChar char="•"/>
            </a:pPr>
            <a:r>
              <a:rPr lang="en-US" sz="2336">
                <a:solidFill>
                  <a:srgbClr val="000000"/>
                </a:solidFill>
                <a:latin typeface="Public Sans"/>
              </a:rPr>
              <a:t>User’s Manual</a:t>
            </a:r>
          </a:p>
          <a:p>
            <a:pPr algn="just" marL="504366" indent="-252183" lvl="1">
              <a:lnSpc>
                <a:spcPts val="3036"/>
              </a:lnSpc>
              <a:buFont typeface="Arial"/>
              <a:buChar char="•"/>
            </a:pPr>
            <a:r>
              <a:rPr lang="en-US" sz="2336">
                <a:solidFill>
                  <a:srgbClr val="000000"/>
                </a:solidFill>
                <a:latin typeface="Public Sans"/>
              </a:rPr>
              <a:t>Business Case</a:t>
            </a:r>
          </a:p>
          <a:p>
            <a:pPr algn="just" marL="504366" indent="-252183" lvl="1">
              <a:lnSpc>
                <a:spcPts val="3036"/>
              </a:lnSpc>
              <a:buFont typeface="Arial"/>
              <a:buChar char="•"/>
            </a:pPr>
            <a:r>
              <a:rPr lang="en-US" sz="2336">
                <a:solidFill>
                  <a:srgbClr val="000000"/>
                </a:solidFill>
                <a:latin typeface="Public Sans"/>
              </a:rPr>
              <a:t>Stakeholders Management Strategy Plan</a:t>
            </a:r>
          </a:p>
          <a:p>
            <a:pPr algn="just" marL="504366" indent="-252183" lvl="1">
              <a:lnSpc>
                <a:spcPts val="3036"/>
              </a:lnSpc>
              <a:buFont typeface="Arial"/>
              <a:buChar char="•"/>
            </a:pPr>
            <a:r>
              <a:rPr lang="en-US" sz="2336">
                <a:solidFill>
                  <a:srgbClr val="000000"/>
                </a:solidFill>
                <a:latin typeface="Public Sans"/>
              </a:rPr>
              <a:t>Scope Management Plan</a:t>
            </a:r>
          </a:p>
          <a:p>
            <a:pPr algn="just" marL="504366" indent="-252183" lvl="1">
              <a:lnSpc>
                <a:spcPts val="3036"/>
              </a:lnSpc>
              <a:buFont typeface="Arial"/>
              <a:buChar char="•"/>
            </a:pPr>
            <a:r>
              <a:rPr lang="en-US" sz="2336">
                <a:solidFill>
                  <a:srgbClr val="000000"/>
                </a:solidFill>
                <a:latin typeface="Public Sans"/>
              </a:rPr>
              <a:t>Cost Management Plan</a:t>
            </a:r>
          </a:p>
          <a:p>
            <a:pPr algn="just" marL="504366" indent="-252183" lvl="1">
              <a:lnSpc>
                <a:spcPts val="3036"/>
              </a:lnSpc>
              <a:buFont typeface="Arial"/>
              <a:buChar char="•"/>
            </a:pPr>
            <a:r>
              <a:rPr lang="en-US" sz="2336">
                <a:solidFill>
                  <a:srgbClr val="000000"/>
                </a:solidFill>
                <a:latin typeface="Public Sans"/>
              </a:rPr>
              <a:t>Time Management Plan</a:t>
            </a:r>
          </a:p>
          <a:p>
            <a:pPr algn="just" marL="504366" indent="-252183" lvl="1">
              <a:lnSpc>
                <a:spcPts val="3036"/>
              </a:lnSpc>
              <a:buFont typeface="Arial"/>
              <a:buChar char="•"/>
            </a:pPr>
            <a:r>
              <a:rPr lang="en-US" sz="2336">
                <a:solidFill>
                  <a:srgbClr val="000000"/>
                </a:solidFill>
                <a:latin typeface="Public Sans"/>
              </a:rPr>
              <a:t>Human Resource Management Plan</a:t>
            </a:r>
          </a:p>
          <a:p>
            <a:pPr algn="just" marL="504366" indent="-252183" lvl="1">
              <a:lnSpc>
                <a:spcPts val="3036"/>
              </a:lnSpc>
              <a:buFont typeface="Arial"/>
              <a:buChar char="•"/>
            </a:pPr>
            <a:r>
              <a:rPr lang="en-US" sz="2336">
                <a:solidFill>
                  <a:srgbClr val="000000"/>
                </a:solidFill>
                <a:latin typeface="Public Sans"/>
              </a:rPr>
              <a:t>Communication Management Plan</a:t>
            </a:r>
          </a:p>
          <a:p>
            <a:pPr algn="just" marL="504366" indent="-252183" lvl="1">
              <a:lnSpc>
                <a:spcPts val="3036"/>
              </a:lnSpc>
              <a:buFont typeface="Arial"/>
              <a:buChar char="•"/>
            </a:pPr>
            <a:r>
              <a:rPr lang="en-US" sz="2336">
                <a:solidFill>
                  <a:srgbClr val="000000"/>
                </a:solidFill>
                <a:latin typeface="Public Sans"/>
              </a:rPr>
              <a:t>Procurement Management Plan </a:t>
            </a:r>
          </a:p>
          <a:p>
            <a:pPr algn="just" marL="504366" indent="-252183" lvl="1">
              <a:lnSpc>
                <a:spcPts val="3036"/>
              </a:lnSpc>
              <a:buFont typeface="Arial"/>
              <a:buChar char="•"/>
            </a:pPr>
            <a:r>
              <a:rPr lang="en-US" sz="2336">
                <a:solidFill>
                  <a:srgbClr val="000000"/>
                </a:solidFill>
                <a:latin typeface="Public Sans"/>
              </a:rPr>
              <a:t>Project Status Reports Distribution plan</a:t>
            </a:r>
          </a:p>
          <a:p>
            <a:pPr algn="just" marL="504366" indent="-252183" lvl="1">
              <a:lnSpc>
                <a:spcPts val="3036"/>
              </a:lnSpc>
              <a:buFont typeface="Arial"/>
              <a:buChar char="•"/>
            </a:pPr>
            <a:r>
              <a:rPr lang="en-US" sz="2336">
                <a:solidFill>
                  <a:srgbClr val="000000"/>
                </a:solidFill>
                <a:latin typeface="Public Sans"/>
              </a:rPr>
              <a:t>Implementation Plan</a:t>
            </a:r>
          </a:p>
          <a:p>
            <a:pPr algn="just" marL="504366" indent="-252183" lvl="1">
              <a:lnSpc>
                <a:spcPts val="3036"/>
              </a:lnSpc>
              <a:buFont typeface="Arial"/>
              <a:buChar char="•"/>
            </a:pPr>
            <a:r>
              <a:rPr lang="en-US" sz="2336">
                <a:solidFill>
                  <a:srgbClr val="000000"/>
                </a:solidFill>
                <a:latin typeface="Public Sans"/>
              </a:rPr>
              <a:t>Change Management Plan</a:t>
            </a:r>
          </a:p>
          <a:p>
            <a:pPr algn="just">
              <a:lnSpc>
                <a:spcPts val="3036"/>
              </a:lnSpc>
            </a:pPr>
          </a:p>
          <a:p>
            <a:pPr algn="just">
              <a:lnSpc>
                <a:spcPts val="3036"/>
              </a:lnSpc>
            </a:pPr>
          </a:p>
          <a:p>
            <a:pPr algn="just">
              <a:lnSpc>
                <a:spcPts val="3036"/>
              </a:lnSpc>
            </a:pPr>
          </a:p>
          <a:p>
            <a:pPr algn="just" marL="504366" indent="-252183" lvl="1">
              <a:lnSpc>
                <a:spcPts val="3036"/>
              </a:lnSpc>
              <a:buFont typeface="Arial"/>
              <a:buChar char="•"/>
            </a:pPr>
          </a:p>
        </p:txBody>
      </p:sp>
      <p:sp>
        <p:nvSpPr>
          <p:cNvPr name="TextBox 21" id="21"/>
          <p:cNvSpPr txBox="true"/>
          <p:nvPr/>
        </p:nvSpPr>
        <p:spPr>
          <a:xfrm rot="0">
            <a:off x="7173317" y="9266547"/>
            <a:ext cx="3941366"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Jakerson Bermudo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5279318" y="1682287"/>
            <a:ext cx="2721098" cy="942180"/>
          </a:xfrm>
          <a:custGeom>
            <a:avLst/>
            <a:gdLst/>
            <a:ahLst/>
            <a:cxnLst/>
            <a:rect r="r" b="b" t="t" l="l"/>
            <a:pathLst>
              <a:path h="942180" w="2721098">
                <a:moveTo>
                  <a:pt x="0" y="0"/>
                </a:moveTo>
                <a:lnTo>
                  <a:pt x="2721098" y="0"/>
                </a:lnTo>
                <a:lnTo>
                  <a:pt x="2721098" y="942181"/>
                </a:lnTo>
                <a:lnTo>
                  <a:pt x="0" y="94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5079924" cy="1129839"/>
            <a:chOff x="0" y="0"/>
            <a:chExt cx="1376149" cy="306073"/>
          </a:xfrm>
        </p:grpSpPr>
        <p:sp>
          <p:nvSpPr>
            <p:cNvPr name="Freeform 4" id="4"/>
            <p:cNvSpPr/>
            <p:nvPr/>
          </p:nvSpPr>
          <p:spPr>
            <a:xfrm flipH="false" flipV="false" rot="0">
              <a:off x="0" y="0"/>
              <a:ext cx="1376149" cy="306073"/>
            </a:xfrm>
            <a:custGeom>
              <a:avLst/>
              <a:gdLst/>
              <a:ahLst/>
              <a:cxnLst/>
              <a:rect r="r" b="b" t="t" l="l"/>
              <a:pathLst>
                <a:path h="306073" w="1376149">
                  <a:moveTo>
                    <a:pt x="0" y="0"/>
                  </a:moveTo>
                  <a:lnTo>
                    <a:pt x="1376149" y="0"/>
                  </a:lnTo>
                  <a:lnTo>
                    <a:pt x="1376149"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6" id="6"/>
          <p:cNvSpPr/>
          <p:nvPr/>
        </p:nvSpPr>
        <p:spPr>
          <a:xfrm flipH="false" flipV="false" rot="0">
            <a:off x="9783256" y="3044553"/>
            <a:ext cx="8132784" cy="5698407"/>
          </a:xfrm>
          <a:custGeom>
            <a:avLst/>
            <a:gdLst/>
            <a:ahLst/>
            <a:cxnLst/>
            <a:rect r="r" b="b" t="t" l="l"/>
            <a:pathLst>
              <a:path h="5698407" w="8132784">
                <a:moveTo>
                  <a:pt x="0" y="0"/>
                </a:moveTo>
                <a:lnTo>
                  <a:pt x="8132784" y="0"/>
                </a:lnTo>
                <a:lnTo>
                  <a:pt x="8132784" y="5698407"/>
                </a:lnTo>
                <a:lnTo>
                  <a:pt x="0" y="5698407"/>
                </a:lnTo>
                <a:lnTo>
                  <a:pt x="0" y="0"/>
                </a:lnTo>
                <a:close/>
              </a:path>
            </a:pathLst>
          </a:custGeom>
          <a:blipFill>
            <a:blip r:embed="rId4"/>
            <a:stretch>
              <a:fillRect l="0" t="0" r="0" b="0"/>
            </a:stretch>
          </a:blipFill>
        </p:spPr>
      </p:sp>
      <p:sp>
        <p:nvSpPr>
          <p:cNvPr name="Freeform 7" id="7"/>
          <p:cNvSpPr/>
          <p:nvPr/>
        </p:nvSpPr>
        <p:spPr>
          <a:xfrm flipH="false" flipV="false" rot="0">
            <a:off x="301645" y="3015978"/>
            <a:ext cx="8991119" cy="5698407"/>
          </a:xfrm>
          <a:custGeom>
            <a:avLst/>
            <a:gdLst/>
            <a:ahLst/>
            <a:cxnLst/>
            <a:rect r="r" b="b" t="t" l="l"/>
            <a:pathLst>
              <a:path h="5698407" w="8991119">
                <a:moveTo>
                  <a:pt x="0" y="0"/>
                </a:moveTo>
                <a:lnTo>
                  <a:pt x="8991119" y="0"/>
                </a:lnTo>
                <a:lnTo>
                  <a:pt x="8991119" y="5698407"/>
                </a:lnTo>
                <a:lnTo>
                  <a:pt x="0" y="5698407"/>
                </a:lnTo>
                <a:lnTo>
                  <a:pt x="0" y="0"/>
                </a:lnTo>
                <a:close/>
              </a:path>
            </a:pathLst>
          </a:custGeom>
          <a:blipFill>
            <a:blip r:embed="rId5"/>
            <a:stretch>
              <a:fillRect l="0" t="0" r="0" b="0"/>
            </a:stretch>
          </a:blipFill>
        </p:spPr>
      </p:sp>
      <p:sp>
        <p:nvSpPr>
          <p:cNvPr name="TextBox 8" id="8"/>
          <p:cNvSpPr txBox="true"/>
          <p:nvPr/>
        </p:nvSpPr>
        <p:spPr>
          <a:xfrm rot="0">
            <a:off x="-38100" y="158703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SUMMARY MILESTONES</a:t>
            </a:r>
          </a:p>
        </p:txBody>
      </p:sp>
      <p:sp>
        <p:nvSpPr>
          <p:cNvPr name="TextBox 9" id="9"/>
          <p:cNvSpPr txBox="true"/>
          <p:nvPr/>
        </p:nvSpPr>
        <p:spPr>
          <a:xfrm rot="0">
            <a:off x="7139235" y="9266547"/>
            <a:ext cx="4009529"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Princess Joy Ferrer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698071" y="1346506"/>
            <a:ext cx="2721098" cy="942180"/>
          </a:xfrm>
          <a:custGeom>
            <a:avLst/>
            <a:gdLst/>
            <a:ahLst/>
            <a:cxnLst/>
            <a:rect r="r" b="b" t="t" l="l"/>
            <a:pathLst>
              <a:path h="942180" w="2721098">
                <a:moveTo>
                  <a:pt x="0" y="0"/>
                </a:moveTo>
                <a:lnTo>
                  <a:pt x="2721098" y="0"/>
                </a:lnTo>
                <a:lnTo>
                  <a:pt x="2721098" y="942180"/>
                </a:lnTo>
                <a:lnTo>
                  <a:pt x="0" y="942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972086"/>
            <a:ext cx="3435427" cy="1129839"/>
            <a:chOff x="0" y="0"/>
            <a:chExt cx="930655" cy="306073"/>
          </a:xfrm>
        </p:grpSpPr>
        <p:sp>
          <p:nvSpPr>
            <p:cNvPr name="Freeform 4" id="4"/>
            <p:cNvSpPr/>
            <p:nvPr/>
          </p:nvSpPr>
          <p:spPr>
            <a:xfrm flipH="false" flipV="false" rot="0">
              <a:off x="0" y="0"/>
              <a:ext cx="930655" cy="306073"/>
            </a:xfrm>
            <a:custGeom>
              <a:avLst/>
              <a:gdLst/>
              <a:ahLst/>
              <a:cxnLst/>
              <a:rect r="r" b="b" t="t" l="l"/>
              <a:pathLst>
                <a:path h="306073" w="930655">
                  <a:moveTo>
                    <a:pt x="0" y="0"/>
                  </a:moveTo>
                  <a:lnTo>
                    <a:pt x="930655" y="0"/>
                  </a:lnTo>
                  <a:lnTo>
                    <a:pt x="930655"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6" id="6"/>
          <p:cNvSpPr/>
          <p:nvPr/>
        </p:nvSpPr>
        <p:spPr>
          <a:xfrm flipH="false" flipV="false" rot="0">
            <a:off x="4574166" y="2444712"/>
            <a:ext cx="9139667" cy="6556413"/>
          </a:xfrm>
          <a:custGeom>
            <a:avLst/>
            <a:gdLst/>
            <a:ahLst/>
            <a:cxnLst/>
            <a:rect r="r" b="b" t="t" l="l"/>
            <a:pathLst>
              <a:path h="6556413" w="9139667">
                <a:moveTo>
                  <a:pt x="0" y="0"/>
                </a:moveTo>
                <a:lnTo>
                  <a:pt x="9139668" y="0"/>
                </a:lnTo>
                <a:lnTo>
                  <a:pt x="9139668" y="6556413"/>
                </a:lnTo>
                <a:lnTo>
                  <a:pt x="0" y="6556413"/>
                </a:lnTo>
                <a:lnTo>
                  <a:pt x="0" y="0"/>
                </a:lnTo>
                <a:close/>
              </a:path>
            </a:pathLst>
          </a:custGeom>
          <a:blipFill>
            <a:blip r:embed="rId4"/>
            <a:stretch>
              <a:fillRect l="0" t="0" r="0" b="0"/>
            </a:stretch>
          </a:blipFill>
        </p:spPr>
      </p:sp>
      <p:sp>
        <p:nvSpPr>
          <p:cNvPr name="TextBox 7" id="7"/>
          <p:cNvSpPr txBox="true"/>
          <p:nvPr/>
        </p:nvSpPr>
        <p:spPr>
          <a:xfrm rot="0">
            <a:off x="-811180" y="1232206"/>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METHODOLOGY </a:t>
            </a:r>
          </a:p>
        </p:txBody>
      </p:sp>
      <p:sp>
        <p:nvSpPr>
          <p:cNvPr name="TextBox 8" id="8"/>
          <p:cNvSpPr txBox="true"/>
          <p:nvPr/>
        </p:nvSpPr>
        <p:spPr>
          <a:xfrm rot="0">
            <a:off x="7314406" y="9266547"/>
            <a:ext cx="3659188"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Wilkins Caducio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431683" y="1463447"/>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92232" y="1000125"/>
            <a:ext cx="5571144" cy="1129839"/>
            <a:chOff x="0" y="0"/>
            <a:chExt cx="1509220" cy="306073"/>
          </a:xfrm>
        </p:grpSpPr>
        <p:sp>
          <p:nvSpPr>
            <p:cNvPr name="Freeform 4" id="4"/>
            <p:cNvSpPr/>
            <p:nvPr/>
          </p:nvSpPr>
          <p:spPr>
            <a:xfrm flipH="false" flipV="false" rot="0">
              <a:off x="0" y="0"/>
              <a:ext cx="1509220" cy="306073"/>
            </a:xfrm>
            <a:custGeom>
              <a:avLst/>
              <a:gdLst/>
              <a:ahLst/>
              <a:cxnLst/>
              <a:rect r="r" b="b" t="t" l="l"/>
              <a:pathLst>
                <a:path h="306073" w="1509220">
                  <a:moveTo>
                    <a:pt x="0" y="0"/>
                  </a:moveTo>
                  <a:lnTo>
                    <a:pt x="1509220" y="0"/>
                  </a:lnTo>
                  <a:lnTo>
                    <a:pt x="1509220"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7472071" y="7260574"/>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7472071" y="6694570"/>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7472071" y="6128565"/>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flipV="true">
            <a:off x="17673915" y="1000125"/>
            <a:ext cx="0" cy="4696236"/>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7109250" y="8223471"/>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19" id="19"/>
          <p:cNvSpPr/>
          <p:nvPr/>
        </p:nvSpPr>
        <p:spPr>
          <a:xfrm flipH="false" flipV="false" rot="0">
            <a:off x="300076" y="3479552"/>
            <a:ext cx="16796929" cy="3843931"/>
          </a:xfrm>
          <a:custGeom>
            <a:avLst/>
            <a:gdLst/>
            <a:ahLst/>
            <a:cxnLst/>
            <a:rect r="r" b="b" t="t" l="l"/>
            <a:pathLst>
              <a:path h="3843931" w="16796929">
                <a:moveTo>
                  <a:pt x="0" y="0"/>
                </a:moveTo>
                <a:lnTo>
                  <a:pt x="16796929" y="0"/>
                </a:lnTo>
                <a:lnTo>
                  <a:pt x="16796929" y="3843931"/>
                </a:lnTo>
                <a:lnTo>
                  <a:pt x="0" y="3843931"/>
                </a:lnTo>
                <a:lnTo>
                  <a:pt x="0" y="0"/>
                </a:lnTo>
                <a:close/>
              </a:path>
            </a:pathLst>
          </a:custGeom>
          <a:blipFill>
            <a:blip r:embed="rId4"/>
            <a:stretch>
              <a:fillRect l="0" t="0" r="0" b="0"/>
            </a:stretch>
          </a:blipFill>
        </p:spPr>
      </p:sp>
      <p:sp>
        <p:nvSpPr>
          <p:cNvPr name="TextBox 20" id="20"/>
          <p:cNvSpPr txBox="true"/>
          <p:nvPr/>
        </p:nvSpPr>
        <p:spPr>
          <a:xfrm rot="0">
            <a:off x="7486689"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STAKEHOLDER ANALYSIS</a:t>
            </a:r>
          </a:p>
        </p:txBody>
      </p:sp>
      <p:sp>
        <p:nvSpPr>
          <p:cNvPr name="TextBox 21" id="21"/>
          <p:cNvSpPr txBox="true"/>
          <p:nvPr/>
        </p:nvSpPr>
        <p:spPr>
          <a:xfrm rot="0">
            <a:off x="7139235" y="9266547"/>
            <a:ext cx="4009529"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Princess Joy Ferrer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3406289" y="1326047"/>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114307" y="1000125"/>
            <a:ext cx="1249069" cy="1129839"/>
            <a:chOff x="0" y="0"/>
            <a:chExt cx="338372" cy="306073"/>
          </a:xfrm>
        </p:grpSpPr>
        <p:sp>
          <p:nvSpPr>
            <p:cNvPr name="Freeform 4" id="4"/>
            <p:cNvSpPr/>
            <p:nvPr/>
          </p:nvSpPr>
          <p:spPr>
            <a:xfrm flipH="false" flipV="false" rot="0">
              <a:off x="0" y="0"/>
              <a:ext cx="338372" cy="306073"/>
            </a:xfrm>
            <a:custGeom>
              <a:avLst/>
              <a:gdLst/>
              <a:ahLst/>
              <a:cxnLst/>
              <a:rect r="r" b="b" t="t" l="l"/>
              <a:pathLst>
                <a:path h="306073" w="338372">
                  <a:moveTo>
                    <a:pt x="0" y="0"/>
                  </a:moveTo>
                  <a:lnTo>
                    <a:pt x="338372" y="0"/>
                  </a:lnTo>
                  <a:lnTo>
                    <a:pt x="338372"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7472071" y="7260574"/>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7472071" y="6694570"/>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7472071" y="6128565"/>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flipV="true">
            <a:off x="17673915" y="1000125"/>
            <a:ext cx="0" cy="4696236"/>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7109250" y="8223471"/>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19" id="19"/>
          <p:cNvSpPr/>
          <p:nvPr/>
        </p:nvSpPr>
        <p:spPr>
          <a:xfrm flipH="false" flipV="false" rot="0">
            <a:off x="4432288" y="202039"/>
            <a:ext cx="8450125" cy="9121658"/>
          </a:xfrm>
          <a:custGeom>
            <a:avLst/>
            <a:gdLst/>
            <a:ahLst/>
            <a:cxnLst/>
            <a:rect r="r" b="b" t="t" l="l"/>
            <a:pathLst>
              <a:path h="9121658" w="8450125">
                <a:moveTo>
                  <a:pt x="0" y="0"/>
                </a:moveTo>
                <a:lnTo>
                  <a:pt x="8450126" y="0"/>
                </a:lnTo>
                <a:lnTo>
                  <a:pt x="8450126" y="9121658"/>
                </a:lnTo>
                <a:lnTo>
                  <a:pt x="0" y="9121658"/>
                </a:lnTo>
                <a:lnTo>
                  <a:pt x="0" y="0"/>
                </a:lnTo>
                <a:close/>
              </a:path>
            </a:pathLst>
          </a:custGeom>
          <a:blipFill>
            <a:blip r:embed="rId4"/>
            <a:stretch>
              <a:fillRect l="0" t="0" r="0" b="0"/>
            </a:stretch>
          </a:blipFill>
        </p:spPr>
      </p:sp>
      <p:sp>
        <p:nvSpPr>
          <p:cNvPr name="TextBox 20" id="20"/>
          <p:cNvSpPr txBox="true"/>
          <p:nvPr/>
        </p:nvSpPr>
        <p:spPr>
          <a:xfrm rot="0">
            <a:off x="7486689"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WBS</a:t>
            </a:r>
          </a:p>
        </p:txBody>
      </p:sp>
      <p:sp>
        <p:nvSpPr>
          <p:cNvPr name="TextBox 21" id="21"/>
          <p:cNvSpPr txBox="true"/>
          <p:nvPr/>
        </p:nvSpPr>
        <p:spPr>
          <a:xfrm rot="0">
            <a:off x="7253288" y="9381641"/>
            <a:ext cx="3781425"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Mikedale Dellera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698071" y="1514577"/>
            <a:ext cx="2721098" cy="942180"/>
          </a:xfrm>
          <a:custGeom>
            <a:avLst/>
            <a:gdLst/>
            <a:ahLst/>
            <a:cxnLst/>
            <a:rect r="r" b="b" t="t" l="l"/>
            <a:pathLst>
              <a:path h="942180" w="2721098">
                <a:moveTo>
                  <a:pt x="0" y="0"/>
                </a:moveTo>
                <a:lnTo>
                  <a:pt x="2721098" y="0"/>
                </a:lnTo>
                <a:lnTo>
                  <a:pt x="2721098" y="942180"/>
                </a:lnTo>
                <a:lnTo>
                  <a:pt x="0" y="942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3435427" cy="1129839"/>
            <a:chOff x="0" y="0"/>
            <a:chExt cx="930655" cy="306073"/>
          </a:xfrm>
        </p:grpSpPr>
        <p:sp>
          <p:nvSpPr>
            <p:cNvPr name="Freeform 4" id="4"/>
            <p:cNvSpPr/>
            <p:nvPr/>
          </p:nvSpPr>
          <p:spPr>
            <a:xfrm flipH="false" flipV="false" rot="0">
              <a:off x="0" y="0"/>
              <a:ext cx="930655" cy="306073"/>
            </a:xfrm>
            <a:custGeom>
              <a:avLst/>
              <a:gdLst/>
              <a:ahLst/>
              <a:cxnLst/>
              <a:rect r="r" b="b" t="t" l="l"/>
              <a:pathLst>
                <a:path h="306073" w="930655">
                  <a:moveTo>
                    <a:pt x="0" y="0"/>
                  </a:moveTo>
                  <a:lnTo>
                    <a:pt x="930655" y="0"/>
                  </a:lnTo>
                  <a:lnTo>
                    <a:pt x="930655"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6" id="6"/>
          <p:cNvSpPr/>
          <p:nvPr/>
        </p:nvSpPr>
        <p:spPr>
          <a:xfrm flipH="false" flipV="false" rot="0">
            <a:off x="3531847" y="2784586"/>
            <a:ext cx="11224307" cy="6216539"/>
          </a:xfrm>
          <a:custGeom>
            <a:avLst/>
            <a:gdLst/>
            <a:ahLst/>
            <a:cxnLst/>
            <a:rect r="r" b="b" t="t" l="l"/>
            <a:pathLst>
              <a:path h="6216539" w="11224307">
                <a:moveTo>
                  <a:pt x="0" y="0"/>
                </a:moveTo>
                <a:lnTo>
                  <a:pt x="11224306" y="0"/>
                </a:lnTo>
                <a:lnTo>
                  <a:pt x="11224306" y="6216539"/>
                </a:lnTo>
                <a:lnTo>
                  <a:pt x="0" y="6216539"/>
                </a:lnTo>
                <a:lnTo>
                  <a:pt x="0" y="0"/>
                </a:lnTo>
                <a:close/>
              </a:path>
            </a:pathLst>
          </a:custGeom>
          <a:blipFill>
            <a:blip r:embed="rId4"/>
            <a:stretch>
              <a:fillRect l="0" t="0" r="0" b="0"/>
            </a:stretch>
          </a:blipFill>
        </p:spPr>
      </p:sp>
      <p:sp>
        <p:nvSpPr>
          <p:cNvPr name="TextBox 7" id="7"/>
          <p:cNvSpPr txBox="true"/>
          <p:nvPr/>
        </p:nvSpPr>
        <p:spPr>
          <a:xfrm rot="0">
            <a:off x="-811180" y="158703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PROJECT COST</a:t>
            </a:r>
          </a:p>
        </p:txBody>
      </p:sp>
      <p:sp>
        <p:nvSpPr>
          <p:cNvPr name="TextBox 8" id="8"/>
          <p:cNvSpPr txBox="true"/>
          <p:nvPr/>
        </p:nvSpPr>
        <p:spPr>
          <a:xfrm rot="0">
            <a:off x="7173317" y="9266547"/>
            <a:ext cx="3941366"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Jakerson Bermudo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085940" y="1332952"/>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665732" y="1000125"/>
            <a:ext cx="5697644" cy="1129839"/>
            <a:chOff x="0" y="0"/>
            <a:chExt cx="1543489" cy="306073"/>
          </a:xfrm>
        </p:grpSpPr>
        <p:sp>
          <p:nvSpPr>
            <p:cNvPr name="Freeform 4" id="4"/>
            <p:cNvSpPr/>
            <p:nvPr/>
          </p:nvSpPr>
          <p:spPr>
            <a:xfrm flipH="false" flipV="false" rot="0">
              <a:off x="0" y="0"/>
              <a:ext cx="1543489" cy="306073"/>
            </a:xfrm>
            <a:custGeom>
              <a:avLst/>
              <a:gdLst/>
              <a:ahLst/>
              <a:cxnLst/>
              <a:rect r="r" b="b" t="t" l="l"/>
              <a:pathLst>
                <a:path h="306073" w="1543489">
                  <a:moveTo>
                    <a:pt x="0" y="0"/>
                  </a:moveTo>
                  <a:lnTo>
                    <a:pt x="1543489" y="0"/>
                  </a:lnTo>
                  <a:lnTo>
                    <a:pt x="1543489"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7472071" y="7260574"/>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7472071" y="6694570"/>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7472071" y="6128565"/>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flipV="true">
            <a:off x="17673915" y="1000125"/>
            <a:ext cx="0" cy="4696236"/>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7109250" y="8223471"/>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19" id="19"/>
          <p:cNvSpPr/>
          <p:nvPr/>
        </p:nvSpPr>
        <p:spPr>
          <a:xfrm flipH="false" flipV="false" rot="0">
            <a:off x="2365459" y="4056622"/>
            <a:ext cx="12832887" cy="2816640"/>
          </a:xfrm>
          <a:custGeom>
            <a:avLst/>
            <a:gdLst/>
            <a:ahLst/>
            <a:cxnLst/>
            <a:rect r="r" b="b" t="t" l="l"/>
            <a:pathLst>
              <a:path h="2816640" w="12832887">
                <a:moveTo>
                  <a:pt x="0" y="0"/>
                </a:moveTo>
                <a:lnTo>
                  <a:pt x="12832886" y="0"/>
                </a:lnTo>
                <a:lnTo>
                  <a:pt x="12832886" y="2816640"/>
                </a:lnTo>
                <a:lnTo>
                  <a:pt x="0" y="2816640"/>
                </a:lnTo>
                <a:lnTo>
                  <a:pt x="0" y="0"/>
                </a:lnTo>
                <a:close/>
              </a:path>
            </a:pathLst>
          </a:custGeom>
          <a:blipFill>
            <a:blip r:embed="rId4"/>
            <a:stretch>
              <a:fillRect l="0" t="0" r="0" b="0"/>
            </a:stretch>
          </a:blipFill>
        </p:spPr>
      </p:sp>
      <p:sp>
        <p:nvSpPr>
          <p:cNvPr name="TextBox 20" id="20"/>
          <p:cNvSpPr txBox="true"/>
          <p:nvPr/>
        </p:nvSpPr>
        <p:spPr>
          <a:xfrm rot="0">
            <a:off x="7486689"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CHANGE CONTROL BOARD</a:t>
            </a:r>
          </a:p>
        </p:txBody>
      </p:sp>
      <p:sp>
        <p:nvSpPr>
          <p:cNvPr name="TextBox 21" id="21"/>
          <p:cNvSpPr txBox="true"/>
          <p:nvPr/>
        </p:nvSpPr>
        <p:spPr>
          <a:xfrm rot="0">
            <a:off x="7314406" y="9266547"/>
            <a:ext cx="3659188"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Wilkins Caducio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6694944" y="1649347"/>
            <a:ext cx="2721098" cy="942180"/>
          </a:xfrm>
          <a:custGeom>
            <a:avLst/>
            <a:gdLst/>
            <a:ahLst/>
            <a:cxnLst/>
            <a:rect r="r" b="b" t="t" l="l"/>
            <a:pathLst>
              <a:path h="942180" w="2721098">
                <a:moveTo>
                  <a:pt x="0" y="0"/>
                </a:moveTo>
                <a:lnTo>
                  <a:pt x="2721098" y="0"/>
                </a:lnTo>
                <a:lnTo>
                  <a:pt x="2721098" y="942181"/>
                </a:lnTo>
                <a:lnTo>
                  <a:pt x="0" y="94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6437934" cy="1129839"/>
            <a:chOff x="0" y="0"/>
            <a:chExt cx="1744033" cy="306073"/>
          </a:xfrm>
        </p:grpSpPr>
        <p:sp>
          <p:nvSpPr>
            <p:cNvPr name="Freeform 4" id="4"/>
            <p:cNvSpPr/>
            <p:nvPr/>
          </p:nvSpPr>
          <p:spPr>
            <a:xfrm flipH="false" flipV="false" rot="0">
              <a:off x="0" y="0"/>
              <a:ext cx="1744033" cy="306073"/>
            </a:xfrm>
            <a:custGeom>
              <a:avLst/>
              <a:gdLst/>
              <a:ahLst/>
              <a:cxnLst/>
              <a:rect r="r" b="b" t="t" l="l"/>
              <a:pathLst>
                <a:path h="306073" w="1744033">
                  <a:moveTo>
                    <a:pt x="0" y="0"/>
                  </a:moveTo>
                  <a:lnTo>
                    <a:pt x="1744033" y="0"/>
                  </a:lnTo>
                  <a:lnTo>
                    <a:pt x="1744033"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6" id="6"/>
          <p:cNvSpPr txBox="true"/>
          <p:nvPr/>
        </p:nvSpPr>
        <p:spPr>
          <a:xfrm rot="0">
            <a:off x="633684" y="157314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ROLES AND RESPONSIBILITIES</a:t>
            </a:r>
          </a:p>
        </p:txBody>
      </p:sp>
      <p:sp>
        <p:nvSpPr>
          <p:cNvPr name="TextBox 7" id="7"/>
          <p:cNvSpPr txBox="true"/>
          <p:nvPr/>
        </p:nvSpPr>
        <p:spPr>
          <a:xfrm rot="0">
            <a:off x="633684" y="3169250"/>
            <a:ext cx="10281014" cy="3615126"/>
          </a:xfrm>
          <a:prstGeom prst="rect">
            <a:avLst/>
          </a:prstGeom>
        </p:spPr>
        <p:txBody>
          <a:bodyPr anchor="t" rtlCol="false" tIns="0" lIns="0" bIns="0" rIns="0">
            <a:spAutoFit/>
          </a:bodyPr>
          <a:lstStyle/>
          <a:p>
            <a:pPr>
              <a:lnSpc>
                <a:spcPts val="2866"/>
              </a:lnSpc>
              <a:spcBef>
                <a:spcPct val="0"/>
              </a:spcBef>
            </a:pPr>
            <a:r>
              <a:rPr lang="en-US" sz="2047">
                <a:solidFill>
                  <a:srgbClr val="000000"/>
                </a:solidFill>
                <a:latin typeface="Public Sans Bold"/>
              </a:rPr>
              <a:t>Project Sponsor: </a:t>
            </a:r>
          </a:p>
          <a:p>
            <a:pPr>
              <a:lnSpc>
                <a:spcPts val="2866"/>
              </a:lnSpc>
              <a:spcBef>
                <a:spcPct val="0"/>
              </a:spcBef>
            </a:pPr>
          </a:p>
          <a:p>
            <a:pPr>
              <a:lnSpc>
                <a:spcPts val="2866"/>
              </a:lnSpc>
              <a:spcBef>
                <a:spcPct val="0"/>
              </a:spcBef>
            </a:pPr>
            <a:r>
              <a:rPr lang="en-US" sz="2047">
                <a:solidFill>
                  <a:srgbClr val="000000"/>
                </a:solidFill>
                <a:latin typeface="Public Sans"/>
              </a:rPr>
              <a:t>• Approve all major changes to the web application</a:t>
            </a:r>
          </a:p>
          <a:p>
            <a:pPr>
              <a:lnSpc>
                <a:spcPts val="2866"/>
              </a:lnSpc>
              <a:spcBef>
                <a:spcPct val="0"/>
              </a:spcBef>
            </a:pPr>
            <a:r>
              <a:rPr lang="en-US" sz="2047">
                <a:solidFill>
                  <a:srgbClr val="000000"/>
                </a:solidFill>
                <a:latin typeface="Public Sans"/>
              </a:rPr>
              <a:t>• Approve all changes to schedule baseline</a:t>
            </a:r>
          </a:p>
          <a:p>
            <a:pPr>
              <a:lnSpc>
                <a:spcPts val="2866"/>
              </a:lnSpc>
              <a:spcBef>
                <a:spcPct val="0"/>
              </a:spcBef>
            </a:pPr>
            <a:r>
              <a:rPr lang="en-US" sz="2047">
                <a:solidFill>
                  <a:srgbClr val="000000"/>
                </a:solidFill>
                <a:latin typeface="Public Sans"/>
              </a:rPr>
              <a:t>• Approve any changes in project scope</a:t>
            </a:r>
          </a:p>
          <a:p>
            <a:pPr>
              <a:lnSpc>
                <a:spcPts val="2866"/>
              </a:lnSpc>
              <a:spcBef>
                <a:spcPct val="0"/>
              </a:spcBef>
            </a:pPr>
            <a:r>
              <a:rPr lang="en-US" sz="2047">
                <a:solidFill>
                  <a:srgbClr val="000000"/>
                </a:solidFill>
                <a:latin typeface="Public Sans"/>
              </a:rPr>
              <a:t>• Chair the CCB </a:t>
            </a:r>
          </a:p>
          <a:p>
            <a:pPr>
              <a:lnSpc>
                <a:spcPts val="2866"/>
              </a:lnSpc>
              <a:spcBef>
                <a:spcPct val="0"/>
              </a:spcBef>
            </a:pPr>
            <a:r>
              <a:rPr lang="en-US" sz="2047">
                <a:solidFill>
                  <a:srgbClr val="000000"/>
                </a:solidFill>
                <a:latin typeface="Public Sans"/>
              </a:rPr>
              <a:t>  </a:t>
            </a:r>
          </a:p>
          <a:p>
            <a:pPr>
              <a:lnSpc>
                <a:spcPts val="2866"/>
              </a:lnSpc>
              <a:spcBef>
                <a:spcPct val="0"/>
              </a:spcBef>
            </a:pPr>
          </a:p>
          <a:p>
            <a:pPr>
              <a:lnSpc>
                <a:spcPts val="2866"/>
              </a:lnSpc>
              <a:spcBef>
                <a:spcPct val="0"/>
              </a:spcBef>
            </a:pPr>
          </a:p>
          <a:p>
            <a:pPr>
              <a:lnSpc>
                <a:spcPts val="2866"/>
              </a:lnSpc>
              <a:spcBef>
                <a:spcPct val="0"/>
              </a:spcBef>
            </a:pPr>
          </a:p>
        </p:txBody>
      </p:sp>
      <p:sp>
        <p:nvSpPr>
          <p:cNvPr name="TextBox 8" id="8"/>
          <p:cNvSpPr txBox="true"/>
          <p:nvPr/>
        </p:nvSpPr>
        <p:spPr>
          <a:xfrm rot="0">
            <a:off x="633684" y="6362629"/>
            <a:ext cx="9555163" cy="2167255"/>
          </a:xfrm>
          <a:prstGeom prst="rect">
            <a:avLst/>
          </a:prstGeom>
        </p:spPr>
        <p:txBody>
          <a:bodyPr anchor="t" rtlCol="false" tIns="0" lIns="0" bIns="0" rIns="0">
            <a:spAutoFit/>
          </a:bodyPr>
          <a:lstStyle/>
          <a:p>
            <a:pPr>
              <a:lnSpc>
                <a:spcPts val="2869"/>
              </a:lnSpc>
              <a:spcBef>
                <a:spcPct val="0"/>
              </a:spcBef>
            </a:pPr>
            <a:r>
              <a:rPr lang="en-US" sz="2049">
                <a:solidFill>
                  <a:srgbClr val="000000"/>
                </a:solidFill>
                <a:latin typeface="Public Sans Bold"/>
              </a:rPr>
              <a:t>Project Team: </a:t>
            </a:r>
          </a:p>
          <a:p>
            <a:pPr>
              <a:lnSpc>
                <a:spcPts val="2869"/>
              </a:lnSpc>
              <a:spcBef>
                <a:spcPct val="0"/>
              </a:spcBef>
            </a:pPr>
          </a:p>
          <a:p>
            <a:pPr algn="just">
              <a:lnSpc>
                <a:spcPts val="2869"/>
              </a:lnSpc>
              <a:spcBef>
                <a:spcPct val="0"/>
              </a:spcBef>
            </a:pPr>
            <a:r>
              <a:rPr lang="en-US" sz="2049">
                <a:solidFill>
                  <a:srgbClr val="000000"/>
                </a:solidFill>
                <a:latin typeface="Public Sans"/>
              </a:rPr>
              <a:t>• Submit all change requests on standard organizational change request forms.</a:t>
            </a:r>
          </a:p>
          <a:p>
            <a:pPr algn="just">
              <a:lnSpc>
                <a:spcPts val="2869"/>
              </a:lnSpc>
              <a:spcBef>
                <a:spcPct val="0"/>
              </a:spcBef>
            </a:pPr>
            <a:r>
              <a:rPr lang="en-US" sz="2049">
                <a:solidFill>
                  <a:srgbClr val="000000"/>
                </a:solidFill>
                <a:latin typeface="Public Sans"/>
              </a:rPr>
              <a:t>• Provide all applicable information and details on change request forms</a:t>
            </a:r>
          </a:p>
          <a:p>
            <a:pPr algn="just">
              <a:lnSpc>
                <a:spcPts val="2869"/>
              </a:lnSpc>
              <a:spcBef>
                <a:spcPct val="0"/>
              </a:spcBef>
            </a:pPr>
            <a:r>
              <a:rPr lang="en-US" sz="2049">
                <a:solidFill>
                  <a:srgbClr val="000000"/>
                </a:solidFill>
                <a:latin typeface="Public Sans"/>
              </a:rPr>
              <a:t>• Be prepared to address questions regarding any submitted change requests</a:t>
            </a:r>
          </a:p>
          <a:p>
            <a:pPr algn="just">
              <a:lnSpc>
                <a:spcPts val="2869"/>
              </a:lnSpc>
              <a:spcBef>
                <a:spcPct val="0"/>
              </a:spcBef>
            </a:pPr>
            <a:r>
              <a:rPr lang="en-US" sz="2049">
                <a:solidFill>
                  <a:srgbClr val="000000"/>
                </a:solidFill>
                <a:latin typeface="Public Sans"/>
              </a:rPr>
              <a:t>• Provide feedback as necessary on the impact of proposed changes</a:t>
            </a:r>
          </a:p>
        </p:txBody>
      </p:sp>
      <p:sp>
        <p:nvSpPr>
          <p:cNvPr name="TextBox 9" id="9"/>
          <p:cNvSpPr txBox="true"/>
          <p:nvPr/>
        </p:nvSpPr>
        <p:spPr>
          <a:xfrm rot="0">
            <a:off x="8055493" y="3214299"/>
            <a:ext cx="9608641" cy="2529205"/>
          </a:xfrm>
          <a:prstGeom prst="rect">
            <a:avLst/>
          </a:prstGeom>
        </p:spPr>
        <p:txBody>
          <a:bodyPr anchor="t" rtlCol="false" tIns="0" lIns="0" bIns="0" rIns="0">
            <a:spAutoFit/>
          </a:bodyPr>
          <a:lstStyle/>
          <a:p>
            <a:pPr>
              <a:lnSpc>
                <a:spcPts val="2869"/>
              </a:lnSpc>
              <a:spcBef>
                <a:spcPct val="0"/>
              </a:spcBef>
            </a:pPr>
            <a:r>
              <a:rPr lang="en-US" sz="2049">
                <a:solidFill>
                  <a:srgbClr val="000000"/>
                </a:solidFill>
                <a:latin typeface="Public Sans Bold"/>
              </a:rPr>
              <a:t>Project Manager: </a:t>
            </a:r>
          </a:p>
          <a:p>
            <a:pPr>
              <a:lnSpc>
                <a:spcPts val="2869"/>
              </a:lnSpc>
              <a:spcBef>
                <a:spcPct val="0"/>
              </a:spcBef>
            </a:pPr>
          </a:p>
          <a:p>
            <a:pPr>
              <a:lnSpc>
                <a:spcPts val="2869"/>
              </a:lnSpc>
              <a:spcBef>
                <a:spcPct val="0"/>
              </a:spcBef>
            </a:pPr>
            <a:r>
              <a:rPr lang="en-US" sz="2049">
                <a:solidFill>
                  <a:srgbClr val="000000"/>
                </a:solidFill>
                <a:latin typeface="Public Sans"/>
              </a:rPr>
              <a:t>• Receive and log all change requests from project team</a:t>
            </a:r>
          </a:p>
          <a:p>
            <a:pPr>
              <a:lnSpc>
                <a:spcPts val="2869"/>
              </a:lnSpc>
              <a:spcBef>
                <a:spcPct val="0"/>
              </a:spcBef>
            </a:pPr>
            <a:r>
              <a:rPr lang="en-US" sz="2049">
                <a:solidFill>
                  <a:srgbClr val="000000"/>
                </a:solidFill>
                <a:latin typeface="Public Sans"/>
              </a:rPr>
              <a:t>• Conduct preliminary risk, schedule, and scope analysis of change prior to CCB </a:t>
            </a:r>
          </a:p>
          <a:p>
            <a:pPr>
              <a:lnSpc>
                <a:spcPts val="2869"/>
              </a:lnSpc>
              <a:spcBef>
                <a:spcPct val="0"/>
              </a:spcBef>
            </a:pPr>
            <a:r>
              <a:rPr lang="en-US" sz="2049">
                <a:solidFill>
                  <a:srgbClr val="000000"/>
                </a:solidFill>
                <a:latin typeface="Public Sans"/>
              </a:rPr>
              <a:t>• Seek clarification from change requestors on any open issues or concerns</a:t>
            </a:r>
          </a:p>
          <a:p>
            <a:pPr>
              <a:lnSpc>
                <a:spcPts val="2869"/>
              </a:lnSpc>
              <a:spcBef>
                <a:spcPct val="0"/>
              </a:spcBef>
            </a:pPr>
            <a:r>
              <a:rPr lang="en-US" sz="2049">
                <a:solidFill>
                  <a:srgbClr val="000000"/>
                </a:solidFill>
                <a:latin typeface="Public Sans"/>
              </a:rPr>
              <a:t>• Make documentation revisions/edits as necessary for all approved changes</a:t>
            </a:r>
          </a:p>
          <a:p>
            <a:pPr>
              <a:lnSpc>
                <a:spcPts val="2869"/>
              </a:lnSpc>
              <a:spcBef>
                <a:spcPct val="0"/>
              </a:spcBef>
            </a:pPr>
            <a:r>
              <a:rPr lang="en-US" sz="2049">
                <a:solidFill>
                  <a:srgbClr val="000000"/>
                </a:solidFill>
                <a:latin typeface="Public Sans"/>
              </a:rPr>
              <a:t>• Participate on CCB </a:t>
            </a:r>
          </a:p>
        </p:txBody>
      </p:sp>
      <p:sp>
        <p:nvSpPr>
          <p:cNvPr name="TextBox 10" id="10"/>
          <p:cNvSpPr txBox="true"/>
          <p:nvPr/>
        </p:nvSpPr>
        <p:spPr>
          <a:xfrm rot="0">
            <a:off x="7314406" y="9266547"/>
            <a:ext cx="3659188"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Wilkins Caducio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085940" y="1332952"/>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665732" y="1000125"/>
            <a:ext cx="5697644" cy="1129839"/>
            <a:chOff x="0" y="0"/>
            <a:chExt cx="1543489" cy="306073"/>
          </a:xfrm>
        </p:grpSpPr>
        <p:sp>
          <p:nvSpPr>
            <p:cNvPr name="Freeform 4" id="4"/>
            <p:cNvSpPr/>
            <p:nvPr/>
          </p:nvSpPr>
          <p:spPr>
            <a:xfrm flipH="false" flipV="false" rot="0">
              <a:off x="0" y="0"/>
              <a:ext cx="1543489" cy="306073"/>
            </a:xfrm>
            <a:custGeom>
              <a:avLst/>
              <a:gdLst/>
              <a:ahLst/>
              <a:cxnLst/>
              <a:rect r="r" b="b" t="t" l="l"/>
              <a:pathLst>
                <a:path h="306073" w="1543489">
                  <a:moveTo>
                    <a:pt x="0" y="0"/>
                  </a:moveTo>
                  <a:lnTo>
                    <a:pt x="1543489" y="0"/>
                  </a:lnTo>
                  <a:lnTo>
                    <a:pt x="1543489"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7472071" y="7260574"/>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7472071" y="6694570"/>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7472071" y="6128565"/>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flipV="true">
            <a:off x="17673915" y="1000125"/>
            <a:ext cx="0" cy="4696236"/>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7109250" y="8223471"/>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19" id="19"/>
          <p:cNvSpPr/>
          <p:nvPr/>
        </p:nvSpPr>
        <p:spPr>
          <a:xfrm flipH="false" flipV="false" rot="0">
            <a:off x="3236508" y="3099627"/>
            <a:ext cx="11332567" cy="5512384"/>
          </a:xfrm>
          <a:custGeom>
            <a:avLst/>
            <a:gdLst/>
            <a:ahLst/>
            <a:cxnLst/>
            <a:rect r="r" b="b" t="t" l="l"/>
            <a:pathLst>
              <a:path h="5512384" w="11332567">
                <a:moveTo>
                  <a:pt x="0" y="0"/>
                </a:moveTo>
                <a:lnTo>
                  <a:pt x="11332567" y="0"/>
                </a:lnTo>
                <a:lnTo>
                  <a:pt x="11332567" y="5512384"/>
                </a:lnTo>
                <a:lnTo>
                  <a:pt x="0" y="5512384"/>
                </a:lnTo>
                <a:lnTo>
                  <a:pt x="0" y="0"/>
                </a:lnTo>
                <a:close/>
              </a:path>
            </a:pathLst>
          </a:custGeom>
          <a:blipFill>
            <a:blip r:embed="rId4"/>
            <a:stretch>
              <a:fillRect l="0" t="0" r="0" b="0"/>
            </a:stretch>
          </a:blipFill>
        </p:spPr>
      </p:sp>
      <p:sp>
        <p:nvSpPr>
          <p:cNvPr name="TextBox 20" id="20"/>
          <p:cNvSpPr txBox="true"/>
          <p:nvPr/>
        </p:nvSpPr>
        <p:spPr>
          <a:xfrm rot="0">
            <a:off x="7486689"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COMMUNICATION MATRIX</a:t>
            </a:r>
          </a:p>
        </p:txBody>
      </p:sp>
      <p:sp>
        <p:nvSpPr>
          <p:cNvPr name="TextBox 21" id="21"/>
          <p:cNvSpPr txBox="true"/>
          <p:nvPr/>
        </p:nvSpPr>
        <p:spPr>
          <a:xfrm rot="0">
            <a:off x="7199312" y="9266547"/>
            <a:ext cx="3889375"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Carl James Garcia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085940" y="1332952"/>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665732" y="1000125"/>
            <a:ext cx="5697644" cy="1129839"/>
            <a:chOff x="0" y="0"/>
            <a:chExt cx="1543489" cy="306073"/>
          </a:xfrm>
        </p:grpSpPr>
        <p:sp>
          <p:nvSpPr>
            <p:cNvPr name="Freeform 4" id="4"/>
            <p:cNvSpPr/>
            <p:nvPr/>
          </p:nvSpPr>
          <p:spPr>
            <a:xfrm flipH="false" flipV="false" rot="0">
              <a:off x="0" y="0"/>
              <a:ext cx="1543489" cy="306073"/>
            </a:xfrm>
            <a:custGeom>
              <a:avLst/>
              <a:gdLst/>
              <a:ahLst/>
              <a:cxnLst/>
              <a:rect r="r" b="b" t="t" l="l"/>
              <a:pathLst>
                <a:path h="306073" w="1543489">
                  <a:moveTo>
                    <a:pt x="0" y="0"/>
                  </a:moveTo>
                  <a:lnTo>
                    <a:pt x="1543489" y="0"/>
                  </a:lnTo>
                  <a:lnTo>
                    <a:pt x="1543489"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7472071" y="7260574"/>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7472071" y="6694570"/>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7472071" y="6128565"/>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flipV="true">
            <a:off x="17673915" y="1000125"/>
            <a:ext cx="0" cy="4696236"/>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7109250" y="8223471"/>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19" id="19"/>
          <p:cNvSpPr/>
          <p:nvPr/>
        </p:nvSpPr>
        <p:spPr>
          <a:xfrm flipH="false" flipV="false" rot="0">
            <a:off x="2933508" y="3109927"/>
            <a:ext cx="12420985" cy="5172867"/>
          </a:xfrm>
          <a:custGeom>
            <a:avLst/>
            <a:gdLst/>
            <a:ahLst/>
            <a:cxnLst/>
            <a:rect r="r" b="b" t="t" l="l"/>
            <a:pathLst>
              <a:path h="5172867" w="12420985">
                <a:moveTo>
                  <a:pt x="0" y="0"/>
                </a:moveTo>
                <a:lnTo>
                  <a:pt x="12420984" y="0"/>
                </a:lnTo>
                <a:lnTo>
                  <a:pt x="12420984" y="5172867"/>
                </a:lnTo>
                <a:lnTo>
                  <a:pt x="0" y="5172867"/>
                </a:lnTo>
                <a:lnTo>
                  <a:pt x="0" y="0"/>
                </a:lnTo>
                <a:close/>
              </a:path>
            </a:pathLst>
          </a:custGeom>
          <a:blipFill>
            <a:blip r:embed="rId4"/>
            <a:stretch>
              <a:fillRect l="0" t="0" r="0" b="0"/>
            </a:stretch>
          </a:blipFill>
        </p:spPr>
      </p:sp>
      <p:sp>
        <p:nvSpPr>
          <p:cNvPr name="TextBox 20" id="20"/>
          <p:cNvSpPr txBox="true"/>
          <p:nvPr/>
        </p:nvSpPr>
        <p:spPr>
          <a:xfrm rot="0">
            <a:off x="7486689"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COMMUNICATION MATRIX</a:t>
            </a:r>
          </a:p>
        </p:txBody>
      </p:sp>
      <p:sp>
        <p:nvSpPr>
          <p:cNvPr name="TextBox 21" id="21"/>
          <p:cNvSpPr txBox="true"/>
          <p:nvPr/>
        </p:nvSpPr>
        <p:spPr>
          <a:xfrm rot="0">
            <a:off x="7199312" y="9266547"/>
            <a:ext cx="3889375"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Carl James Garcia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2700000">
            <a:off x="16459950" y="8306815"/>
            <a:ext cx="1092287" cy="1092287"/>
            <a:chOff x="0" y="0"/>
            <a:chExt cx="295900" cy="295900"/>
          </a:xfrm>
        </p:grpSpPr>
        <p:sp>
          <p:nvSpPr>
            <p:cNvPr name="Freeform 3" id="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4" id="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5" id="5"/>
          <p:cNvGrpSpPr/>
          <p:nvPr/>
        </p:nvGrpSpPr>
        <p:grpSpPr>
          <a:xfrm rot="-2700000">
            <a:off x="16827401" y="7112407"/>
            <a:ext cx="357385" cy="357385"/>
            <a:chOff x="0" y="0"/>
            <a:chExt cx="295900" cy="295900"/>
          </a:xfrm>
        </p:grpSpPr>
        <p:sp>
          <p:nvSpPr>
            <p:cNvPr name="Freeform 6" id="6"/>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7" id="7"/>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8" id="8"/>
          <p:cNvGrpSpPr/>
          <p:nvPr/>
        </p:nvGrpSpPr>
        <p:grpSpPr>
          <a:xfrm rot="-2700000">
            <a:off x="16827401" y="6546403"/>
            <a:ext cx="357385" cy="357385"/>
            <a:chOff x="0" y="0"/>
            <a:chExt cx="295900" cy="295900"/>
          </a:xfrm>
        </p:grpSpPr>
        <p:sp>
          <p:nvSpPr>
            <p:cNvPr name="Freeform 9" id="9"/>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0" id="1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1" id="11"/>
          <p:cNvGrpSpPr/>
          <p:nvPr/>
        </p:nvGrpSpPr>
        <p:grpSpPr>
          <a:xfrm rot="-2700000">
            <a:off x="16827401" y="5980398"/>
            <a:ext cx="357385" cy="357385"/>
            <a:chOff x="0" y="0"/>
            <a:chExt cx="295900" cy="295900"/>
          </a:xfrm>
        </p:grpSpPr>
        <p:sp>
          <p:nvSpPr>
            <p:cNvPr name="Freeform 12" id="12"/>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3" id="13"/>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4" id="14"/>
          <p:cNvSpPr/>
          <p:nvPr/>
        </p:nvSpPr>
        <p:spPr>
          <a:xfrm rot="-5400000">
            <a:off x="15899104" y="4394902"/>
            <a:ext cx="2260282" cy="0"/>
          </a:xfrm>
          <a:prstGeom prst="line">
            <a:avLst/>
          </a:prstGeom>
          <a:ln cap="flat" w="47625">
            <a:solidFill>
              <a:srgbClr val="BF1326"/>
            </a:solidFill>
            <a:prstDash val="solid"/>
            <a:headEnd type="none" len="sm" w="sm"/>
            <a:tailEnd type="none" len="sm" w="sm"/>
          </a:ln>
        </p:spPr>
      </p:sp>
      <p:sp>
        <p:nvSpPr>
          <p:cNvPr name="AutoShape 15" id="15"/>
          <p:cNvSpPr/>
          <p:nvPr/>
        </p:nvSpPr>
        <p:spPr>
          <a:xfrm rot="0">
            <a:off x="1258755" y="930560"/>
            <a:ext cx="3155188" cy="0"/>
          </a:xfrm>
          <a:prstGeom prst="line">
            <a:avLst/>
          </a:prstGeom>
          <a:ln cap="flat" w="47625">
            <a:solidFill>
              <a:srgbClr val="BF1326"/>
            </a:solidFill>
            <a:prstDash val="solid"/>
            <a:headEnd type="none" len="sm" w="sm"/>
            <a:tailEnd type="none" len="sm" w="sm"/>
          </a:ln>
        </p:spPr>
      </p:sp>
      <p:sp>
        <p:nvSpPr>
          <p:cNvPr name="AutoShape 16" id="16"/>
          <p:cNvSpPr/>
          <p:nvPr/>
        </p:nvSpPr>
        <p:spPr>
          <a:xfrm rot="5400000">
            <a:off x="-1638513" y="3804677"/>
            <a:ext cx="5794535" cy="0"/>
          </a:xfrm>
          <a:prstGeom prst="line">
            <a:avLst/>
          </a:prstGeom>
          <a:ln cap="flat" w="47625">
            <a:solidFill>
              <a:srgbClr val="BF1326"/>
            </a:solidFill>
            <a:prstDash val="solid"/>
            <a:headEnd type="none" len="sm" w="sm"/>
            <a:tailEnd type="none" len="sm" w="sm"/>
          </a:ln>
        </p:spPr>
      </p:sp>
      <p:grpSp>
        <p:nvGrpSpPr>
          <p:cNvPr name="Group 17" id="17"/>
          <p:cNvGrpSpPr/>
          <p:nvPr/>
        </p:nvGrpSpPr>
        <p:grpSpPr>
          <a:xfrm rot="-2700000">
            <a:off x="4681517" y="767045"/>
            <a:ext cx="375120" cy="37512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19" id="19"/>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0" id="20"/>
          <p:cNvGrpSpPr/>
          <p:nvPr/>
        </p:nvGrpSpPr>
        <p:grpSpPr>
          <a:xfrm rot="-2700000">
            <a:off x="5288961" y="767045"/>
            <a:ext cx="375120" cy="37512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22" id="22"/>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3" id="23"/>
          <p:cNvGrpSpPr/>
          <p:nvPr/>
        </p:nvGrpSpPr>
        <p:grpSpPr>
          <a:xfrm rot="-2700000">
            <a:off x="5896404" y="767045"/>
            <a:ext cx="375120" cy="37512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25" id="2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6" id="26"/>
          <p:cNvGrpSpPr/>
          <p:nvPr/>
        </p:nvGrpSpPr>
        <p:grpSpPr>
          <a:xfrm rot="-2700000">
            <a:off x="17326736" y="163876"/>
            <a:ext cx="2472962" cy="247296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28" id="2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9" id="29"/>
          <p:cNvGrpSpPr/>
          <p:nvPr/>
        </p:nvGrpSpPr>
        <p:grpSpPr>
          <a:xfrm rot="-2700000">
            <a:off x="15482879" y="-1659365"/>
            <a:ext cx="2472962" cy="247296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31" id="3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2" id="32"/>
          <p:cNvGrpSpPr/>
          <p:nvPr/>
        </p:nvGrpSpPr>
        <p:grpSpPr>
          <a:xfrm rot="-2700000">
            <a:off x="17006741" y="-2010189"/>
            <a:ext cx="2472962" cy="4003593"/>
            <a:chOff x="0" y="0"/>
            <a:chExt cx="812800" cy="1315880"/>
          </a:xfrm>
        </p:grpSpPr>
        <p:sp>
          <p:nvSpPr>
            <p:cNvPr name="Freeform 33" id="33"/>
            <p:cNvSpPr/>
            <p:nvPr/>
          </p:nvSpPr>
          <p:spPr>
            <a:xfrm flipH="false" flipV="false" rot="0">
              <a:off x="0" y="0"/>
              <a:ext cx="812800" cy="1315880"/>
            </a:xfrm>
            <a:custGeom>
              <a:avLst/>
              <a:gdLst/>
              <a:ahLst/>
              <a:cxnLst/>
              <a:rect r="r" b="b" t="t" l="l"/>
              <a:pathLst>
                <a:path h="1315880" w="812800">
                  <a:moveTo>
                    <a:pt x="0" y="0"/>
                  </a:moveTo>
                  <a:lnTo>
                    <a:pt x="812800" y="0"/>
                  </a:lnTo>
                  <a:lnTo>
                    <a:pt x="812800" y="1315880"/>
                  </a:lnTo>
                  <a:lnTo>
                    <a:pt x="0" y="1315880"/>
                  </a:lnTo>
                  <a:close/>
                </a:path>
              </a:pathLst>
            </a:custGeom>
            <a:solidFill>
              <a:srgbClr val="000000">
                <a:alpha val="16863"/>
              </a:srgbClr>
            </a:solidFill>
          </p:spPr>
        </p:sp>
        <p:sp>
          <p:nvSpPr>
            <p:cNvPr name="TextBox 34" id="3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5" id="35"/>
          <p:cNvGrpSpPr/>
          <p:nvPr/>
        </p:nvGrpSpPr>
        <p:grpSpPr>
          <a:xfrm rot="-2700000">
            <a:off x="17029781" y="-1356966"/>
            <a:ext cx="2472962" cy="247296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37" id="37"/>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8" id="38"/>
          <p:cNvGrpSpPr/>
          <p:nvPr/>
        </p:nvGrpSpPr>
        <p:grpSpPr>
          <a:xfrm rot="-2700000">
            <a:off x="314722" y="9175415"/>
            <a:ext cx="2472962" cy="247296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40" id="4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1" id="41"/>
          <p:cNvGrpSpPr/>
          <p:nvPr/>
        </p:nvGrpSpPr>
        <p:grpSpPr>
          <a:xfrm rot="-2700000">
            <a:off x="-1529134" y="7352174"/>
            <a:ext cx="2472962" cy="247296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43" id="43"/>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4" id="44"/>
          <p:cNvGrpSpPr/>
          <p:nvPr/>
        </p:nvGrpSpPr>
        <p:grpSpPr>
          <a:xfrm rot="-2700000">
            <a:off x="-1338596" y="8900421"/>
            <a:ext cx="2472962" cy="247296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46" id="46"/>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7" id="47"/>
          <p:cNvGrpSpPr>
            <a:grpSpLocks noChangeAspect="true"/>
          </p:cNvGrpSpPr>
          <p:nvPr/>
        </p:nvGrpSpPr>
        <p:grpSpPr>
          <a:xfrm rot="0">
            <a:off x="7923895" y="2044421"/>
            <a:ext cx="1757948" cy="1751081"/>
            <a:chOff x="0" y="0"/>
            <a:chExt cx="6502400" cy="6477000"/>
          </a:xfrm>
        </p:grpSpPr>
        <p:sp>
          <p:nvSpPr>
            <p:cNvPr name="Freeform 48" id="48"/>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t="0" r="223" b="0"/>
              </a:stretch>
            </a:blipFill>
          </p:spPr>
        </p:sp>
        <p:sp>
          <p:nvSpPr>
            <p:cNvPr name="Freeform 49" id="49"/>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grpSp>
        <p:nvGrpSpPr>
          <p:cNvPr name="Group 50" id="50"/>
          <p:cNvGrpSpPr>
            <a:grpSpLocks noChangeAspect="true"/>
          </p:cNvGrpSpPr>
          <p:nvPr/>
        </p:nvGrpSpPr>
        <p:grpSpPr>
          <a:xfrm rot="0">
            <a:off x="2756402" y="5230236"/>
            <a:ext cx="1757948" cy="1751081"/>
            <a:chOff x="0" y="0"/>
            <a:chExt cx="6502400" cy="6477000"/>
          </a:xfrm>
        </p:grpSpPr>
        <p:sp>
          <p:nvSpPr>
            <p:cNvPr name="Freeform 51" id="5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16822" t="-11594" r="-20515" b="-26356"/>
              </a:stretch>
            </a:blipFill>
          </p:spPr>
        </p:sp>
        <p:sp>
          <p:nvSpPr>
            <p:cNvPr name="Freeform 52" id="5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grpSp>
        <p:nvGrpSpPr>
          <p:cNvPr name="Group 53" id="53"/>
          <p:cNvGrpSpPr>
            <a:grpSpLocks noChangeAspect="true"/>
          </p:cNvGrpSpPr>
          <p:nvPr/>
        </p:nvGrpSpPr>
        <p:grpSpPr>
          <a:xfrm rot="0">
            <a:off x="11203299" y="2044421"/>
            <a:ext cx="1757948" cy="1751081"/>
            <a:chOff x="0" y="0"/>
            <a:chExt cx="6502400" cy="6477000"/>
          </a:xfrm>
        </p:grpSpPr>
        <p:sp>
          <p:nvSpPr>
            <p:cNvPr name="Freeform 54" id="5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0" r="223" b="-3447"/>
              </a:stretch>
            </a:blipFill>
          </p:spPr>
        </p:sp>
        <p:sp>
          <p:nvSpPr>
            <p:cNvPr name="Freeform 55" id="5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grpSp>
        <p:nvGrpSpPr>
          <p:cNvPr name="Group 56" id="56"/>
          <p:cNvGrpSpPr>
            <a:grpSpLocks noChangeAspect="true"/>
          </p:cNvGrpSpPr>
          <p:nvPr/>
        </p:nvGrpSpPr>
        <p:grpSpPr>
          <a:xfrm rot="0">
            <a:off x="6165947" y="5230236"/>
            <a:ext cx="1757948" cy="1751081"/>
            <a:chOff x="0" y="0"/>
            <a:chExt cx="6502400" cy="6477000"/>
          </a:xfrm>
        </p:grpSpPr>
        <p:sp>
          <p:nvSpPr>
            <p:cNvPr name="Freeform 57" id="5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3585" t="0" r="-3585" b="0"/>
              </a:stretch>
            </a:blipFill>
          </p:spPr>
        </p:sp>
        <p:sp>
          <p:nvSpPr>
            <p:cNvPr name="Freeform 58" id="5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grpSp>
        <p:nvGrpSpPr>
          <p:cNvPr name="Group 59" id="59"/>
          <p:cNvGrpSpPr>
            <a:grpSpLocks noChangeAspect="true"/>
          </p:cNvGrpSpPr>
          <p:nvPr/>
        </p:nvGrpSpPr>
        <p:grpSpPr>
          <a:xfrm rot="0">
            <a:off x="9885520" y="5230236"/>
            <a:ext cx="1757948" cy="1751081"/>
            <a:chOff x="0" y="0"/>
            <a:chExt cx="6502400" cy="6477000"/>
          </a:xfrm>
        </p:grpSpPr>
        <p:sp>
          <p:nvSpPr>
            <p:cNvPr name="Freeform 60" id="6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46665"/>
              </a:stretch>
            </a:blipFill>
          </p:spPr>
        </p:sp>
        <p:sp>
          <p:nvSpPr>
            <p:cNvPr name="Freeform 61" id="6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grpSp>
        <p:nvGrpSpPr>
          <p:cNvPr name="Group 62" id="62"/>
          <p:cNvGrpSpPr>
            <a:grpSpLocks noChangeAspect="true"/>
          </p:cNvGrpSpPr>
          <p:nvPr/>
        </p:nvGrpSpPr>
        <p:grpSpPr>
          <a:xfrm rot="0">
            <a:off x="13141114" y="5230236"/>
            <a:ext cx="1757948" cy="1751081"/>
            <a:chOff x="0" y="0"/>
            <a:chExt cx="6502400" cy="6477000"/>
          </a:xfrm>
        </p:grpSpPr>
        <p:sp>
          <p:nvSpPr>
            <p:cNvPr name="Freeform 63" id="6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64" id="6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grpSp>
        <p:nvGrpSpPr>
          <p:cNvPr name="Group 65" id="65"/>
          <p:cNvGrpSpPr>
            <a:grpSpLocks noChangeAspect="true"/>
          </p:cNvGrpSpPr>
          <p:nvPr/>
        </p:nvGrpSpPr>
        <p:grpSpPr>
          <a:xfrm rot="0">
            <a:off x="4668301" y="2044421"/>
            <a:ext cx="1757948" cy="1751081"/>
            <a:chOff x="0" y="0"/>
            <a:chExt cx="6502400" cy="6477000"/>
          </a:xfrm>
        </p:grpSpPr>
        <p:sp>
          <p:nvSpPr>
            <p:cNvPr name="Freeform 66" id="6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2232" r="-4838" b="-2851"/>
              </a:stretch>
            </a:blipFill>
          </p:spPr>
        </p:sp>
        <p:sp>
          <p:nvSpPr>
            <p:cNvPr name="Freeform 67" id="6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BF1326"/>
            </a:solidFill>
          </p:spPr>
        </p:sp>
      </p:grpSp>
      <p:sp>
        <p:nvSpPr>
          <p:cNvPr name="TextBox 68" id="68"/>
          <p:cNvSpPr txBox="true"/>
          <p:nvPr/>
        </p:nvSpPr>
        <p:spPr>
          <a:xfrm rot="0">
            <a:off x="4668301" y="7137256"/>
            <a:ext cx="4753241" cy="7772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Project Manager</a:t>
            </a:r>
          </a:p>
          <a:p>
            <a:pPr algn="ctr">
              <a:lnSpc>
                <a:spcPts val="3150"/>
              </a:lnSpc>
            </a:pPr>
            <a:r>
              <a:rPr lang="en-US" sz="2100">
                <a:solidFill>
                  <a:srgbClr val="606060"/>
                </a:solidFill>
                <a:latin typeface="Now"/>
              </a:rPr>
              <a:t>Mikedale B. Dellera</a:t>
            </a:r>
          </a:p>
        </p:txBody>
      </p:sp>
      <p:sp>
        <p:nvSpPr>
          <p:cNvPr name="TextBox 69" id="69"/>
          <p:cNvSpPr txBox="true"/>
          <p:nvPr/>
        </p:nvSpPr>
        <p:spPr>
          <a:xfrm rot="0">
            <a:off x="11643468" y="7124192"/>
            <a:ext cx="4753241" cy="15773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Scrum Member</a:t>
            </a:r>
          </a:p>
          <a:p>
            <a:pPr algn="ctr">
              <a:lnSpc>
                <a:spcPts val="3150"/>
              </a:lnSpc>
            </a:pPr>
            <a:r>
              <a:rPr lang="en-US" sz="2100">
                <a:solidFill>
                  <a:srgbClr val="606060"/>
                </a:solidFill>
                <a:latin typeface="Now"/>
              </a:rPr>
              <a:t>Carl James A. Garcia</a:t>
            </a:r>
          </a:p>
          <a:p>
            <a:pPr algn="ctr">
              <a:lnSpc>
                <a:spcPts val="3150"/>
              </a:lnSpc>
            </a:pPr>
          </a:p>
          <a:p>
            <a:pPr algn="ctr">
              <a:lnSpc>
                <a:spcPts val="3150"/>
              </a:lnSpc>
            </a:pPr>
          </a:p>
        </p:txBody>
      </p:sp>
      <p:sp>
        <p:nvSpPr>
          <p:cNvPr name="TextBox 70" id="70"/>
          <p:cNvSpPr txBox="true"/>
          <p:nvPr/>
        </p:nvSpPr>
        <p:spPr>
          <a:xfrm rot="0">
            <a:off x="9799737" y="3935615"/>
            <a:ext cx="4753241" cy="7772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Product Owner</a:t>
            </a:r>
          </a:p>
          <a:p>
            <a:pPr algn="ctr">
              <a:lnSpc>
                <a:spcPts val="3150"/>
              </a:lnSpc>
            </a:pPr>
            <a:r>
              <a:rPr lang="en-US" sz="2100">
                <a:solidFill>
                  <a:srgbClr val="606060"/>
                </a:solidFill>
                <a:latin typeface="Now"/>
              </a:rPr>
              <a:t>Wilkins V. Caducio</a:t>
            </a:r>
          </a:p>
        </p:txBody>
      </p:sp>
      <p:sp>
        <p:nvSpPr>
          <p:cNvPr name="TextBox 71" id="71"/>
          <p:cNvSpPr txBox="true"/>
          <p:nvPr/>
        </p:nvSpPr>
        <p:spPr>
          <a:xfrm rot="0">
            <a:off x="8257247" y="7124192"/>
            <a:ext cx="4753241" cy="7772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Scrum Member</a:t>
            </a:r>
          </a:p>
          <a:p>
            <a:pPr algn="ctr">
              <a:lnSpc>
                <a:spcPts val="3150"/>
              </a:lnSpc>
            </a:pPr>
            <a:r>
              <a:rPr lang="en-US" sz="2100">
                <a:solidFill>
                  <a:srgbClr val="606060"/>
                </a:solidFill>
                <a:latin typeface="Now"/>
              </a:rPr>
              <a:t>Rark Mowen L. Alcantara</a:t>
            </a:r>
          </a:p>
        </p:txBody>
      </p:sp>
      <p:sp>
        <p:nvSpPr>
          <p:cNvPr name="TextBox 72" id="72"/>
          <p:cNvSpPr txBox="true"/>
          <p:nvPr/>
        </p:nvSpPr>
        <p:spPr>
          <a:xfrm rot="0">
            <a:off x="6332164" y="3935615"/>
            <a:ext cx="4753241" cy="7772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Scrum Master</a:t>
            </a:r>
          </a:p>
          <a:p>
            <a:pPr algn="ctr">
              <a:lnSpc>
                <a:spcPts val="3150"/>
              </a:lnSpc>
            </a:pPr>
            <a:r>
              <a:rPr lang="en-US" sz="2100">
                <a:solidFill>
                  <a:srgbClr val="606060"/>
                </a:solidFill>
                <a:latin typeface="Now"/>
              </a:rPr>
              <a:t>Jakerson B. Bermudo</a:t>
            </a:r>
          </a:p>
        </p:txBody>
      </p:sp>
      <p:sp>
        <p:nvSpPr>
          <p:cNvPr name="TextBox 73" id="73"/>
          <p:cNvSpPr txBox="true"/>
          <p:nvPr/>
        </p:nvSpPr>
        <p:spPr>
          <a:xfrm rot="0">
            <a:off x="1258755" y="7124192"/>
            <a:ext cx="4753241" cy="7772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Documentation Manager</a:t>
            </a:r>
          </a:p>
          <a:p>
            <a:pPr algn="ctr">
              <a:lnSpc>
                <a:spcPts val="3150"/>
              </a:lnSpc>
            </a:pPr>
            <a:r>
              <a:rPr lang="en-US" sz="2100">
                <a:solidFill>
                  <a:srgbClr val="606060"/>
                </a:solidFill>
                <a:latin typeface="Now"/>
              </a:rPr>
              <a:t>Princess Joy H. Ferrer</a:t>
            </a:r>
          </a:p>
        </p:txBody>
      </p:sp>
      <p:sp>
        <p:nvSpPr>
          <p:cNvPr name="TextBox 74" id="74"/>
          <p:cNvSpPr txBox="true"/>
          <p:nvPr/>
        </p:nvSpPr>
        <p:spPr>
          <a:xfrm rot="0">
            <a:off x="3170654" y="3979238"/>
            <a:ext cx="4753241" cy="777240"/>
          </a:xfrm>
          <a:prstGeom prst="rect">
            <a:avLst/>
          </a:prstGeom>
        </p:spPr>
        <p:txBody>
          <a:bodyPr anchor="t" rtlCol="false" tIns="0" lIns="0" bIns="0" rIns="0">
            <a:spAutoFit/>
          </a:bodyPr>
          <a:lstStyle/>
          <a:p>
            <a:pPr algn="ctr">
              <a:lnSpc>
                <a:spcPts val="3150"/>
              </a:lnSpc>
            </a:pPr>
            <a:r>
              <a:rPr lang="en-US" sz="2100">
                <a:solidFill>
                  <a:srgbClr val="606060"/>
                </a:solidFill>
                <a:latin typeface="Now Bold"/>
              </a:rPr>
              <a:t>Project Advisor</a:t>
            </a:r>
          </a:p>
          <a:p>
            <a:pPr algn="ctr">
              <a:lnSpc>
                <a:spcPts val="3150"/>
              </a:lnSpc>
            </a:pPr>
            <a:r>
              <a:rPr lang="en-US" sz="2100">
                <a:solidFill>
                  <a:srgbClr val="606060"/>
                </a:solidFill>
                <a:latin typeface="Now"/>
              </a:rPr>
              <a:t>Alvin C. Limpin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603088" y="1663237"/>
            <a:ext cx="2721098" cy="942180"/>
          </a:xfrm>
          <a:custGeom>
            <a:avLst/>
            <a:gdLst/>
            <a:ahLst/>
            <a:cxnLst/>
            <a:rect r="r" b="b" t="t" l="l"/>
            <a:pathLst>
              <a:path h="942180" w="2721098">
                <a:moveTo>
                  <a:pt x="0" y="0"/>
                </a:moveTo>
                <a:lnTo>
                  <a:pt x="2721098" y="0"/>
                </a:lnTo>
                <a:lnTo>
                  <a:pt x="2721098" y="942181"/>
                </a:lnTo>
                <a:lnTo>
                  <a:pt x="0" y="94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3477646" cy="1129839"/>
            <a:chOff x="0" y="0"/>
            <a:chExt cx="942092" cy="306073"/>
          </a:xfrm>
        </p:grpSpPr>
        <p:sp>
          <p:nvSpPr>
            <p:cNvPr name="Freeform 4" id="4"/>
            <p:cNvSpPr/>
            <p:nvPr/>
          </p:nvSpPr>
          <p:spPr>
            <a:xfrm flipH="false" flipV="false" rot="0">
              <a:off x="0" y="0"/>
              <a:ext cx="942092" cy="306073"/>
            </a:xfrm>
            <a:custGeom>
              <a:avLst/>
              <a:gdLst/>
              <a:ahLst/>
              <a:cxnLst/>
              <a:rect r="r" b="b" t="t" l="l"/>
              <a:pathLst>
                <a:path h="306073" w="942092">
                  <a:moveTo>
                    <a:pt x="0" y="0"/>
                  </a:moveTo>
                  <a:lnTo>
                    <a:pt x="942092" y="0"/>
                  </a:lnTo>
                  <a:lnTo>
                    <a:pt x="942092"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6" id="6"/>
          <p:cNvSpPr/>
          <p:nvPr/>
        </p:nvSpPr>
        <p:spPr>
          <a:xfrm flipH="false" flipV="false" rot="0">
            <a:off x="6324186" y="2120437"/>
            <a:ext cx="9040995" cy="6922752"/>
          </a:xfrm>
          <a:custGeom>
            <a:avLst/>
            <a:gdLst/>
            <a:ahLst/>
            <a:cxnLst/>
            <a:rect r="r" b="b" t="t" l="l"/>
            <a:pathLst>
              <a:path h="6922752" w="9040995">
                <a:moveTo>
                  <a:pt x="0" y="0"/>
                </a:moveTo>
                <a:lnTo>
                  <a:pt x="9040995" y="0"/>
                </a:lnTo>
                <a:lnTo>
                  <a:pt x="9040995" y="6922752"/>
                </a:lnTo>
                <a:lnTo>
                  <a:pt x="0" y="6922752"/>
                </a:lnTo>
                <a:lnTo>
                  <a:pt x="0" y="0"/>
                </a:lnTo>
                <a:close/>
              </a:path>
            </a:pathLst>
          </a:custGeom>
          <a:blipFill>
            <a:blip r:embed="rId4"/>
            <a:stretch>
              <a:fillRect l="0" t="0" r="0" b="0"/>
            </a:stretch>
          </a:blipFill>
        </p:spPr>
      </p:sp>
      <p:sp>
        <p:nvSpPr>
          <p:cNvPr name="TextBox 7" id="7"/>
          <p:cNvSpPr txBox="true"/>
          <p:nvPr/>
        </p:nvSpPr>
        <p:spPr>
          <a:xfrm rot="0">
            <a:off x="-835496" y="158703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RISK REGISTER</a:t>
            </a:r>
          </a:p>
        </p:txBody>
      </p:sp>
      <p:sp>
        <p:nvSpPr>
          <p:cNvPr name="TextBox 8" id="8"/>
          <p:cNvSpPr txBox="true"/>
          <p:nvPr/>
        </p:nvSpPr>
        <p:spPr>
          <a:xfrm rot="0">
            <a:off x="6905675" y="9266547"/>
            <a:ext cx="4476651"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Rark Mowen Alcantara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085940" y="1332952"/>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665732" y="1000125"/>
            <a:ext cx="5697644" cy="1129839"/>
            <a:chOff x="0" y="0"/>
            <a:chExt cx="1543489" cy="306073"/>
          </a:xfrm>
        </p:grpSpPr>
        <p:sp>
          <p:nvSpPr>
            <p:cNvPr name="Freeform 4" id="4"/>
            <p:cNvSpPr/>
            <p:nvPr/>
          </p:nvSpPr>
          <p:spPr>
            <a:xfrm flipH="false" flipV="false" rot="0">
              <a:off x="0" y="0"/>
              <a:ext cx="1543489" cy="306073"/>
            </a:xfrm>
            <a:custGeom>
              <a:avLst/>
              <a:gdLst/>
              <a:ahLst/>
              <a:cxnLst/>
              <a:rect r="r" b="b" t="t" l="l"/>
              <a:pathLst>
                <a:path h="306073" w="1543489">
                  <a:moveTo>
                    <a:pt x="0" y="0"/>
                  </a:moveTo>
                  <a:lnTo>
                    <a:pt x="1543489" y="0"/>
                  </a:lnTo>
                  <a:lnTo>
                    <a:pt x="1543489"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7472071" y="7260574"/>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7472071" y="6694570"/>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7472071" y="6128565"/>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flipV="true">
            <a:off x="17673915" y="1000125"/>
            <a:ext cx="0" cy="4696236"/>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7109250" y="8223471"/>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19" id="19"/>
          <p:cNvSpPr txBox="true"/>
          <p:nvPr/>
        </p:nvSpPr>
        <p:spPr>
          <a:xfrm rot="0">
            <a:off x="7381914" y="1256752"/>
            <a:ext cx="8640697"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TRANSITION APPROACH</a:t>
            </a:r>
          </a:p>
        </p:txBody>
      </p:sp>
      <p:sp>
        <p:nvSpPr>
          <p:cNvPr name="TextBox 20" id="20"/>
          <p:cNvSpPr txBox="true"/>
          <p:nvPr/>
        </p:nvSpPr>
        <p:spPr>
          <a:xfrm rot="0">
            <a:off x="1475249" y="2960110"/>
            <a:ext cx="14652137" cy="4700976"/>
          </a:xfrm>
          <a:prstGeom prst="rect">
            <a:avLst/>
          </a:prstGeom>
        </p:spPr>
        <p:txBody>
          <a:bodyPr anchor="t" rtlCol="false" tIns="0" lIns="0" bIns="0" rIns="0">
            <a:spAutoFit/>
          </a:bodyPr>
          <a:lstStyle/>
          <a:p>
            <a:pPr marL="441994" indent="-220997" lvl="1">
              <a:lnSpc>
                <a:spcPts val="2866"/>
              </a:lnSpc>
              <a:buFont typeface="Arial"/>
              <a:buChar char="•"/>
            </a:pPr>
            <a:r>
              <a:rPr lang="en-US" sz="2047">
                <a:solidFill>
                  <a:srgbClr val="000000"/>
                </a:solidFill>
                <a:latin typeface="Public Sans"/>
              </a:rPr>
              <a:t>  </a:t>
            </a:r>
            <a:r>
              <a:rPr lang="en-US" sz="2047">
                <a:solidFill>
                  <a:srgbClr val="000000"/>
                </a:solidFill>
                <a:latin typeface="Public Sans Bold"/>
              </a:rPr>
              <a:t>Communication Plan:</a:t>
            </a:r>
            <a:r>
              <a:rPr lang="en-US" sz="2047">
                <a:solidFill>
                  <a:srgbClr val="000000"/>
                </a:solidFill>
                <a:latin typeface="Public Sans"/>
              </a:rPr>
              <a:t> Prepare a detailed plan to keep stakeholders informed about transition plans, schedules, and  </a:t>
            </a:r>
          </a:p>
          <a:p>
            <a:pPr>
              <a:lnSpc>
                <a:spcPts val="2866"/>
              </a:lnSpc>
            </a:pPr>
            <a:r>
              <a:rPr lang="en-US" sz="2047">
                <a:solidFill>
                  <a:srgbClr val="000000"/>
                </a:solidFill>
                <a:latin typeface="Public Sans"/>
              </a:rPr>
              <a:t>          expectations through regular updates, meetings, and documentation.</a:t>
            </a:r>
          </a:p>
          <a:p>
            <a:pPr>
              <a:lnSpc>
                <a:spcPts val="2866"/>
              </a:lnSpc>
            </a:pPr>
          </a:p>
          <a:p>
            <a:pPr>
              <a:lnSpc>
                <a:spcPts val="2866"/>
              </a:lnSpc>
            </a:pPr>
            <a:r>
              <a:rPr lang="en-US" sz="2047">
                <a:solidFill>
                  <a:srgbClr val="000000"/>
                </a:solidFill>
                <a:latin typeface="Public Sans"/>
              </a:rPr>
              <a:t>    2. </a:t>
            </a:r>
            <a:r>
              <a:rPr lang="en-US" sz="2047">
                <a:solidFill>
                  <a:srgbClr val="000000"/>
                </a:solidFill>
                <a:latin typeface="Public Sans Bold"/>
              </a:rPr>
              <a:t>Transition Planning:</a:t>
            </a:r>
            <a:r>
              <a:rPr lang="en-US" sz="2047">
                <a:solidFill>
                  <a:srgbClr val="000000"/>
                </a:solidFill>
                <a:latin typeface="Public Sans"/>
              </a:rPr>
              <a:t> Collaborate with Barangay South Signal Village to create a comprehensive transition plan that     </a:t>
            </a:r>
          </a:p>
          <a:p>
            <a:pPr>
              <a:lnSpc>
                <a:spcPts val="2866"/>
              </a:lnSpc>
            </a:pPr>
            <a:r>
              <a:rPr lang="en-US" sz="2047">
                <a:solidFill>
                  <a:srgbClr val="000000"/>
                </a:solidFill>
                <a:latin typeface="Public Sans"/>
              </a:rPr>
              <a:t>         </a:t>
            </a:r>
            <a:r>
              <a:rPr lang="en-US" sz="2047">
                <a:solidFill>
                  <a:srgbClr val="000000"/>
                </a:solidFill>
                <a:latin typeface="Public Sans"/>
              </a:rPr>
              <a:t>includes activities, </a:t>
            </a:r>
          </a:p>
          <a:p>
            <a:pPr>
              <a:lnSpc>
                <a:spcPts val="2866"/>
              </a:lnSpc>
            </a:pPr>
            <a:r>
              <a:rPr lang="en-US" sz="2047">
                <a:solidFill>
                  <a:srgbClr val="000000"/>
                </a:solidFill>
                <a:latin typeface="Public Sans"/>
              </a:rPr>
              <a:t>         </a:t>
            </a:r>
            <a:r>
              <a:rPr lang="en-US" sz="2047">
                <a:solidFill>
                  <a:srgbClr val="000000"/>
                </a:solidFill>
                <a:latin typeface="Public Sans"/>
              </a:rPr>
              <a:t>responsibilities, and timelines for data migration, system configuration, and verification.</a:t>
            </a:r>
          </a:p>
          <a:p>
            <a:pPr>
              <a:lnSpc>
                <a:spcPts val="2866"/>
              </a:lnSpc>
            </a:pPr>
          </a:p>
          <a:p>
            <a:pPr>
              <a:lnSpc>
                <a:spcPts val="2866"/>
              </a:lnSpc>
            </a:pPr>
            <a:r>
              <a:rPr lang="en-US" sz="2047">
                <a:solidFill>
                  <a:srgbClr val="000000"/>
                </a:solidFill>
                <a:latin typeface="Public Sans"/>
              </a:rPr>
              <a:t>    3.  </a:t>
            </a:r>
            <a:r>
              <a:rPr lang="en-US" sz="2047">
                <a:solidFill>
                  <a:srgbClr val="000000"/>
                </a:solidFill>
                <a:latin typeface="Public Sans Bold"/>
              </a:rPr>
              <a:t>Knowledge Transfer:</a:t>
            </a:r>
            <a:r>
              <a:rPr lang="en-US" sz="2047">
                <a:solidFill>
                  <a:srgbClr val="000000"/>
                </a:solidFill>
                <a:latin typeface="Public Sans"/>
              </a:rPr>
              <a:t> Facilitate knowledge transfer through user guides, technical documentation, and training </a:t>
            </a:r>
          </a:p>
          <a:p>
            <a:pPr>
              <a:lnSpc>
                <a:spcPts val="2866"/>
              </a:lnSpc>
            </a:pPr>
            <a:r>
              <a:rPr lang="en-US" sz="2047">
                <a:solidFill>
                  <a:srgbClr val="000000"/>
                </a:solidFill>
                <a:latin typeface="Public Sans"/>
              </a:rPr>
              <a:t>          </a:t>
            </a:r>
            <a:r>
              <a:rPr lang="en-US" sz="2047">
                <a:solidFill>
                  <a:srgbClr val="000000"/>
                </a:solidFill>
                <a:latin typeface="Public Sans"/>
              </a:rPr>
              <a:t>sessions to equip the client's team with the necessary skills to support, maintain, and troubleshoot the system.</a:t>
            </a:r>
          </a:p>
          <a:p>
            <a:pPr>
              <a:lnSpc>
                <a:spcPts val="2866"/>
              </a:lnSpc>
            </a:pPr>
          </a:p>
          <a:p>
            <a:pPr>
              <a:lnSpc>
                <a:spcPts val="2866"/>
              </a:lnSpc>
            </a:pPr>
            <a:r>
              <a:rPr lang="en-US" sz="2047">
                <a:solidFill>
                  <a:srgbClr val="000000"/>
                </a:solidFill>
                <a:latin typeface="Public Sans"/>
              </a:rPr>
              <a:t>    4.  </a:t>
            </a:r>
            <a:r>
              <a:rPr lang="en-US" sz="2047">
                <a:solidFill>
                  <a:srgbClr val="000000"/>
                </a:solidFill>
                <a:latin typeface="Public Sans Bold"/>
              </a:rPr>
              <a:t>Resource Transfer:</a:t>
            </a:r>
            <a:r>
              <a:rPr lang="en-US" sz="2047">
                <a:solidFill>
                  <a:srgbClr val="000000"/>
                </a:solidFill>
                <a:latin typeface="Public Sans"/>
              </a:rPr>
              <a:t> Carefully transfer project resources, including the web app's source code, database, licensing,      </a:t>
            </a:r>
          </a:p>
          <a:p>
            <a:pPr>
              <a:lnSpc>
                <a:spcPts val="2866"/>
              </a:lnSpc>
            </a:pPr>
            <a:r>
              <a:rPr lang="en-US" sz="2047">
                <a:solidFill>
                  <a:srgbClr val="000000"/>
                </a:solidFill>
                <a:latin typeface="Public Sans"/>
              </a:rPr>
              <a:t>          </a:t>
            </a:r>
            <a:r>
              <a:rPr lang="en-US" sz="2047">
                <a:solidFill>
                  <a:srgbClr val="000000"/>
                </a:solidFill>
                <a:latin typeface="Public Sans"/>
              </a:rPr>
              <a:t>and other relevant assets, to the client to ensure a seamless handover and enable independent management and </a:t>
            </a:r>
          </a:p>
          <a:p>
            <a:pPr>
              <a:lnSpc>
                <a:spcPts val="2866"/>
              </a:lnSpc>
            </a:pPr>
            <a:r>
              <a:rPr lang="en-US" sz="2047">
                <a:solidFill>
                  <a:srgbClr val="000000"/>
                </a:solidFill>
                <a:latin typeface="Public Sans"/>
              </a:rPr>
              <a:t>          </a:t>
            </a:r>
            <a:r>
              <a:rPr lang="en-US" sz="2047">
                <a:solidFill>
                  <a:srgbClr val="000000"/>
                </a:solidFill>
                <a:latin typeface="Public Sans"/>
              </a:rPr>
              <a:t>operation.</a:t>
            </a:r>
          </a:p>
        </p:txBody>
      </p:sp>
      <p:sp>
        <p:nvSpPr>
          <p:cNvPr name="TextBox 21" id="21"/>
          <p:cNvSpPr txBox="true"/>
          <p:nvPr/>
        </p:nvSpPr>
        <p:spPr>
          <a:xfrm rot="0">
            <a:off x="7199312" y="9266547"/>
            <a:ext cx="3889375"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Carl James Garcia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4792597" y="1663237"/>
            <a:ext cx="2721098" cy="942180"/>
          </a:xfrm>
          <a:custGeom>
            <a:avLst/>
            <a:gdLst/>
            <a:ahLst/>
            <a:cxnLst/>
            <a:rect r="r" b="b" t="t" l="l"/>
            <a:pathLst>
              <a:path h="942180" w="2721098">
                <a:moveTo>
                  <a:pt x="0" y="0"/>
                </a:moveTo>
                <a:lnTo>
                  <a:pt x="2721098" y="0"/>
                </a:lnTo>
                <a:lnTo>
                  <a:pt x="2721098" y="942181"/>
                </a:lnTo>
                <a:lnTo>
                  <a:pt x="0" y="94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4644711" cy="1129839"/>
            <a:chOff x="0" y="0"/>
            <a:chExt cx="1258250" cy="306073"/>
          </a:xfrm>
        </p:grpSpPr>
        <p:sp>
          <p:nvSpPr>
            <p:cNvPr name="Freeform 4" id="4"/>
            <p:cNvSpPr/>
            <p:nvPr/>
          </p:nvSpPr>
          <p:spPr>
            <a:xfrm flipH="false" flipV="false" rot="0">
              <a:off x="0" y="0"/>
              <a:ext cx="1258250" cy="306073"/>
            </a:xfrm>
            <a:custGeom>
              <a:avLst/>
              <a:gdLst/>
              <a:ahLst/>
              <a:cxnLst/>
              <a:rect r="r" b="b" t="t" l="l"/>
              <a:pathLst>
                <a:path h="306073" w="1258250">
                  <a:moveTo>
                    <a:pt x="0" y="0"/>
                  </a:moveTo>
                  <a:lnTo>
                    <a:pt x="1258250" y="0"/>
                  </a:lnTo>
                  <a:lnTo>
                    <a:pt x="1258250"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6" id="6"/>
          <p:cNvSpPr txBox="true"/>
          <p:nvPr/>
        </p:nvSpPr>
        <p:spPr>
          <a:xfrm rot="0">
            <a:off x="-269788" y="158703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HANDOVER PROCESS</a:t>
            </a:r>
          </a:p>
        </p:txBody>
      </p:sp>
      <p:sp>
        <p:nvSpPr>
          <p:cNvPr name="TextBox 7" id="7"/>
          <p:cNvSpPr txBox="true"/>
          <p:nvPr/>
        </p:nvSpPr>
        <p:spPr>
          <a:xfrm rot="0">
            <a:off x="1528054" y="3452948"/>
            <a:ext cx="14652137" cy="5062926"/>
          </a:xfrm>
          <a:prstGeom prst="rect">
            <a:avLst/>
          </a:prstGeom>
        </p:spPr>
        <p:txBody>
          <a:bodyPr anchor="t" rtlCol="false" tIns="0" lIns="0" bIns="0" rIns="0">
            <a:spAutoFit/>
          </a:bodyPr>
          <a:lstStyle/>
          <a:p>
            <a:pPr marL="441994" indent="-220997" lvl="1">
              <a:lnSpc>
                <a:spcPts val="2866"/>
              </a:lnSpc>
              <a:buFont typeface="Arial"/>
              <a:buChar char="•"/>
            </a:pPr>
            <a:r>
              <a:rPr lang="en-US" sz="2047">
                <a:solidFill>
                  <a:srgbClr val="000000"/>
                </a:solidFill>
                <a:latin typeface="Public Sans"/>
              </a:rPr>
              <a:t> </a:t>
            </a:r>
            <a:r>
              <a:rPr lang="en-US" sz="2047">
                <a:solidFill>
                  <a:srgbClr val="000000"/>
                </a:solidFill>
                <a:latin typeface="Public Sans Bold"/>
              </a:rPr>
              <a:t>Documentation Completion:</a:t>
            </a:r>
            <a:r>
              <a:rPr lang="en-US" sz="2047">
                <a:solidFill>
                  <a:srgbClr val="000000"/>
                </a:solidFill>
                <a:latin typeface="Public Sans"/>
              </a:rPr>
              <a:t> Finalize and compile all necessary project documentation for future reference and   </a:t>
            </a:r>
          </a:p>
          <a:p>
            <a:pPr>
              <a:lnSpc>
                <a:spcPts val="2866"/>
              </a:lnSpc>
            </a:pPr>
            <a:r>
              <a:rPr lang="en-US" sz="2047">
                <a:solidFill>
                  <a:srgbClr val="000000"/>
                </a:solidFill>
                <a:latin typeface="Public Sans"/>
              </a:rPr>
              <a:t>         </a:t>
            </a:r>
            <a:r>
              <a:rPr lang="en-US" sz="2047">
                <a:solidFill>
                  <a:srgbClr val="000000"/>
                </a:solidFill>
                <a:latin typeface="Public Sans"/>
              </a:rPr>
              <a:t>maintenance.</a:t>
            </a:r>
          </a:p>
          <a:p>
            <a:pPr>
              <a:lnSpc>
                <a:spcPts val="2866"/>
              </a:lnSpc>
            </a:pPr>
          </a:p>
          <a:p>
            <a:pPr>
              <a:lnSpc>
                <a:spcPts val="2866"/>
              </a:lnSpc>
            </a:pPr>
            <a:r>
              <a:rPr lang="en-US" sz="2047">
                <a:solidFill>
                  <a:srgbClr val="000000"/>
                </a:solidFill>
                <a:latin typeface="Public Sans"/>
              </a:rPr>
              <a:t>    2. </a:t>
            </a:r>
            <a:r>
              <a:rPr lang="en-US" sz="2047">
                <a:solidFill>
                  <a:srgbClr val="000000"/>
                </a:solidFill>
                <a:latin typeface="Public Sans Bold"/>
              </a:rPr>
              <a:t>Training and Knowledge Transfer:</a:t>
            </a:r>
            <a:r>
              <a:rPr lang="en-US" sz="2047">
                <a:solidFill>
                  <a:srgbClr val="000000"/>
                </a:solidFill>
                <a:latin typeface="Public Sans"/>
              </a:rPr>
              <a:t> Conduct training sessions to transfer knowledge and skills to stakeholders </a:t>
            </a:r>
          </a:p>
          <a:p>
            <a:pPr>
              <a:lnSpc>
                <a:spcPts val="2866"/>
              </a:lnSpc>
            </a:pPr>
            <a:r>
              <a:rPr lang="en-US" sz="2047">
                <a:solidFill>
                  <a:srgbClr val="000000"/>
                </a:solidFill>
                <a:latin typeface="Public Sans"/>
              </a:rPr>
              <a:t>         </a:t>
            </a:r>
            <a:r>
              <a:rPr lang="en-US" sz="2047">
                <a:solidFill>
                  <a:srgbClr val="000000"/>
                </a:solidFill>
                <a:latin typeface="Public Sans"/>
              </a:rPr>
              <a:t>responsible for operating and maintaining the web app.</a:t>
            </a:r>
          </a:p>
          <a:p>
            <a:pPr>
              <a:lnSpc>
                <a:spcPts val="2866"/>
              </a:lnSpc>
            </a:pPr>
          </a:p>
          <a:p>
            <a:pPr>
              <a:lnSpc>
                <a:spcPts val="2866"/>
              </a:lnSpc>
            </a:pPr>
            <a:r>
              <a:rPr lang="en-US" sz="2047">
                <a:solidFill>
                  <a:srgbClr val="000000"/>
                </a:solidFill>
                <a:latin typeface="Public Sans"/>
              </a:rPr>
              <a:t>    3. </a:t>
            </a:r>
            <a:r>
              <a:rPr lang="en-US" sz="2047">
                <a:solidFill>
                  <a:srgbClr val="000000"/>
                </a:solidFill>
                <a:latin typeface="Public Sans Bold"/>
              </a:rPr>
              <a:t>System Testing and Quality Assurance:</a:t>
            </a:r>
            <a:r>
              <a:rPr lang="en-US" sz="2047">
                <a:solidFill>
                  <a:srgbClr val="000000"/>
                </a:solidFill>
                <a:latin typeface="Public Sans"/>
              </a:rPr>
              <a:t> Conduct thorough testing to ensure the web app functions correctly and </a:t>
            </a:r>
          </a:p>
          <a:p>
            <a:pPr>
              <a:lnSpc>
                <a:spcPts val="2866"/>
              </a:lnSpc>
            </a:pPr>
            <a:r>
              <a:rPr lang="en-US" sz="2047">
                <a:solidFill>
                  <a:srgbClr val="000000"/>
                </a:solidFill>
                <a:latin typeface="Public Sans"/>
              </a:rPr>
              <a:t>         </a:t>
            </a:r>
            <a:r>
              <a:rPr lang="en-US" sz="2047">
                <a:solidFill>
                  <a:srgbClr val="000000"/>
                </a:solidFill>
                <a:latin typeface="Public Sans"/>
              </a:rPr>
              <a:t>meets quality standards. Address any identified issues or bugs.</a:t>
            </a:r>
          </a:p>
          <a:p>
            <a:pPr>
              <a:lnSpc>
                <a:spcPts val="2866"/>
              </a:lnSpc>
            </a:pPr>
          </a:p>
          <a:p>
            <a:pPr>
              <a:lnSpc>
                <a:spcPts val="2866"/>
              </a:lnSpc>
            </a:pPr>
            <a:r>
              <a:rPr lang="en-US" sz="2047">
                <a:solidFill>
                  <a:srgbClr val="000000"/>
                </a:solidFill>
                <a:latin typeface="Public Sans"/>
              </a:rPr>
              <a:t>    4. </a:t>
            </a:r>
            <a:r>
              <a:rPr lang="en-US" sz="2047">
                <a:solidFill>
                  <a:srgbClr val="000000"/>
                </a:solidFill>
                <a:latin typeface="Public Sans Bold"/>
              </a:rPr>
              <a:t>Source Code and Deployment Assistance:</a:t>
            </a:r>
            <a:r>
              <a:rPr lang="en-US" sz="2047">
                <a:solidFill>
                  <a:srgbClr val="000000"/>
                </a:solidFill>
                <a:latin typeface="Public Sans"/>
              </a:rPr>
              <a:t> Provide the client with the web app's source code and offer assistance in </a:t>
            </a:r>
          </a:p>
          <a:p>
            <a:pPr>
              <a:lnSpc>
                <a:spcPts val="2866"/>
              </a:lnSpc>
            </a:pPr>
            <a:r>
              <a:rPr lang="en-US" sz="2047">
                <a:solidFill>
                  <a:srgbClr val="000000"/>
                </a:solidFill>
                <a:latin typeface="Public Sans"/>
              </a:rPr>
              <a:t>         </a:t>
            </a:r>
            <a:r>
              <a:rPr lang="en-US" sz="2047">
                <a:solidFill>
                  <a:srgbClr val="000000"/>
                </a:solidFill>
                <a:latin typeface="Public Sans"/>
              </a:rPr>
              <a:t>deploying the app for seamless implementation.</a:t>
            </a:r>
          </a:p>
          <a:p>
            <a:pPr>
              <a:lnSpc>
                <a:spcPts val="2866"/>
              </a:lnSpc>
            </a:pPr>
          </a:p>
          <a:p>
            <a:pPr>
              <a:lnSpc>
                <a:spcPts val="2866"/>
              </a:lnSpc>
            </a:pPr>
            <a:r>
              <a:rPr lang="en-US" sz="2047">
                <a:solidFill>
                  <a:srgbClr val="000000"/>
                </a:solidFill>
                <a:latin typeface="Public Sans"/>
              </a:rPr>
              <a:t>    5. </a:t>
            </a:r>
            <a:r>
              <a:rPr lang="en-US" sz="2047">
                <a:solidFill>
                  <a:srgbClr val="000000"/>
                </a:solidFill>
                <a:latin typeface="Public Sans Bold"/>
              </a:rPr>
              <a:t>Transition Planning:</a:t>
            </a:r>
            <a:r>
              <a:rPr lang="en-US" sz="2047">
                <a:solidFill>
                  <a:srgbClr val="000000"/>
                </a:solidFill>
                <a:latin typeface="Public Sans"/>
              </a:rPr>
              <a:t> Develop a detailed transition plan outlining activities, responsibilities, and timelines for the </a:t>
            </a:r>
          </a:p>
          <a:p>
            <a:pPr>
              <a:lnSpc>
                <a:spcPts val="2866"/>
              </a:lnSpc>
            </a:pPr>
            <a:r>
              <a:rPr lang="en-US" sz="2047">
                <a:solidFill>
                  <a:srgbClr val="000000"/>
                </a:solidFill>
                <a:latin typeface="Public Sans"/>
              </a:rPr>
              <a:t>         </a:t>
            </a:r>
            <a:r>
              <a:rPr lang="en-US" sz="2047">
                <a:solidFill>
                  <a:srgbClr val="000000"/>
                </a:solidFill>
                <a:latin typeface="Public Sans"/>
              </a:rPr>
              <a:t>handover process, including key contacts and escalation procedures.</a:t>
            </a:r>
          </a:p>
        </p:txBody>
      </p:sp>
      <p:sp>
        <p:nvSpPr>
          <p:cNvPr name="TextBox 8" id="8"/>
          <p:cNvSpPr txBox="true"/>
          <p:nvPr/>
        </p:nvSpPr>
        <p:spPr>
          <a:xfrm rot="0">
            <a:off x="6905675" y="9266547"/>
            <a:ext cx="4476651"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Rark Mowen Alcantara</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3545044" y="8838450"/>
            <a:ext cx="3151556" cy="0"/>
          </a:xfrm>
          <a:prstGeom prst="line">
            <a:avLst/>
          </a:prstGeom>
          <a:ln cap="flat" w="47625">
            <a:solidFill>
              <a:srgbClr val="BF1326"/>
            </a:solidFill>
            <a:prstDash val="solid"/>
            <a:headEnd type="none" len="sm" w="sm"/>
            <a:tailEnd type="none" len="sm" w="sm"/>
          </a:ln>
        </p:spPr>
      </p:sp>
      <p:grpSp>
        <p:nvGrpSpPr>
          <p:cNvPr name="Group 3" id="3"/>
          <p:cNvGrpSpPr/>
          <p:nvPr/>
        </p:nvGrpSpPr>
        <p:grpSpPr>
          <a:xfrm rot="-2700000">
            <a:off x="11694605" y="8698980"/>
            <a:ext cx="375120" cy="37512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2302048" y="8698980"/>
            <a:ext cx="375120" cy="375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2909492" y="8698980"/>
            <a:ext cx="375120" cy="375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2" id="12"/>
          <p:cNvSpPr/>
          <p:nvPr/>
        </p:nvSpPr>
        <p:spPr>
          <a:xfrm rot="0">
            <a:off x="1615446" y="1090665"/>
            <a:ext cx="3155188" cy="0"/>
          </a:xfrm>
          <a:prstGeom prst="line">
            <a:avLst/>
          </a:prstGeom>
          <a:ln cap="flat" w="47625">
            <a:solidFill>
              <a:srgbClr val="BF1326"/>
            </a:solidFill>
            <a:prstDash val="solid"/>
            <a:headEnd type="none" len="sm" w="sm"/>
            <a:tailEnd type="none" len="sm" w="sm"/>
          </a:ln>
        </p:spPr>
      </p:sp>
      <p:grpSp>
        <p:nvGrpSpPr>
          <p:cNvPr name="Group 13" id="13"/>
          <p:cNvGrpSpPr/>
          <p:nvPr/>
        </p:nvGrpSpPr>
        <p:grpSpPr>
          <a:xfrm rot="-2700000">
            <a:off x="5038207" y="927150"/>
            <a:ext cx="375120" cy="375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15" id="1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6" id="16"/>
          <p:cNvGrpSpPr/>
          <p:nvPr/>
        </p:nvGrpSpPr>
        <p:grpSpPr>
          <a:xfrm rot="-2700000">
            <a:off x="5645651" y="927150"/>
            <a:ext cx="375120" cy="3751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9" id="19"/>
          <p:cNvGrpSpPr/>
          <p:nvPr/>
        </p:nvGrpSpPr>
        <p:grpSpPr>
          <a:xfrm rot="-2700000">
            <a:off x="6253095" y="927150"/>
            <a:ext cx="375120" cy="37512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21" id="2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22" id="22"/>
          <p:cNvSpPr txBox="true"/>
          <p:nvPr/>
        </p:nvSpPr>
        <p:spPr>
          <a:xfrm rot="0">
            <a:off x="716482" y="4059555"/>
            <a:ext cx="16855036" cy="1691640"/>
          </a:xfrm>
          <a:prstGeom prst="rect">
            <a:avLst/>
          </a:prstGeom>
        </p:spPr>
        <p:txBody>
          <a:bodyPr anchor="t" rtlCol="false" tIns="0" lIns="0" bIns="0" rIns="0">
            <a:spAutoFit/>
          </a:bodyPr>
          <a:lstStyle/>
          <a:p>
            <a:pPr algn="ctr">
              <a:lnSpc>
                <a:spcPts val="13860"/>
              </a:lnSpc>
              <a:spcBef>
                <a:spcPct val="0"/>
              </a:spcBef>
            </a:pPr>
            <a:r>
              <a:rPr lang="en-US" sz="9900">
                <a:solidFill>
                  <a:srgbClr val="BF1326"/>
                </a:solidFill>
                <a:latin typeface="Public Sans Bold Bold"/>
              </a:rPr>
              <a:t>PROTOTYPE</a:t>
            </a:r>
          </a:p>
        </p:txBody>
      </p:sp>
      <p:grpSp>
        <p:nvGrpSpPr>
          <p:cNvPr name="Group 23" id="23"/>
          <p:cNvGrpSpPr/>
          <p:nvPr/>
        </p:nvGrpSpPr>
        <p:grpSpPr>
          <a:xfrm rot="-2700000">
            <a:off x="817399" y="8701700"/>
            <a:ext cx="3342466" cy="334246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BF1326"/>
            </a:solidFill>
          </p:spPr>
        </p:sp>
        <p:sp>
          <p:nvSpPr>
            <p:cNvPr name="TextBox 25" id="2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6" id="26"/>
          <p:cNvGrpSpPr/>
          <p:nvPr/>
        </p:nvGrpSpPr>
        <p:grpSpPr>
          <a:xfrm rot="-2700000">
            <a:off x="16764133" y="384343"/>
            <a:ext cx="3342466" cy="334246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28" id="2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9" id="29"/>
          <p:cNvGrpSpPr/>
          <p:nvPr/>
        </p:nvGrpSpPr>
        <p:grpSpPr>
          <a:xfrm rot="-2700000">
            <a:off x="-1674766" y="6237399"/>
            <a:ext cx="3342466" cy="3342466"/>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31" id="3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2" id="32"/>
          <p:cNvGrpSpPr/>
          <p:nvPr/>
        </p:nvGrpSpPr>
        <p:grpSpPr>
          <a:xfrm rot="-2700000">
            <a:off x="14271969" y="-2079957"/>
            <a:ext cx="3342466" cy="334246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34" id="3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5" id="35"/>
          <p:cNvGrpSpPr/>
          <p:nvPr/>
        </p:nvGrpSpPr>
        <p:grpSpPr>
          <a:xfrm rot="-2700000">
            <a:off x="16331627" y="-2554133"/>
            <a:ext cx="3342466" cy="5411273"/>
            <a:chOff x="0" y="0"/>
            <a:chExt cx="812800" cy="1315880"/>
          </a:xfrm>
        </p:grpSpPr>
        <p:sp>
          <p:nvSpPr>
            <p:cNvPr name="Freeform 36" id="36"/>
            <p:cNvSpPr/>
            <p:nvPr/>
          </p:nvSpPr>
          <p:spPr>
            <a:xfrm flipH="false" flipV="false" rot="0">
              <a:off x="0" y="0"/>
              <a:ext cx="812800" cy="1315880"/>
            </a:xfrm>
            <a:custGeom>
              <a:avLst/>
              <a:gdLst/>
              <a:ahLst/>
              <a:cxnLst/>
              <a:rect r="r" b="b" t="t" l="l"/>
              <a:pathLst>
                <a:path h="1315880" w="812800">
                  <a:moveTo>
                    <a:pt x="0" y="0"/>
                  </a:moveTo>
                  <a:lnTo>
                    <a:pt x="812800" y="0"/>
                  </a:lnTo>
                  <a:lnTo>
                    <a:pt x="812800" y="1315880"/>
                  </a:lnTo>
                  <a:lnTo>
                    <a:pt x="0" y="1315880"/>
                  </a:lnTo>
                  <a:close/>
                </a:path>
              </a:pathLst>
            </a:custGeom>
            <a:solidFill>
              <a:srgbClr val="000000">
                <a:alpha val="16863"/>
              </a:srgbClr>
            </a:solidFill>
          </p:spPr>
        </p:sp>
        <p:sp>
          <p:nvSpPr>
            <p:cNvPr name="TextBox 37" id="37"/>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8" id="38"/>
          <p:cNvGrpSpPr/>
          <p:nvPr/>
        </p:nvGrpSpPr>
        <p:grpSpPr>
          <a:xfrm rot="-2700000">
            <a:off x="16362767" y="-1671233"/>
            <a:ext cx="3342466" cy="3342466"/>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3131"/>
            </a:solidFill>
          </p:spPr>
        </p:sp>
        <p:sp>
          <p:nvSpPr>
            <p:cNvPr name="TextBox 40" id="4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1" id="41"/>
          <p:cNvGrpSpPr/>
          <p:nvPr/>
        </p:nvGrpSpPr>
        <p:grpSpPr>
          <a:xfrm rot="-2700000">
            <a:off x="-1417233" y="8330017"/>
            <a:ext cx="3342466" cy="3342466"/>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3131"/>
            </a:solidFill>
          </p:spPr>
        </p:sp>
        <p:sp>
          <p:nvSpPr>
            <p:cNvPr name="TextBox 43" id="43"/>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3545044" y="8838450"/>
            <a:ext cx="3151556" cy="0"/>
          </a:xfrm>
          <a:prstGeom prst="line">
            <a:avLst/>
          </a:prstGeom>
          <a:ln cap="flat" w="47625">
            <a:solidFill>
              <a:srgbClr val="BF1326"/>
            </a:solidFill>
            <a:prstDash val="solid"/>
            <a:headEnd type="none" len="sm" w="sm"/>
            <a:tailEnd type="none" len="sm" w="sm"/>
          </a:ln>
        </p:spPr>
      </p:sp>
      <p:grpSp>
        <p:nvGrpSpPr>
          <p:cNvPr name="Group 3" id="3"/>
          <p:cNvGrpSpPr/>
          <p:nvPr/>
        </p:nvGrpSpPr>
        <p:grpSpPr>
          <a:xfrm rot="-2700000">
            <a:off x="11694605" y="8698980"/>
            <a:ext cx="375120" cy="37512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2302048" y="8698980"/>
            <a:ext cx="375120" cy="375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2909492" y="8698980"/>
            <a:ext cx="375120" cy="375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2" id="12"/>
          <p:cNvSpPr/>
          <p:nvPr/>
        </p:nvSpPr>
        <p:spPr>
          <a:xfrm rot="0">
            <a:off x="1615446" y="1090665"/>
            <a:ext cx="3155188" cy="0"/>
          </a:xfrm>
          <a:prstGeom prst="line">
            <a:avLst/>
          </a:prstGeom>
          <a:ln cap="flat" w="47625">
            <a:solidFill>
              <a:srgbClr val="BF1326"/>
            </a:solidFill>
            <a:prstDash val="solid"/>
            <a:headEnd type="none" len="sm" w="sm"/>
            <a:tailEnd type="none" len="sm" w="sm"/>
          </a:ln>
        </p:spPr>
      </p:sp>
      <p:grpSp>
        <p:nvGrpSpPr>
          <p:cNvPr name="Group 13" id="13"/>
          <p:cNvGrpSpPr/>
          <p:nvPr/>
        </p:nvGrpSpPr>
        <p:grpSpPr>
          <a:xfrm rot="-2700000">
            <a:off x="5038207" y="927150"/>
            <a:ext cx="375120" cy="375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15" id="1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6" id="16"/>
          <p:cNvGrpSpPr/>
          <p:nvPr/>
        </p:nvGrpSpPr>
        <p:grpSpPr>
          <a:xfrm rot="-2700000">
            <a:off x="5645651" y="927150"/>
            <a:ext cx="375120" cy="3751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9" id="19"/>
          <p:cNvGrpSpPr/>
          <p:nvPr/>
        </p:nvGrpSpPr>
        <p:grpSpPr>
          <a:xfrm rot="-2700000">
            <a:off x="6253095" y="927150"/>
            <a:ext cx="375120" cy="37512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21" id="2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22" id="22"/>
          <p:cNvSpPr txBox="true"/>
          <p:nvPr/>
        </p:nvSpPr>
        <p:spPr>
          <a:xfrm rot="0">
            <a:off x="716482" y="2411229"/>
            <a:ext cx="16855036" cy="5196840"/>
          </a:xfrm>
          <a:prstGeom prst="rect">
            <a:avLst/>
          </a:prstGeom>
        </p:spPr>
        <p:txBody>
          <a:bodyPr anchor="t" rtlCol="false" tIns="0" lIns="0" bIns="0" rIns="0">
            <a:spAutoFit/>
          </a:bodyPr>
          <a:lstStyle/>
          <a:p>
            <a:pPr algn="ctr">
              <a:lnSpc>
                <a:spcPts val="13860"/>
              </a:lnSpc>
            </a:pPr>
            <a:r>
              <a:rPr lang="en-US" sz="9900">
                <a:solidFill>
                  <a:srgbClr val="BF1326"/>
                </a:solidFill>
                <a:latin typeface="Public Sans Bold Bold"/>
              </a:rPr>
              <a:t>BARANGAY SOUTH SIGNAL VILLAGE </a:t>
            </a:r>
          </a:p>
          <a:p>
            <a:pPr algn="ctr">
              <a:lnSpc>
                <a:spcPts val="13860"/>
              </a:lnSpc>
              <a:spcBef>
                <a:spcPct val="0"/>
              </a:spcBef>
            </a:pPr>
            <a:r>
              <a:rPr lang="en-US" sz="9900">
                <a:solidFill>
                  <a:srgbClr val="BF1326"/>
                </a:solidFill>
                <a:latin typeface="Public Sans Bold Bold"/>
              </a:rPr>
              <a:t>WEB-APP</a:t>
            </a:r>
          </a:p>
        </p:txBody>
      </p:sp>
      <p:grpSp>
        <p:nvGrpSpPr>
          <p:cNvPr name="Group 23" id="23"/>
          <p:cNvGrpSpPr/>
          <p:nvPr/>
        </p:nvGrpSpPr>
        <p:grpSpPr>
          <a:xfrm rot="-2700000">
            <a:off x="817399" y="8701700"/>
            <a:ext cx="3342466" cy="334246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BF1326"/>
            </a:solidFill>
          </p:spPr>
        </p:sp>
        <p:sp>
          <p:nvSpPr>
            <p:cNvPr name="TextBox 25" id="2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6" id="26"/>
          <p:cNvGrpSpPr/>
          <p:nvPr/>
        </p:nvGrpSpPr>
        <p:grpSpPr>
          <a:xfrm rot="-2700000">
            <a:off x="16764133" y="384343"/>
            <a:ext cx="3342466" cy="334246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28" id="2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9" id="29"/>
          <p:cNvGrpSpPr/>
          <p:nvPr/>
        </p:nvGrpSpPr>
        <p:grpSpPr>
          <a:xfrm rot="-2700000">
            <a:off x="-1674766" y="6237399"/>
            <a:ext cx="3342466" cy="3342466"/>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31" id="3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2" id="32"/>
          <p:cNvGrpSpPr/>
          <p:nvPr/>
        </p:nvGrpSpPr>
        <p:grpSpPr>
          <a:xfrm rot="-2700000">
            <a:off x="14271969" y="-2079957"/>
            <a:ext cx="3342466" cy="334246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34" id="3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5" id="35"/>
          <p:cNvGrpSpPr/>
          <p:nvPr/>
        </p:nvGrpSpPr>
        <p:grpSpPr>
          <a:xfrm rot="-2700000">
            <a:off x="16331627" y="-2554133"/>
            <a:ext cx="3342466" cy="5411273"/>
            <a:chOff x="0" y="0"/>
            <a:chExt cx="812800" cy="1315880"/>
          </a:xfrm>
        </p:grpSpPr>
        <p:sp>
          <p:nvSpPr>
            <p:cNvPr name="Freeform 36" id="36"/>
            <p:cNvSpPr/>
            <p:nvPr/>
          </p:nvSpPr>
          <p:spPr>
            <a:xfrm flipH="false" flipV="false" rot="0">
              <a:off x="0" y="0"/>
              <a:ext cx="812800" cy="1315880"/>
            </a:xfrm>
            <a:custGeom>
              <a:avLst/>
              <a:gdLst/>
              <a:ahLst/>
              <a:cxnLst/>
              <a:rect r="r" b="b" t="t" l="l"/>
              <a:pathLst>
                <a:path h="1315880" w="812800">
                  <a:moveTo>
                    <a:pt x="0" y="0"/>
                  </a:moveTo>
                  <a:lnTo>
                    <a:pt x="812800" y="0"/>
                  </a:lnTo>
                  <a:lnTo>
                    <a:pt x="812800" y="1315880"/>
                  </a:lnTo>
                  <a:lnTo>
                    <a:pt x="0" y="1315880"/>
                  </a:lnTo>
                  <a:close/>
                </a:path>
              </a:pathLst>
            </a:custGeom>
            <a:solidFill>
              <a:srgbClr val="000000">
                <a:alpha val="16863"/>
              </a:srgbClr>
            </a:solidFill>
          </p:spPr>
        </p:sp>
        <p:sp>
          <p:nvSpPr>
            <p:cNvPr name="TextBox 37" id="37"/>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8" id="38"/>
          <p:cNvGrpSpPr/>
          <p:nvPr/>
        </p:nvGrpSpPr>
        <p:grpSpPr>
          <a:xfrm rot="-2700000">
            <a:off x="16362767" y="-1671233"/>
            <a:ext cx="3342466" cy="3342466"/>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3131"/>
            </a:solidFill>
          </p:spPr>
        </p:sp>
        <p:sp>
          <p:nvSpPr>
            <p:cNvPr name="TextBox 40" id="4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41" id="41"/>
          <p:cNvGrpSpPr/>
          <p:nvPr/>
        </p:nvGrpSpPr>
        <p:grpSpPr>
          <a:xfrm rot="-2700000">
            <a:off x="-1417233" y="8330017"/>
            <a:ext cx="3342466" cy="3342466"/>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3131"/>
            </a:solidFill>
          </p:spPr>
        </p:sp>
        <p:sp>
          <p:nvSpPr>
            <p:cNvPr name="TextBox 43" id="43"/>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679568" y="1355422"/>
            <a:ext cx="2721098" cy="942180"/>
          </a:xfrm>
          <a:custGeom>
            <a:avLst/>
            <a:gdLst/>
            <a:ahLst/>
            <a:cxnLst/>
            <a:rect r="r" b="b" t="t" l="l"/>
            <a:pathLst>
              <a:path h="942180" w="2721098">
                <a:moveTo>
                  <a:pt x="0" y="0"/>
                </a:moveTo>
                <a:lnTo>
                  <a:pt x="2721098" y="0"/>
                </a:lnTo>
                <a:lnTo>
                  <a:pt x="2721098" y="942180"/>
                </a:lnTo>
                <a:lnTo>
                  <a:pt x="0" y="942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000125"/>
            <a:ext cx="3654206" cy="1129839"/>
            <a:chOff x="0" y="0"/>
            <a:chExt cx="989923" cy="306073"/>
          </a:xfrm>
        </p:grpSpPr>
        <p:sp>
          <p:nvSpPr>
            <p:cNvPr name="Freeform 4" id="4"/>
            <p:cNvSpPr/>
            <p:nvPr/>
          </p:nvSpPr>
          <p:spPr>
            <a:xfrm flipH="false" flipV="false" rot="0">
              <a:off x="0" y="0"/>
              <a:ext cx="989923" cy="306073"/>
            </a:xfrm>
            <a:custGeom>
              <a:avLst/>
              <a:gdLst/>
              <a:ahLst/>
              <a:cxnLst/>
              <a:rect r="r" b="b" t="t" l="l"/>
              <a:pathLst>
                <a:path h="306073" w="989923">
                  <a:moveTo>
                    <a:pt x="0" y="0"/>
                  </a:moveTo>
                  <a:lnTo>
                    <a:pt x="989923" y="0"/>
                  </a:lnTo>
                  <a:lnTo>
                    <a:pt x="989923"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6594226" y="8306815"/>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19" id="19"/>
          <p:cNvSpPr txBox="true"/>
          <p:nvPr/>
        </p:nvSpPr>
        <p:spPr>
          <a:xfrm rot="0">
            <a:off x="1543234" y="1256752"/>
            <a:ext cx="3266488" cy="540385"/>
          </a:xfrm>
          <a:prstGeom prst="rect">
            <a:avLst/>
          </a:prstGeom>
        </p:spPr>
        <p:txBody>
          <a:bodyPr anchor="t" rtlCol="false" tIns="0" lIns="0" bIns="0" rIns="0">
            <a:spAutoFit/>
          </a:bodyPr>
          <a:lstStyle/>
          <a:p>
            <a:pPr>
              <a:lnSpc>
                <a:spcPts val="4339"/>
              </a:lnSpc>
              <a:spcBef>
                <a:spcPct val="0"/>
              </a:spcBef>
            </a:pPr>
            <a:r>
              <a:rPr lang="en-US" sz="3099">
                <a:solidFill>
                  <a:srgbClr val="FFFFFF"/>
                </a:solidFill>
                <a:latin typeface="Public Sans Bold"/>
              </a:rPr>
              <a:t>INTRODUCTION</a:t>
            </a:r>
          </a:p>
        </p:txBody>
      </p:sp>
      <p:grpSp>
        <p:nvGrpSpPr>
          <p:cNvPr name="Group 20" id="20"/>
          <p:cNvGrpSpPr>
            <a:grpSpLocks noChangeAspect="true"/>
          </p:cNvGrpSpPr>
          <p:nvPr/>
        </p:nvGrpSpPr>
        <p:grpSpPr>
          <a:xfrm rot="0">
            <a:off x="3189186" y="2812277"/>
            <a:ext cx="4406312" cy="4406295"/>
            <a:chOff x="0" y="0"/>
            <a:chExt cx="6350000" cy="6349975"/>
          </a:xfrm>
        </p:grpSpPr>
        <p:sp>
          <p:nvSpPr>
            <p:cNvPr name="Freeform 21" id="21"/>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6064" t="-13254" r="-28556" b="-15767"/>
              </a:stretch>
            </a:blipFill>
          </p:spPr>
        </p:sp>
      </p:grpSp>
      <p:grpSp>
        <p:nvGrpSpPr>
          <p:cNvPr name="Group 22" id="22"/>
          <p:cNvGrpSpPr>
            <a:grpSpLocks noChangeAspect="true"/>
          </p:cNvGrpSpPr>
          <p:nvPr/>
        </p:nvGrpSpPr>
        <p:grpSpPr>
          <a:xfrm rot="0">
            <a:off x="10272154" y="2797478"/>
            <a:ext cx="4406312" cy="4406295"/>
            <a:chOff x="0" y="0"/>
            <a:chExt cx="6350000" cy="6349975"/>
          </a:xfrm>
        </p:grpSpPr>
        <p:sp>
          <p:nvSpPr>
            <p:cNvPr name="Freeform 23" id="2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5209" t="-8219" r="-14739" b="-10197"/>
              </a:stretch>
            </a:blipFill>
          </p:spPr>
        </p:sp>
      </p:grpSp>
      <p:sp>
        <p:nvSpPr>
          <p:cNvPr name="TextBox 24" id="24"/>
          <p:cNvSpPr txBox="true"/>
          <p:nvPr/>
        </p:nvSpPr>
        <p:spPr>
          <a:xfrm rot="0">
            <a:off x="9319453" y="7454481"/>
            <a:ext cx="6242884" cy="1552265"/>
          </a:xfrm>
          <a:prstGeom prst="rect">
            <a:avLst/>
          </a:prstGeom>
        </p:spPr>
        <p:txBody>
          <a:bodyPr anchor="t" rtlCol="false" tIns="0" lIns="0" bIns="0" rIns="0">
            <a:spAutoFit/>
          </a:bodyPr>
          <a:lstStyle/>
          <a:p>
            <a:pPr algn="ctr">
              <a:lnSpc>
                <a:spcPts val="4137"/>
              </a:lnSpc>
            </a:pPr>
            <a:r>
              <a:rPr lang="en-US" sz="2758">
                <a:solidFill>
                  <a:srgbClr val="000000"/>
                </a:solidFill>
                <a:latin typeface="Public Sans Bold"/>
              </a:rPr>
              <a:t>Representative</a:t>
            </a:r>
          </a:p>
          <a:p>
            <a:pPr algn="ctr">
              <a:lnSpc>
                <a:spcPts val="4137"/>
              </a:lnSpc>
            </a:pPr>
            <a:r>
              <a:rPr lang="en-US" sz="2758">
                <a:solidFill>
                  <a:srgbClr val="000000"/>
                </a:solidFill>
                <a:latin typeface="Public Sans"/>
              </a:rPr>
              <a:t>Hon. Michelle Ann M. Odevilas</a:t>
            </a:r>
          </a:p>
          <a:p>
            <a:pPr algn="ctr">
              <a:lnSpc>
                <a:spcPts val="4137"/>
              </a:lnSpc>
            </a:pPr>
            <a:r>
              <a:rPr lang="en-US" sz="2758">
                <a:solidFill>
                  <a:srgbClr val="000000"/>
                </a:solidFill>
                <a:latin typeface="Public Sans Bold"/>
              </a:rPr>
              <a:t>(Punong Barangay)</a:t>
            </a:r>
          </a:p>
        </p:txBody>
      </p:sp>
      <p:sp>
        <p:nvSpPr>
          <p:cNvPr name="TextBox 25" id="25"/>
          <p:cNvSpPr txBox="true"/>
          <p:nvPr/>
        </p:nvSpPr>
        <p:spPr>
          <a:xfrm rot="0">
            <a:off x="2270900" y="7718742"/>
            <a:ext cx="6242884" cy="1028390"/>
          </a:xfrm>
          <a:prstGeom prst="rect">
            <a:avLst/>
          </a:prstGeom>
        </p:spPr>
        <p:txBody>
          <a:bodyPr anchor="t" rtlCol="false" tIns="0" lIns="0" bIns="0" rIns="0">
            <a:spAutoFit/>
          </a:bodyPr>
          <a:lstStyle/>
          <a:p>
            <a:pPr algn="ctr">
              <a:lnSpc>
                <a:spcPts val="4137"/>
              </a:lnSpc>
            </a:pPr>
            <a:r>
              <a:rPr lang="en-US" sz="2758">
                <a:solidFill>
                  <a:srgbClr val="000000"/>
                </a:solidFill>
                <a:latin typeface="Public Sans Bold"/>
              </a:rPr>
              <a:t>Client </a:t>
            </a:r>
          </a:p>
          <a:p>
            <a:pPr algn="ctr">
              <a:lnSpc>
                <a:spcPts val="4137"/>
              </a:lnSpc>
            </a:pPr>
            <a:r>
              <a:rPr lang="en-US" sz="2758">
                <a:solidFill>
                  <a:srgbClr val="000000"/>
                </a:solidFill>
                <a:latin typeface="Public Sans"/>
              </a:rPr>
              <a:t>Barangay South Signal Village</a:t>
            </a:r>
          </a:p>
        </p:txBody>
      </p:sp>
      <p:sp>
        <p:nvSpPr>
          <p:cNvPr name="AutoShape 26" id="26"/>
          <p:cNvSpPr/>
          <p:nvPr/>
        </p:nvSpPr>
        <p:spPr>
          <a:xfrm>
            <a:off x="14026385" y="1083469"/>
            <a:ext cx="3151556" cy="0"/>
          </a:xfrm>
          <a:prstGeom prst="line">
            <a:avLst/>
          </a:prstGeom>
          <a:ln cap="flat" w="47625">
            <a:solidFill>
              <a:srgbClr val="BF1326"/>
            </a:solidFill>
            <a:prstDash val="solid"/>
            <a:headEnd type="none" len="sm" w="sm"/>
            <a:tailEnd type="none" len="sm" w="sm"/>
          </a:ln>
        </p:spPr>
      </p:sp>
      <p:grpSp>
        <p:nvGrpSpPr>
          <p:cNvPr name="Group 27" id="27"/>
          <p:cNvGrpSpPr/>
          <p:nvPr/>
        </p:nvGrpSpPr>
        <p:grpSpPr>
          <a:xfrm rot="-2700000">
            <a:off x="12216314" y="906393"/>
            <a:ext cx="375120" cy="37512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29" id="29"/>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0" id="30"/>
          <p:cNvGrpSpPr/>
          <p:nvPr/>
        </p:nvGrpSpPr>
        <p:grpSpPr>
          <a:xfrm rot="-2700000">
            <a:off x="12823757" y="906393"/>
            <a:ext cx="375120" cy="37512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32" id="32"/>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33" id="33"/>
          <p:cNvGrpSpPr/>
          <p:nvPr/>
        </p:nvGrpSpPr>
        <p:grpSpPr>
          <a:xfrm rot="-2700000">
            <a:off x="13431201" y="906393"/>
            <a:ext cx="375120" cy="37512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35" id="3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36" id="36"/>
          <p:cNvSpPr txBox="true"/>
          <p:nvPr/>
        </p:nvSpPr>
        <p:spPr>
          <a:xfrm rot="0">
            <a:off x="6905675" y="9266547"/>
            <a:ext cx="4476651"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Rark Mowen Alcantara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679568" y="1355422"/>
            <a:ext cx="2721098" cy="942180"/>
          </a:xfrm>
          <a:custGeom>
            <a:avLst/>
            <a:gdLst/>
            <a:ahLst/>
            <a:cxnLst/>
            <a:rect r="r" b="b" t="t" l="l"/>
            <a:pathLst>
              <a:path h="942180" w="2721098">
                <a:moveTo>
                  <a:pt x="0" y="0"/>
                </a:moveTo>
                <a:lnTo>
                  <a:pt x="2721098" y="0"/>
                </a:lnTo>
                <a:lnTo>
                  <a:pt x="2721098" y="942180"/>
                </a:lnTo>
                <a:lnTo>
                  <a:pt x="0" y="942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000125"/>
            <a:ext cx="3654206" cy="1129839"/>
            <a:chOff x="0" y="0"/>
            <a:chExt cx="989923" cy="306073"/>
          </a:xfrm>
        </p:grpSpPr>
        <p:sp>
          <p:nvSpPr>
            <p:cNvPr name="Freeform 4" id="4"/>
            <p:cNvSpPr/>
            <p:nvPr/>
          </p:nvSpPr>
          <p:spPr>
            <a:xfrm flipH="false" flipV="false" rot="0">
              <a:off x="0" y="0"/>
              <a:ext cx="989923" cy="306073"/>
            </a:xfrm>
            <a:custGeom>
              <a:avLst/>
              <a:gdLst/>
              <a:ahLst/>
              <a:cxnLst/>
              <a:rect r="r" b="b" t="t" l="l"/>
              <a:pathLst>
                <a:path h="306073" w="989923">
                  <a:moveTo>
                    <a:pt x="0" y="0"/>
                  </a:moveTo>
                  <a:lnTo>
                    <a:pt x="989923" y="0"/>
                  </a:lnTo>
                  <a:lnTo>
                    <a:pt x="989923"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6594226" y="8306815"/>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9" id="19"/>
          <p:cNvSpPr/>
          <p:nvPr/>
        </p:nvSpPr>
        <p:spPr>
          <a:xfrm>
            <a:off x="14026385" y="1083469"/>
            <a:ext cx="3151556" cy="0"/>
          </a:xfrm>
          <a:prstGeom prst="line">
            <a:avLst/>
          </a:prstGeom>
          <a:ln cap="flat" w="47625">
            <a:solidFill>
              <a:srgbClr val="BF1326"/>
            </a:solidFill>
            <a:prstDash val="solid"/>
            <a:headEnd type="none" len="sm" w="sm"/>
            <a:tailEnd type="none" len="sm" w="sm"/>
          </a:ln>
        </p:spPr>
      </p:sp>
      <p:grpSp>
        <p:nvGrpSpPr>
          <p:cNvPr name="Group 20" id="20"/>
          <p:cNvGrpSpPr/>
          <p:nvPr/>
        </p:nvGrpSpPr>
        <p:grpSpPr>
          <a:xfrm rot="-2700000">
            <a:off x="12216314" y="906393"/>
            <a:ext cx="375120" cy="37512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D1D1D"/>
            </a:solidFill>
          </p:spPr>
        </p:sp>
        <p:sp>
          <p:nvSpPr>
            <p:cNvPr name="TextBox 22" id="22"/>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3" id="23"/>
          <p:cNvGrpSpPr/>
          <p:nvPr/>
        </p:nvGrpSpPr>
        <p:grpSpPr>
          <a:xfrm rot="-2700000">
            <a:off x="12823757" y="906393"/>
            <a:ext cx="375120" cy="37512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4040"/>
            </a:solidFill>
          </p:spPr>
        </p:sp>
        <p:sp>
          <p:nvSpPr>
            <p:cNvPr name="TextBox 25" id="2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26" id="26"/>
          <p:cNvGrpSpPr/>
          <p:nvPr/>
        </p:nvGrpSpPr>
        <p:grpSpPr>
          <a:xfrm rot="-2700000">
            <a:off x="13431201" y="906393"/>
            <a:ext cx="375120" cy="37512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152B"/>
            </a:solidFill>
          </p:spPr>
        </p:sp>
        <p:sp>
          <p:nvSpPr>
            <p:cNvPr name="TextBox 28" id="2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Freeform 29" id="29"/>
          <p:cNvSpPr/>
          <p:nvPr/>
        </p:nvSpPr>
        <p:spPr>
          <a:xfrm flipH="false" flipV="false" rot="0">
            <a:off x="2207128" y="2632849"/>
            <a:ext cx="13873744" cy="6368276"/>
          </a:xfrm>
          <a:custGeom>
            <a:avLst/>
            <a:gdLst/>
            <a:ahLst/>
            <a:cxnLst/>
            <a:rect r="r" b="b" t="t" l="l"/>
            <a:pathLst>
              <a:path h="6368276" w="13873744">
                <a:moveTo>
                  <a:pt x="0" y="0"/>
                </a:moveTo>
                <a:lnTo>
                  <a:pt x="13873744" y="0"/>
                </a:lnTo>
                <a:lnTo>
                  <a:pt x="13873744" y="6368276"/>
                </a:lnTo>
                <a:lnTo>
                  <a:pt x="0" y="6368276"/>
                </a:lnTo>
                <a:lnTo>
                  <a:pt x="0" y="0"/>
                </a:lnTo>
                <a:close/>
              </a:path>
            </a:pathLst>
          </a:custGeom>
          <a:blipFill>
            <a:blip r:embed="rId4"/>
            <a:stretch>
              <a:fillRect l="0" t="0" r="0" b="0"/>
            </a:stretch>
          </a:blipFill>
        </p:spPr>
      </p:sp>
      <p:sp>
        <p:nvSpPr>
          <p:cNvPr name="TextBox 30" id="30"/>
          <p:cNvSpPr txBox="true"/>
          <p:nvPr/>
        </p:nvSpPr>
        <p:spPr>
          <a:xfrm rot="0">
            <a:off x="1543234" y="1256752"/>
            <a:ext cx="3266488" cy="540385"/>
          </a:xfrm>
          <a:prstGeom prst="rect">
            <a:avLst/>
          </a:prstGeom>
        </p:spPr>
        <p:txBody>
          <a:bodyPr anchor="t" rtlCol="false" tIns="0" lIns="0" bIns="0" rIns="0">
            <a:spAutoFit/>
          </a:bodyPr>
          <a:lstStyle/>
          <a:p>
            <a:pPr>
              <a:lnSpc>
                <a:spcPts val="4339"/>
              </a:lnSpc>
              <a:spcBef>
                <a:spcPct val="0"/>
              </a:spcBef>
            </a:pPr>
            <a:r>
              <a:rPr lang="en-US" sz="3099">
                <a:solidFill>
                  <a:srgbClr val="FFFFFF"/>
                </a:solidFill>
                <a:latin typeface="Public Sans Bold"/>
              </a:rPr>
              <a:t>INTRODUCTION</a:t>
            </a:r>
          </a:p>
        </p:txBody>
      </p:sp>
      <p:sp>
        <p:nvSpPr>
          <p:cNvPr name="TextBox 31" id="31"/>
          <p:cNvSpPr txBox="true"/>
          <p:nvPr/>
        </p:nvSpPr>
        <p:spPr>
          <a:xfrm rot="0">
            <a:off x="7253734" y="9266547"/>
            <a:ext cx="3780532"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Mikedale Dellera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646870" y="1490517"/>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07419" y="1000125"/>
            <a:ext cx="5355957" cy="1129839"/>
            <a:chOff x="0" y="0"/>
            <a:chExt cx="1450926" cy="306073"/>
          </a:xfrm>
        </p:grpSpPr>
        <p:sp>
          <p:nvSpPr>
            <p:cNvPr name="Freeform 4" id="4"/>
            <p:cNvSpPr/>
            <p:nvPr/>
          </p:nvSpPr>
          <p:spPr>
            <a:xfrm flipH="false" flipV="false" rot="0">
              <a:off x="0" y="0"/>
              <a:ext cx="1450926" cy="306073"/>
            </a:xfrm>
            <a:custGeom>
              <a:avLst/>
              <a:gdLst/>
              <a:ahLst/>
              <a:cxnLst/>
              <a:rect r="r" b="b" t="t" l="l"/>
              <a:pathLst>
                <a:path h="306073" w="1450926">
                  <a:moveTo>
                    <a:pt x="0" y="0"/>
                  </a:moveTo>
                  <a:lnTo>
                    <a:pt x="1450926" y="0"/>
                  </a:lnTo>
                  <a:lnTo>
                    <a:pt x="1450926"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6594226" y="8306815"/>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19" id="19"/>
          <p:cNvSpPr txBox="true"/>
          <p:nvPr/>
        </p:nvSpPr>
        <p:spPr>
          <a:xfrm rot="0">
            <a:off x="11007419" y="1256752"/>
            <a:ext cx="4923709"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PROBLEM STATEMENT</a:t>
            </a:r>
          </a:p>
        </p:txBody>
      </p:sp>
      <p:sp>
        <p:nvSpPr>
          <p:cNvPr name="TextBox 20" id="20"/>
          <p:cNvSpPr txBox="true"/>
          <p:nvPr/>
        </p:nvSpPr>
        <p:spPr>
          <a:xfrm rot="0">
            <a:off x="7314406" y="9266547"/>
            <a:ext cx="3659188"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Wilkins Caducio</a:t>
            </a:r>
          </a:p>
        </p:txBody>
      </p:sp>
      <p:sp>
        <p:nvSpPr>
          <p:cNvPr name="Freeform 21" id="21"/>
          <p:cNvSpPr/>
          <p:nvPr/>
        </p:nvSpPr>
        <p:spPr>
          <a:xfrm flipH="false" flipV="false" rot="0">
            <a:off x="930395" y="3682278"/>
            <a:ext cx="2134099" cy="2134099"/>
          </a:xfrm>
          <a:custGeom>
            <a:avLst/>
            <a:gdLst/>
            <a:ahLst/>
            <a:cxnLst/>
            <a:rect r="r" b="b" t="t" l="l"/>
            <a:pathLst>
              <a:path h="2134099" w="2134099">
                <a:moveTo>
                  <a:pt x="0" y="0"/>
                </a:moveTo>
                <a:lnTo>
                  <a:pt x="2134099" y="0"/>
                </a:lnTo>
                <a:lnTo>
                  <a:pt x="2134099" y="2134099"/>
                </a:lnTo>
                <a:lnTo>
                  <a:pt x="0" y="21340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4186698" y="3682278"/>
            <a:ext cx="2158381" cy="2134099"/>
          </a:xfrm>
          <a:custGeom>
            <a:avLst/>
            <a:gdLst/>
            <a:ahLst/>
            <a:cxnLst/>
            <a:rect r="r" b="b" t="t" l="l"/>
            <a:pathLst>
              <a:path h="2134099" w="2158381">
                <a:moveTo>
                  <a:pt x="0" y="0"/>
                </a:moveTo>
                <a:lnTo>
                  <a:pt x="2158380" y="0"/>
                </a:lnTo>
                <a:lnTo>
                  <a:pt x="2158380" y="2134099"/>
                </a:lnTo>
                <a:lnTo>
                  <a:pt x="0" y="21340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7533620" y="3682278"/>
            <a:ext cx="2110090" cy="2134099"/>
          </a:xfrm>
          <a:custGeom>
            <a:avLst/>
            <a:gdLst/>
            <a:ahLst/>
            <a:cxnLst/>
            <a:rect r="r" b="b" t="t" l="l"/>
            <a:pathLst>
              <a:path h="2134099" w="2110090">
                <a:moveTo>
                  <a:pt x="0" y="0"/>
                </a:moveTo>
                <a:lnTo>
                  <a:pt x="2110090" y="0"/>
                </a:lnTo>
                <a:lnTo>
                  <a:pt x="2110090" y="2134099"/>
                </a:lnTo>
                <a:lnTo>
                  <a:pt x="0" y="21340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10829044" y="3682278"/>
            <a:ext cx="2134099" cy="2134099"/>
          </a:xfrm>
          <a:custGeom>
            <a:avLst/>
            <a:gdLst/>
            <a:ahLst/>
            <a:cxnLst/>
            <a:rect r="r" b="b" t="t" l="l"/>
            <a:pathLst>
              <a:path h="2134099" w="2134099">
                <a:moveTo>
                  <a:pt x="0" y="0"/>
                </a:moveTo>
                <a:lnTo>
                  <a:pt x="2134099" y="0"/>
                </a:lnTo>
                <a:lnTo>
                  <a:pt x="2134099" y="2134099"/>
                </a:lnTo>
                <a:lnTo>
                  <a:pt x="0" y="21340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14425201" y="3682278"/>
            <a:ext cx="1301800" cy="2134099"/>
          </a:xfrm>
          <a:custGeom>
            <a:avLst/>
            <a:gdLst/>
            <a:ahLst/>
            <a:cxnLst/>
            <a:rect r="r" b="b" t="t" l="l"/>
            <a:pathLst>
              <a:path h="2134099" w="1301800">
                <a:moveTo>
                  <a:pt x="0" y="0"/>
                </a:moveTo>
                <a:lnTo>
                  <a:pt x="1301801" y="0"/>
                </a:lnTo>
                <a:lnTo>
                  <a:pt x="1301801" y="2134099"/>
                </a:lnTo>
                <a:lnTo>
                  <a:pt x="0" y="21340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497188" y="6685357"/>
            <a:ext cx="3000513" cy="1086026"/>
          </a:xfrm>
          <a:prstGeom prst="rect">
            <a:avLst/>
          </a:prstGeom>
        </p:spPr>
        <p:txBody>
          <a:bodyPr anchor="t" rtlCol="false" tIns="0" lIns="0" bIns="0" rIns="0">
            <a:spAutoFit/>
          </a:bodyPr>
          <a:lstStyle/>
          <a:p>
            <a:pPr algn="ctr">
              <a:lnSpc>
                <a:spcPts val="2906"/>
              </a:lnSpc>
            </a:pPr>
            <a:r>
              <a:rPr lang="en-US" sz="2236">
                <a:solidFill>
                  <a:srgbClr val="000000"/>
                </a:solidFill>
                <a:latin typeface="Public Sans Bold"/>
              </a:rPr>
              <a:t>Long Processing</a:t>
            </a:r>
            <a:r>
              <a:rPr lang="en-US" sz="2236">
                <a:solidFill>
                  <a:srgbClr val="000000"/>
                </a:solidFill>
                <a:latin typeface="Public Sans Bold"/>
              </a:rPr>
              <a:t> </a:t>
            </a:r>
          </a:p>
          <a:p>
            <a:pPr algn="ctr">
              <a:lnSpc>
                <a:spcPts val="2906"/>
              </a:lnSpc>
            </a:pPr>
            <a:r>
              <a:rPr lang="en-US" sz="2236">
                <a:solidFill>
                  <a:srgbClr val="000000"/>
                </a:solidFill>
                <a:latin typeface="Public Sans Bold"/>
              </a:rPr>
              <a:t>Time </a:t>
            </a:r>
          </a:p>
          <a:p>
            <a:pPr algn="ctr" marL="0" indent="0" lvl="0">
              <a:lnSpc>
                <a:spcPts val="2906"/>
              </a:lnSpc>
              <a:spcBef>
                <a:spcPct val="0"/>
              </a:spcBef>
            </a:pPr>
          </a:p>
        </p:txBody>
      </p:sp>
      <p:sp>
        <p:nvSpPr>
          <p:cNvPr name="TextBox 27" id="27"/>
          <p:cNvSpPr txBox="true"/>
          <p:nvPr/>
        </p:nvSpPr>
        <p:spPr>
          <a:xfrm rot="0">
            <a:off x="3831076" y="6685357"/>
            <a:ext cx="2869623" cy="724076"/>
          </a:xfrm>
          <a:prstGeom prst="rect">
            <a:avLst/>
          </a:prstGeom>
        </p:spPr>
        <p:txBody>
          <a:bodyPr anchor="t" rtlCol="false" tIns="0" lIns="0" bIns="0" rIns="0">
            <a:spAutoFit/>
          </a:bodyPr>
          <a:lstStyle/>
          <a:p>
            <a:pPr algn="ctr" marL="0" indent="0" lvl="0">
              <a:lnSpc>
                <a:spcPts val="2906"/>
              </a:lnSpc>
              <a:spcBef>
                <a:spcPct val="0"/>
              </a:spcBef>
            </a:pPr>
            <a:r>
              <a:rPr lang="en-US" sz="2236">
                <a:solidFill>
                  <a:srgbClr val="000000"/>
                </a:solidFill>
                <a:latin typeface="Public Sans Bold"/>
              </a:rPr>
              <a:t>Risk of acquiring disease/s</a:t>
            </a:r>
          </a:p>
        </p:txBody>
      </p:sp>
      <p:sp>
        <p:nvSpPr>
          <p:cNvPr name="TextBox 28" id="28"/>
          <p:cNvSpPr txBox="true"/>
          <p:nvPr/>
        </p:nvSpPr>
        <p:spPr>
          <a:xfrm rot="0">
            <a:off x="10829044" y="6685357"/>
            <a:ext cx="2583809" cy="1086026"/>
          </a:xfrm>
          <a:prstGeom prst="rect">
            <a:avLst/>
          </a:prstGeom>
        </p:spPr>
        <p:txBody>
          <a:bodyPr anchor="t" rtlCol="false" tIns="0" lIns="0" bIns="0" rIns="0">
            <a:spAutoFit/>
          </a:bodyPr>
          <a:lstStyle/>
          <a:p>
            <a:pPr algn="ctr" marL="0" indent="0" lvl="0">
              <a:lnSpc>
                <a:spcPts val="2906"/>
              </a:lnSpc>
              <a:spcBef>
                <a:spcPct val="0"/>
              </a:spcBef>
            </a:pPr>
            <a:r>
              <a:rPr lang="en-US" sz="2236">
                <a:solidFill>
                  <a:srgbClr val="000000"/>
                </a:solidFill>
                <a:latin typeface="Public Sans Bold"/>
              </a:rPr>
              <a:t>Manual search of records in the database</a:t>
            </a:r>
          </a:p>
        </p:txBody>
      </p:sp>
      <p:sp>
        <p:nvSpPr>
          <p:cNvPr name="TextBox 29" id="29"/>
          <p:cNvSpPr txBox="true"/>
          <p:nvPr/>
        </p:nvSpPr>
        <p:spPr>
          <a:xfrm rot="0">
            <a:off x="7036367" y="6685357"/>
            <a:ext cx="2933137" cy="724076"/>
          </a:xfrm>
          <a:prstGeom prst="rect">
            <a:avLst/>
          </a:prstGeom>
        </p:spPr>
        <p:txBody>
          <a:bodyPr anchor="t" rtlCol="false" tIns="0" lIns="0" bIns="0" rIns="0">
            <a:spAutoFit/>
          </a:bodyPr>
          <a:lstStyle/>
          <a:p>
            <a:pPr algn="ctr" marL="0" indent="0" lvl="0">
              <a:lnSpc>
                <a:spcPts val="2906"/>
              </a:lnSpc>
              <a:spcBef>
                <a:spcPct val="0"/>
              </a:spcBef>
            </a:pPr>
            <a:r>
              <a:rPr lang="en-US" sz="2236">
                <a:solidFill>
                  <a:srgbClr val="000000"/>
                </a:solidFill>
                <a:latin typeface="Public Sans Bold"/>
              </a:rPr>
              <a:t>Common errors using manual input</a:t>
            </a:r>
          </a:p>
        </p:txBody>
      </p:sp>
      <p:sp>
        <p:nvSpPr>
          <p:cNvPr name="TextBox 30" id="30"/>
          <p:cNvSpPr txBox="true"/>
          <p:nvPr/>
        </p:nvSpPr>
        <p:spPr>
          <a:xfrm rot="0">
            <a:off x="13784197" y="6685357"/>
            <a:ext cx="2583809" cy="724076"/>
          </a:xfrm>
          <a:prstGeom prst="rect">
            <a:avLst/>
          </a:prstGeom>
        </p:spPr>
        <p:txBody>
          <a:bodyPr anchor="t" rtlCol="false" tIns="0" lIns="0" bIns="0" rIns="0">
            <a:spAutoFit/>
          </a:bodyPr>
          <a:lstStyle/>
          <a:p>
            <a:pPr algn="ctr" marL="0" indent="0" lvl="0">
              <a:lnSpc>
                <a:spcPts val="2906"/>
              </a:lnSpc>
              <a:spcBef>
                <a:spcPct val="0"/>
              </a:spcBef>
            </a:pPr>
            <a:r>
              <a:rPr lang="en-US" sz="2236">
                <a:solidFill>
                  <a:srgbClr val="000000"/>
                </a:solidFill>
                <a:latin typeface="Public Sans Bold"/>
              </a:rPr>
              <a:t>Unsecured Database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7717898" y="1710862"/>
            <a:ext cx="2721098" cy="942180"/>
          </a:xfrm>
          <a:custGeom>
            <a:avLst/>
            <a:gdLst/>
            <a:ahLst/>
            <a:cxnLst/>
            <a:rect r="r" b="b" t="t" l="l"/>
            <a:pathLst>
              <a:path h="942180" w="2721098">
                <a:moveTo>
                  <a:pt x="0" y="0"/>
                </a:moveTo>
                <a:lnTo>
                  <a:pt x="2721098" y="0"/>
                </a:lnTo>
                <a:lnTo>
                  <a:pt x="2721098" y="942181"/>
                </a:lnTo>
                <a:lnTo>
                  <a:pt x="0" y="94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7692536" cy="1129839"/>
            <a:chOff x="0" y="0"/>
            <a:chExt cx="2083904" cy="306073"/>
          </a:xfrm>
        </p:grpSpPr>
        <p:sp>
          <p:nvSpPr>
            <p:cNvPr name="Freeform 4" id="4"/>
            <p:cNvSpPr/>
            <p:nvPr/>
          </p:nvSpPr>
          <p:spPr>
            <a:xfrm flipH="false" flipV="false" rot="0">
              <a:off x="0" y="0"/>
              <a:ext cx="2083904" cy="306073"/>
            </a:xfrm>
            <a:custGeom>
              <a:avLst/>
              <a:gdLst/>
              <a:ahLst/>
              <a:cxnLst/>
              <a:rect r="r" b="b" t="t" l="l"/>
              <a:pathLst>
                <a:path h="306073" w="2083904">
                  <a:moveTo>
                    <a:pt x="0" y="0"/>
                  </a:moveTo>
                  <a:lnTo>
                    <a:pt x="2083904" y="0"/>
                  </a:lnTo>
                  <a:lnTo>
                    <a:pt x="2083904"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D8152B"/>
            </a:solidFill>
            <a:prstDash val="solid"/>
            <a:headEnd type="none" len="sm" w="sm"/>
            <a:tailEnd type="none" len="sm" w="sm"/>
          </a:ln>
        </p:spPr>
      </p:sp>
      <p:sp>
        <p:nvSpPr>
          <p:cNvPr name="AutoShape 16" id="16"/>
          <p:cNvSpPr/>
          <p:nvPr/>
        </p:nvSpPr>
        <p:spPr>
          <a:xfrm>
            <a:off x="1254125" y="8838671"/>
            <a:ext cx="2530335" cy="0"/>
          </a:xfrm>
          <a:prstGeom prst="line">
            <a:avLst/>
          </a:prstGeom>
          <a:ln cap="rnd" w="28575">
            <a:solidFill>
              <a:srgbClr val="BF1326"/>
            </a:solidFill>
            <a:prstDash val="solid"/>
            <a:headEnd type="none" len="sm" w="sm"/>
            <a:tailEnd type="none" len="sm" w="sm"/>
          </a:ln>
        </p:spPr>
      </p:sp>
      <p:sp>
        <p:nvSpPr>
          <p:cNvPr name="TextBox 17" id="17"/>
          <p:cNvSpPr txBox="true"/>
          <p:nvPr/>
        </p:nvSpPr>
        <p:spPr>
          <a:xfrm rot="0">
            <a:off x="1254125" y="158703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PROBLEM PURPOSE / JUSTIFICATION</a:t>
            </a:r>
          </a:p>
        </p:txBody>
      </p:sp>
      <p:grpSp>
        <p:nvGrpSpPr>
          <p:cNvPr name="Group 18" id="18"/>
          <p:cNvGrpSpPr/>
          <p:nvPr/>
        </p:nvGrpSpPr>
        <p:grpSpPr>
          <a:xfrm rot="-2700000">
            <a:off x="16594226" y="8306815"/>
            <a:ext cx="1092287" cy="1092287"/>
            <a:chOff x="0" y="0"/>
            <a:chExt cx="295900" cy="295900"/>
          </a:xfrm>
        </p:grpSpPr>
        <p:sp>
          <p:nvSpPr>
            <p:cNvPr name="Freeform 19" id="19"/>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20" id="20"/>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21" id="21"/>
          <p:cNvSpPr txBox="true"/>
          <p:nvPr/>
        </p:nvSpPr>
        <p:spPr>
          <a:xfrm rot="0">
            <a:off x="1254125" y="3759330"/>
            <a:ext cx="15113881" cy="2378562"/>
          </a:xfrm>
          <a:prstGeom prst="rect">
            <a:avLst/>
          </a:prstGeom>
        </p:spPr>
        <p:txBody>
          <a:bodyPr anchor="t" rtlCol="false" tIns="0" lIns="0" bIns="0" rIns="0">
            <a:spAutoFit/>
          </a:bodyPr>
          <a:lstStyle/>
          <a:p>
            <a:pPr algn="just">
              <a:lnSpc>
                <a:spcPts val="4714"/>
              </a:lnSpc>
              <a:spcBef>
                <a:spcPct val="0"/>
              </a:spcBef>
            </a:pPr>
            <a:r>
              <a:rPr lang="en-US" sz="3367">
                <a:solidFill>
                  <a:srgbClr val="000000"/>
                </a:solidFill>
                <a:latin typeface="Public Sans"/>
              </a:rPr>
              <a:t>Barangay South Signal Village is facing challenges in providing efficient, transparent, and accessible services and information to its residents. The system involves manual processes, limited access to crucial data, and potential service delays.</a:t>
            </a:r>
            <a:r>
              <a:rPr lang="en-US" sz="3367">
                <a:solidFill>
                  <a:srgbClr val="000000"/>
                </a:solidFill>
                <a:latin typeface="Public Sans"/>
              </a:rPr>
              <a:t> </a:t>
            </a:r>
          </a:p>
        </p:txBody>
      </p:sp>
      <p:sp>
        <p:nvSpPr>
          <p:cNvPr name="TextBox 22" id="22"/>
          <p:cNvSpPr txBox="true"/>
          <p:nvPr/>
        </p:nvSpPr>
        <p:spPr>
          <a:xfrm rot="0">
            <a:off x="7139235" y="9266547"/>
            <a:ext cx="4009529"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Princess Joy Ferrer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646870" y="1490517"/>
            <a:ext cx="2721098" cy="942180"/>
          </a:xfrm>
          <a:custGeom>
            <a:avLst/>
            <a:gdLst/>
            <a:ahLst/>
            <a:cxnLst/>
            <a:rect r="r" b="b" t="t" l="l"/>
            <a:pathLst>
              <a:path h="942180" w="2721098">
                <a:moveTo>
                  <a:pt x="2721098" y="0"/>
                </a:moveTo>
                <a:lnTo>
                  <a:pt x="0" y="0"/>
                </a:lnTo>
                <a:lnTo>
                  <a:pt x="0" y="942180"/>
                </a:lnTo>
                <a:lnTo>
                  <a:pt x="2721098" y="942180"/>
                </a:lnTo>
                <a:lnTo>
                  <a:pt x="27210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07419" y="1000125"/>
            <a:ext cx="5355957" cy="1129839"/>
            <a:chOff x="0" y="0"/>
            <a:chExt cx="1450926" cy="306073"/>
          </a:xfrm>
        </p:grpSpPr>
        <p:sp>
          <p:nvSpPr>
            <p:cNvPr name="Freeform 4" id="4"/>
            <p:cNvSpPr/>
            <p:nvPr/>
          </p:nvSpPr>
          <p:spPr>
            <a:xfrm flipH="false" flipV="false" rot="0">
              <a:off x="0" y="0"/>
              <a:ext cx="1450926" cy="306073"/>
            </a:xfrm>
            <a:custGeom>
              <a:avLst/>
              <a:gdLst/>
              <a:ahLst/>
              <a:cxnLst/>
              <a:rect r="r" b="b" t="t" l="l"/>
              <a:pathLst>
                <a:path h="306073" w="1450926">
                  <a:moveTo>
                    <a:pt x="0" y="0"/>
                  </a:moveTo>
                  <a:lnTo>
                    <a:pt x="1450926" y="0"/>
                  </a:lnTo>
                  <a:lnTo>
                    <a:pt x="1450926"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BF1326"/>
            </a:solidFill>
            <a:prstDash val="solid"/>
            <a:headEnd type="none" len="sm" w="sm"/>
            <a:tailEnd type="none" len="sm" w="sm"/>
          </a:ln>
        </p:spPr>
      </p:sp>
      <p:grpSp>
        <p:nvGrpSpPr>
          <p:cNvPr name="Group 16" id="16"/>
          <p:cNvGrpSpPr/>
          <p:nvPr/>
        </p:nvGrpSpPr>
        <p:grpSpPr>
          <a:xfrm rot="-2700000">
            <a:off x="16594226" y="8306815"/>
            <a:ext cx="1092287" cy="1092287"/>
            <a:chOff x="0" y="0"/>
            <a:chExt cx="295900" cy="295900"/>
          </a:xfrm>
        </p:grpSpPr>
        <p:sp>
          <p:nvSpPr>
            <p:cNvPr name="Freeform 17" id="1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BF1326"/>
            </a:solidFill>
          </p:spPr>
        </p:sp>
        <p:sp>
          <p:nvSpPr>
            <p:cNvPr name="TextBox 18" id="1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19" id="19"/>
          <p:cNvSpPr txBox="true"/>
          <p:nvPr/>
        </p:nvSpPr>
        <p:spPr>
          <a:xfrm rot="0">
            <a:off x="11007419" y="1256752"/>
            <a:ext cx="4923709" cy="540385"/>
          </a:xfrm>
          <a:prstGeom prst="rect">
            <a:avLst/>
          </a:prstGeom>
        </p:spPr>
        <p:txBody>
          <a:bodyPr anchor="t" rtlCol="false" tIns="0" lIns="0" bIns="0" rIns="0">
            <a:spAutoFit/>
          </a:bodyPr>
          <a:lstStyle/>
          <a:p>
            <a:pPr algn="r">
              <a:lnSpc>
                <a:spcPts val="4339"/>
              </a:lnSpc>
              <a:spcBef>
                <a:spcPct val="0"/>
              </a:spcBef>
            </a:pPr>
            <a:r>
              <a:rPr lang="en-US" sz="3099">
                <a:solidFill>
                  <a:srgbClr val="FFFFFF"/>
                </a:solidFill>
                <a:latin typeface="Public Sans Bold"/>
              </a:rPr>
              <a:t>PROJECT DESCRIPTION</a:t>
            </a:r>
          </a:p>
        </p:txBody>
      </p:sp>
      <p:sp>
        <p:nvSpPr>
          <p:cNvPr name="TextBox 20" id="20"/>
          <p:cNvSpPr txBox="true"/>
          <p:nvPr/>
        </p:nvSpPr>
        <p:spPr>
          <a:xfrm rot="0">
            <a:off x="1087445" y="2906219"/>
            <a:ext cx="14843683" cy="6094906"/>
          </a:xfrm>
          <a:prstGeom prst="rect">
            <a:avLst/>
          </a:prstGeom>
        </p:spPr>
        <p:txBody>
          <a:bodyPr anchor="t" rtlCol="false" tIns="0" lIns="0" bIns="0" rIns="0">
            <a:spAutoFit/>
          </a:bodyPr>
          <a:lstStyle/>
          <a:p>
            <a:pPr algn="just">
              <a:lnSpc>
                <a:spcPts val="3036"/>
              </a:lnSpc>
            </a:pPr>
            <a:r>
              <a:rPr lang="en-US" sz="2336">
                <a:solidFill>
                  <a:srgbClr val="000000"/>
                </a:solidFill>
                <a:latin typeface="Public Sans"/>
              </a:rPr>
              <a:t>The proposed solution of the team to the client is to build a centralized and live web application for their barangay residents that have different functions:</a:t>
            </a:r>
          </a:p>
          <a:p>
            <a:pPr algn="just">
              <a:lnSpc>
                <a:spcPts val="3036"/>
              </a:lnSpc>
            </a:pPr>
            <a:r>
              <a:rPr lang="en-US" sz="2336">
                <a:solidFill>
                  <a:srgbClr val="000000"/>
                </a:solidFill>
                <a:latin typeface="Public Sans"/>
              </a:rPr>
              <a:t> </a:t>
            </a:r>
          </a:p>
          <a:p>
            <a:pPr algn="just">
              <a:lnSpc>
                <a:spcPts val="3036"/>
              </a:lnSpc>
            </a:pPr>
            <a:r>
              <a:rPr lang="en-US" sz="2336">
                <a:solidFill>
                  <a:srgbClr val="000000"/>
                </a:solidFill>
                <a:latin typeface="Public Sans"/>
              </a:rPr>
              <a:t>(1) About Us </a:t>
            </a:r>
          </a:p>
          <a:p>
            <a:pPr algn="just">
              <a:lnSpc>
                <a:spcPts val="3036"/>
              </a:lnSpc>
            </a:pPr>
            <a:r>
              <a:rPr lang="en-US" sz="2336">
                <a:solidFill>
                  <a:srgbClr val="000000"/>
                </a:solidFill>
                <a:latin typeface="Public Sans"/>
              </a:rPr>
              <a:t>(2) Safety Section </a:t>
            </a:r>
          </a:p>
          <a:p>
            <a:pPr algn="just">
              <a:lnSpc>
                <a:spcPts val="3036"/>
              </a:lnSpc>
            </a:pPr>
            <a:r>
              <a:rPr lang="en-US" sz="2336">
                <a:solidFill>
                  <a:srgbClr val="000000"/>
                </a:solidFill>
                <a:latin typeface="Public Sans"/>
              </a:rPr>
              <a:t>(3) Contacts </a:t>
            </a:r>
          </a:p>
          <a:p>
            <a:pPr algn="just">
              <a:lnSpc>
                <a:spcPts val="3036"/>
              </a:lnSpc>
            </a:pPr>
            <a:r>
              <a:rPr lang="en-US" sz="2336">
                <a:solidFill>
                  <a:srgbClr val="000000"/>
                </a:solidFill>
                <a:latin typeface="Public Sans"/>
              </a:rPr>
              <a:t>(4) Requirements Guidelines </a:t>
            </a:r>
          </a:p>
          <a:p>
            <a:pPr algn="just">
              <a:lnSpc>
                <a:spcPts val="3036"/>
              </a:lnSpc>
            </a:pPr>
          </a:p>
          <a:p>
            <a:pPr algn="just">
              <a:lnSpc>
                <a:spcPts val="3036"/>
              </a:lnSpc>
            </a:pPr>
            <a:r>
              <a:rPr lang="en-US" sz="2336">
                <a:solidFill>
                  <a:srgbClr val="000000"/>
                </a:solidFill>
                <a:latin typeface="Public Sans"/>
              </a:rPr>
              <a:t>In the proposed project of the team, the resident can register in the web-application wherein they will have their own profile dashboard that will utilize the functions of the barangay’s web-app such as:</a:t>
            </a:r>
          </a:p>
          <a:p>
            <a:pPr algn="just">
              <a:lnSpc>
                <a:spcPts val="3036"/>
              </a:lnSpc>
            </a:pPr>
          </a:p>
          <a:p>
            <a:pPr algn="just">
              <a:lnSpc>
                <a:spcPts val="3036"/>
              </a:lnSpc>
            </a:pPr>
            <a:r>
              <a:rPr lang="en-US" sz="2336">
                <a:solidFill>
                  <a:srgbClr val="000000"/>
                </a:solidFill>
                <a:latin typeface="Public Sans"/>
              </a:rPr>
              <a:t>(1) Online Request </a:t>
            </a:r>
          </a:p>
          <a:p>
            <a:pPr algn="just">
              <a:lnSpc>
                <a:spcPts val="3036"/>
              </a:lnSpc>
            </a:pPr>
            <a:r>
              <a:rPr lang="en-US" sz="2336">
                <a:solidFill>
                  <a:srgbClr val="000000"/>
                </a:solidFill>
                <a:latin typeface="Public Sans"/>
              </a:rPr>
              <a:t>(2) Submitting Concern </a:t>
            </a:r>
          </a:p>
          <a:p>
            <a:pPr algn="just">
              <a:lnSpc>
                <a:spcPts val="3036"/>
              </a:lnSpc>
            </a:pPr>
            <a:r>
              <a:rPr lang="en-US" sz="2336">
                <a:solidFill>
                  <a:srgbClr val="000000"/>
                </a:solidFill>
                <a:latin typeface="Public Sans"/>
              </a:rPr>
              <a:t>(3) Track Request </a:t>
            </a:r>
          </a:p>
          <a:p>
            <a:pPr algn="just">
              <a:lnSpc>
                <a:spcPts val="3036"/>
              </a:lnSpc>
            </a:pPr>
            <a:r>
              <a:rPr lang="en-US" sz="2336">
                <a:solidFill>
                  <a:srgbClr val="000000"/>
                </a:solidFill>
                <a:latin typeface="Public Sans"/>
              </a:rPr>
              <a:t>(4)Transaction History</a:t>
            </a:r>
          </a:p>
          <a:p>
            <a:pPr algn="just">
              <a:lnSpc>
                <a:spcPts val="3036"/>
              </a:lnSpc>
            </a:pPr>
          </a:p>
        </p:txBody>
      </p:sp>
      <p:sp>
        <p:nvSpPr>
          <p:cNvPr name="TextBox 21" id="21"/>
          <p:cNvSpPr txBox="true"/>
          <p:nvPr/>
        </p:nvSpPr>
        <p:spPr>
          <a:xfrm rot="0">
            <a:off x="7173813" y="9266547"/>
            <a:ext cx="3940373"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Jakerson Bermudo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5355461" y="1701337"/>
            <a:ext cx="2721098" cy="942180"/>
          </a:xfrm>
          <a:custGeom>
            <a:avLst/>
            <a:gdLst/>
            <a:ahLst/>
            <a:cxnLst/>
            <a:rect r="r" b="b" t="t" l="l"/>
            <a:pathLst>
              <a:path h="942180" w="2721098">
                <a:moveTo>
                  <a:pt x="0" y="0"/>
                </a:moveTo>
                <a:lnTo>
                  <a:pt x="2721098" y="0"/>
                </a:lnTo>
                <a:lnTo>
                  <a:pt x="2721098" y="942181"/>
                </a:lnTo>
                <a:lnTo>
                  <a:pt x="0" y="94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54125" y="1326918"/>
            <a:ext cx="5195907" cy="1129839"/>
            <a:chOff x="0" y="0"/>
            <a:chExt cx="1407568" cy="306073"/>
          </a:xfrm>
        </p:grpSpPr>
        <p:sp>
          <p:nvSpPr>
            <p:cNvPr name="Freeform 4" id="4"/>
            <p:cNvSpPr/>
            <p:nvPr/>
          </p:nvSpPr>
          <p:spPr>
            <a:xfrm flipH="false" flipV="false" rot="0">
              <a:off x="0" y="0"/>
              <a:ext cx="1407569" cy="306073"/>
            </a:xfrm>
            <a:custGeom>
              <a:avLst/>
              <a:gdLst/>
              <a:ahLst/>
              <a:cxnLst/>
              <a:rect r="r" b="b" t="t" l="l"/>
              <a:pathLst>
                <a:path h="306073" w="1407569">
                  <a:moveTo>
                    <a:pt x="0" y="0"/>
                  </a:moveTo>
                  <a:lnTo>
                    <a:pt x="1407569" y="0"/>
                  </a:lnTo>
                  <a:lnTo>
                    <a:pt x="1407569" y="306073"/>
                  </a:lnTo>
                  <a:lnTo>
                    <a:pt x="0" y="306073"/>
                  </a:lnTo>
                  <a:close/>
                </a:path>
              </a:pathLst>
            </a:custGeom>
            <a:solidFill>
              <a:srgbClr val="BF1326"/>
            </a:solidFill>
          </p:spPr>
        </p:sp>
        <p:sp>
          <p:nvSpPr>
            <p:cNvPr name="TextBox 5" id="5"/>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6" id="6"/>
          <p:cNvGrpSpPr/>
          <p:nvPr/>
        </p:nvGrpSpPr>
        <p:grpSpPr>
          <a:xfrm rot="-2700000">
            <a:off x="16957047" y="7343918"/>
            <a:ext cx="357385" cy="357385"/>
            <a:chOff x="0" y="0"/>
            <a:chExt cx="295900" cy="295900"/>
          </a:xfrm>
        </p:grpSpPr>
        <p:sp>
          <p:nvSpPr>
            <p:cNvPr name="Freeform 7" id="7"/>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8" id="8"/>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9" id="9"/>
          <p:cNvGrpSpPr/>
          <p:nvPr/>
        </p:nvGrpSpPr>
        <p:grpSpPr>
          <a:xfrm rot="-2700000">
            <a:off x="16957047" y="6777913"/>
            <a:ext cx="357385" cy="357385"/>
            <a:chOff x="0" y="0"/>
            <a:chExt cx="295900" cy="295900"/>
          </a:xfrm>
        </p:grpSpPr>
        <p:sp>
          <p:nvSpPr>
            <p:cNvPr name="Freeform 10" id="10"/>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ED4040"/>
            </a:solidFill>
          </p:spPr>
        </p:sp>
        <p:sp>
          <p:nvSpPr>
            <p:cNvPr name="TextBox 11" id="11"/>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grpSp>
        <p:nvGrpSpPr>
          <p:cNvPr name="Group 12" id="12"/>
          <p:cNvGrpSpPr/>
          <p:nvPr/>
        </p:nvGrpSpPr>
        <p:grpSpPr>
          <a:xfrm rot="-2700000">
            <a:off x="16957047" y="6211909"/>
            <a:ext cx="357385" cy="357385"/>
            <a:chOff x="0" y="0"/>
            <a:chExt cx="295900" cy="295900"/>
          </a:xfrm>
        </p:grpSpPr>
        <p:sp>
          <p:nvSpPr>
            <p:cNvPr name="Freeform 13" id="13"/>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D8152B"/>
            </a:solidFill>
          </p:spPr>
        </p:sp>
        <p:sp>
          <p:nvSpPr>
            <p:cNvPr name="TextBox 14" id="14"/>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AutoShape 15" id="15"/>
          <p:cNvSpPr/>
          <p:nvPr/>
        </p:nvSpPr>
        <p:spPr>
          <a:xfrm rot="-5400000">
            <a:off x="14810773" y="3413066"/>
            <a:ext cx="4696236" cy="0"/>
          </a:xfrm>
          <a:prstGeom prst="line">
            <a:avLst/>
          </a:prstGeom>
          <a:ln cap="flat" w="38100">
            <a:solidFill>
              <a:srgbClr val="D8152B"/>
            </a:solidFill>
            <a:prstDash val="solid"/>
            <a:headEnd type="none" len="sm" w="sm"/>
            <a:tailEnd type="none" len="sm" w="sm"/>
          </a:ln>
        </p:spPr>
      </p:sp>
      <p:sp>
        <p:nvSpPr>
          <p:cNvPr name="TextBox 16" id="16"/>
          <p:cNvSpPr txBox="true"/>
          <p:nvPr/>
        </p:nvSpPr>
        <p:spPr>
          <a:xfrm rot="0">
            <a:off x="0" y="1587037"/>
            <a:ext cx="7692536" cy="53340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Public Sans Bold"/>
              </a:rPr>
              <a:t>GOALS AND OBJECTIVES</a:t>
            </a:r>
          </a:p>
        </p:txBody>
      </p:sp>
      <p:grpSp>
        <p:nvGrpSpPr>
          <p:cNvPr name="Group 17" id="17"/>
          <p:cNvGrpSpPr/>
          <p:nvPr/>
        </p:nvGrpSpPr>
        <p:grpSpPr>
          <a:xfrm rot="-2700000">
            <a:off x="16594226" y="8306815"/>
            <a:ext cx="1092287" cy="1092287"/>
            <a:chOff x="0" y="0"/>
            <a:chExt cx="295900" cy="295900"/>
          </a:xfrm>
        </p:grpSpPr>
        <p:sp>
          <p:nvSpPr>
            <p:cNvPr name="Freeform 18" id="18"/>
            <p:cNvSpPr/>
            <p:nvPr/>
          </p:nvSpPr>
          <p:spPr>
            <a:xfrm flipH="false" flipV="false" rot="0">
              <a:off x="0" y="0"/>
              <a:ext cx="295900" cy="295900"/>
            </a:xfrm>
            <a:custGeom>
              <a:avLst/>
              <a:gdLst/>
              <a:ahLst/>
              <a:cxnLst/>
              <a:rect r="r" b="b" t="t" l="l"/>
              <a:pathLst>
                <a:path h="295900" w="295900">
                  <a:moveTo>
                    <a:pt x="0" y="0"/>
                  </a:moveTo>
                  <a:lnTo>
                    <a:pt x="295900" y="0"/>
                  </a:lnTo>
                  <a:lnTo>
                    <a:pt x="295900" y="295900"/>
                  </a:lnTo>
                  <a:lnTo>
                    <a:pt x="0" y="295900"/>
                  </a:lnTo>
                  <a:close/>
                </a:path>
              </a:pathLst>
            </a:custGeom>
            <a:solidFill>
              <a:srgbClr val="CD1D1D"/>
            </a:solidFill>
          </p:spPr>
        </p:sp>
        <p:sp>
          <p:nvSpPr>
            <p:cNvPr name="TextBox 19" id="19"/>
            <p:cNvSpPr txBox="true"/>
            <p:nvPr/>
          </p:nvSpPr>
          <p:spPr>
            <a:xfrm>
              <a:off x="0" y="-28575"/>
              <a:ext cx="812800" cy="841375"/>
            </a:xfrm>
            <a:prstGeom prst="rect">
              <a:avLst/>
            </a:prstGeom>
          </p:spPr>
          <p:txBody>
            <a:bodyPr anchor="ctr" rtlCol="false" tIns="49389" lIns="49389" bIns="49389" rIns="49389"/>
            <a:lstStyle/>
            <a:p>
              <a:pPr algn="ctr">
                <a:lnSpc>
                  <a:spcPts val="2586"/>
                </a:lnSpc>
                <a:spcBef>
                  <a:spcPct val="0"/>
                </a:spcBef>
              </a:pPr>
            </a:p>
          </p:txBody>
        </p:sp>
      </p:grpSp>
      <p:sp>
        <p:nvSpPr>
          <p:cNvPr name="TextBox 20" id="20"/>
          <p:cNvSpPr txBox="true"/>
          <p:nvPr/>
        </p:nvSpPr>
        <p:spPr>
          <a:xfrm rot="0">
            <a:off x="1000125" y="3094543"/>
            <a:ext cx="15113881" cy="5487035"/>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000000"/>
                </a:solidFill>
                <a:latin typeface="Public Sans"/>
              </a:rPr>
              <a:t> Develop a web app to streamline document requests, reducing processing time by 80%.</a:t>
            </a:r>
          </a:p>
          <a:p>
            <a:pPr algn="just">
              <a:lnSpc>
                <a:spcPts val="3640"/>
              </a:lnSpc>
            </a:pPr>
          </a:p>
          <a:p>
            <a:pPr algn="just">
              <a:lnSpc>
                <a:spcPts val="3640"/>
              </a:lnSpc>
            </a:pPr>
            <a:r>
              <a:rPr lang="en-US" sz="2600">
                <a:solidFill>
                  <a:srgbClr val="000000"/>
                </a:solidFill>
                <a:latin typeface="Public Sans"/>
              </a:rPr>
              <a:t>    2. Enable vulnerable residents to request documents online, minimizing contact and disease risk.</a:t>
            </a:r>
          </a:p>
          <a:p>
            <a:pPr algn="just">
              <a:lnSpc>
                <a:spcPts val="3640"/>
              </a:lnSpc>
            </a:pPr>
          </a:p>
          <a:p>
            <a:pPr algn="just">
              <a:lnSpc>
                <a:spcPts val="3640"/>
              </a:lnSpc>
            </a:pPr>
            <a:r>
              <a:rPr lang="en-US" sz="2600">
                <a:solidFill>
                  <a:srgbClr val="000000"/>
                </a:solidFill>
                <a:latin typeface="Public Sans"/>
              </a:rPr>
              <a:t>    3. Implement online forms to eliminate errors caused by illegible handwriting and manual input   </a:t>
            </a:r>
          </a:p>
          <a:p>
            <a:pPr algn="just">
              <a:lnSpc>
                <a:spcPts val="3640"/>
              </a:lnSpc>
            </a:pPr>
            <a:r>
              <a:rPr lang="en-US" sz="2600">
                <a:solidFill>
                  <a:srgbClr val="000000"/>
                </a:solidFill>
                <a:latin typeface="Public Sans"/>
              </a:rPr>
              <a:t>         mistakes by 90%.</a:t>
            </a:r>
          </a:p>
          <a:p>
            <a:pPr algn="just">
              <a:lnSpc>
                <a:spcPts val="3640"/>
              </a:lnSpc>
            </a:pPr>
          </a:p>
          <a:p>
            <a:pPr algn="just">
              <a:lnSpc>
                <a:spcPts val="3640"/>
              </a:lnSpc>
            </a:pPr>
            <a:r>
              <a:rPr lang="en-US" sz="2600">
                <a:solidFill>
                  <a:srgbClr val="000000"/>
                </a:solidFill>
                <a:latin typeface="Public Sans"/>
              </a:rPr>
              <a:t>   4. Provide real-time insights to barangay staff through a statistics dashboard.</a:t>
            </a:r>
          </a:p>
          <a:p>
            <a:pPr algn="just">
              <a:lnSpc>
                <a:spcPts val="3640"/>
              </a:lnSpc>
            </a:pPr>
          </a:p>
          <a:p>
            <a:pPr algn="just">
              <a:lnSpc>
                <a:spcPts val="3640"/>
              </a:lnSpc>
            </a:pPr>
            <a:r>
              <a:rPr lang="en-US" sz="2600">
                <a:solidFill>
                  <a:srgbClr val="000000"/>
                </a:solidFill>
                <a:latin typeface="Public Sans"/>
              </a:rPr>
              <a:t>   5. Establish a secure, cloud-based data storage system, offering 90% more security than </a:t>
            </a:r>
          </a:p>
          <a:p>
            <a:pPr algn="just">
              <a:lnSpc>
                <a:spcPts val="3640"/>
              </a:lnSpc>
            </a:pPr>
            <a:r>
              <a:rPr lang="en-US" sz="2600">
                <a:solidFill>
                  <a:srgbClr val="000000"/>
                </a:solidFill>
                <a:latin typeface="Public Sans"/>
              </a:rPr>
              <a:t>        traditional filing cabinets.</a:t>
            </a:r>
          </a:p>
          <a:p>
            <a:pPr algn="just">
              <a:lnSpc>
                <a:spcPts val="3640"/>
              </a:lnSpc>
              <a:spcBef>
                <a:spcPct val="0"/>
              </a:spcBef>
            </a:pPr>
          </a:p>
        </p:txBody>
      </p:sp>
      <p:sp>
        <p:nvSpPr>
          <p:cNvPr name="TextBox 21" id="21"/>
          <p:cNvSpPr txBox="true"/>
          <p:nvPr/>
        </p:nvSpPr>
        <p:spPr>
          <a:xfrm rot="0">
            <a:off x="7253288" y="9266547"/>
            <a:ext cx="3781425" cy="358775"/>
          </a:xfrm>
          <a:prstGeom prst="rect">
            <a:avLst/>
          </a:prstGeom>
        </p:spPr>
        <p:txBody>
          <a:bodyPr anchor="t" rtlCol="false" tIns="0" lIns="0" bIns="0" rIns="0">
            <a:spAutoFit/>
          </a:bodyPr>
          <a:lstStyle/>
          <a:p>
            <a:pPr algn="ctr">
              <a:lnSpc>
                <a:spcPts val="2800"/>
              </a:lnSpc>
              <a:spcBef>
                <a:spcPct val="0"/>
              </a:spcBef>
            </a:pPr>
            <a:r>
              <a:rPr lang="en-US" sz="2000">
                <a:solidFill>
                  <a:srgbClr val="BF1326"/>
                </a:solidFill>
                <a:latin typeface="Public Sans Bold"/>
              </a:rPr>
              <a:t>Presented by: Mikedale Dellera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DAFkjaEt6Zs</dc:identifier>
  <dcterms:modified xsi:type="dcterms:W3CDTF">2011-08-01T06:04:30Z</dcterms:modified>
  <cp:revision>1</cp:revision>
  <dc:title>PROJMAN</dc:title>
</cp:coreProperties>
</file>