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81" r:id="rId13"/>
    <p:sldId id="282" r:id="rId14"/>
    <p:sldId id="269" r:id="rId15"/>
    <p:sldId id="270" r:id="rId16"/>
    <p:sldId id="279" r:id="rId17"/>
    <p:sldId id="271" r:id="rId18"/>
    <p:sldId id="278" r:id="rId19"/>
    <p:sldId id="272" r:id="rId20"/>
    <p:sldId id="280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9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5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1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B172-BFCF-4A31-9A4E-0AE68E5A32F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07F3-C7E6-4F3B-841D-1B15A85D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74509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PROJECT</a:t>
            </a:r>
          </a:p>
          <a:p>
            <a:r>
              <a:rPr lang="en-US" sz="100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MANAGEMENT</a:t>
            </a:r>
          </a:p>
          <a:p>
            <a:r>
              <a:rPr lang="en-US" sz="10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PLAN</a:t>
            </a:r>
            <a:endParaRPr lang="en-US" sz="10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65" y="0"/>
            <a:ext cx="593186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Jayson Aloya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" y="264417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Project Cost Summary 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0959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John Christopher Langcauon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69600"/>
              </p:ext>
            </p:extLst>
          </p:nvPr>
        </p:nvGraphicFramePr>
        <p:xfrm>
          <a:off x="0" y="0"/>
          <a:ext cx="12192000" cy="4043795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313554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212499997"/>
                    </a:ext>
                  </a:extLst>
                </a:gridCol>
              </a:tblGrid>
              <a:tr h="80875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Cost Summary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96635"/>
                  </a:ext>
                </a:extLst>
              </a:tr>
              <a:tr h="808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Approved Budget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₱ 1,500,000.00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453640"/>
                  </a:ext>
                </a:extLst>
              </a:tr>
              <a:tr h="808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Manpower costs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₱ 661,294.84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675499"/>
                  </a:ext>
                </a:extLst>
              </a:tr>
              <a:tr h="808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 Cost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₱ 66,129.484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675408"/>
                  </a:ext>
                </a:extLst>
              </a:tr>
              <a:tr h="808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Project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₱ 727,424.324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2189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6460959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John Christopher Langcauon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Schedule Gantt Chart Summary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Marc Julian </a:t>
            </a:r>
            <a:r>
              <a:rPr lang="en-US" b="1" dirty="0" err="1" smtClean="0">
                <a:solidFill>
                  <a:schemeClr val="bg1"/>
                </a:solidFill>
              </a:rPr>
              <a:t>Sajul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18111"/>
              </p:ext>
            </p:extLst>
          </p:nvPr>
        </p:nvGraphicFramePr>
        <p:xfrm>
          <a:off x="0" y="0"/>
          <a:ext cx="12192000" cy="485255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518339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20011703"/>
                    </a:ext>
                  </a:extLst>
                </a:gridCol>
              </a:tblGrid>
              <a:tr h="8087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PHASE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919349"/>
                  </a:ext>
                </a:extLst>
              </a:tr>
              <a:tr h="8087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Initiation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03/23/2023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– 04/05/2023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974196"/>
                  </a:ext>
                </a:extLst>
              </a:tr>
              <a:tr h="8087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Planning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05/18/2023 – 09/01/2023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47398"/>
                  </a:ext>
                </a:extLst>
              </a:tr>
              <a:tr h="8087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Execution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09/04/2023 – 04/24/2024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237896"/>
                  </a:ext>
                </a:extLst>
              </a:tr>
              <a:tr h="8087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Monitoring &amp; Controlling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09/04/2023 – 04/24/2024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932457"/>
                  </a:ext>
                </a:extLst>
              </a:tr>
              <a:tr h="8087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Completion/Closeout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04/24/2024 – 05/01/2024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422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Marc Julian </a:t>
            </a:r>
            <a:r>
              <a:rPr lang="en-US" b="1" dirty="0" err="1" smtClean="0">
                <a:solidFill>
                  <a:schemeClr val="bg1"/>
                </a:solidFill>
              </a:rPr>
              <a:t>Sajul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" y="264417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Change Control Board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Marc Zamora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40715"/>
              </p:ext>
            </p:extLst>
          </p:nvPr>
        </p:nvGraphicFramePr>
        <p:xfrm>
          <a:off x="0" y="2"/>
          <a:ext cx="12192000" cy="643324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575315">
                  <a:extLst>
                    <a:ext uri="{9D8B030D-6E8A-4147-A177-3AD203B41FA5}">
                      <a16:colId xmlns:a16="http://schemas.microsoft.com/office/drawing/2014/main" val="3148171482"/>
                    </a:ext>
                  </a:extLst>
                </a:gridCol>
                <a:gridCol w="1877697">
                  <a:extLst>
                    <a:ext uri="{9D8B030D-6E8A-4147-A177-3AD203B41FA5}">
                      <a16:colId xmlns:a16="http://schemas.microsoft.com/office/drawing/2014/main" val="1403727146"/>
                    </a:ext>
                  </a:extLst>
                </a:gridCol>
                <a:gridCol w="1760344">
                  <a:extLst>
                    <a:ext uri="{9D8B030D-6E8A-4147-A177-3AD203B41FA5}">
                      <a16:colId xmlns:a16="http://schemas.microsoft.com/office/drawing/2014/main" val="1195156624"/>
                    </a:ext>
                  </a:extLst>
                </a:gridCol>
                <a:gridCol w="2473444">
                  <a:extLst>
                    <a:ext uri="{9D8B030D-6E8A-4147-A177-3AD203B41FA5}">
                      <a16:colId xmlns:a16="http://schemas.microsoft.com/office/drawing/2014/main" val="10704292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78835593"/>
                    </a:ext>
                  </a:extLst>
                </a:gridCol>
              </a:tblGrid>
              <a:tr h="495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Change Control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Board Role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Role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Contact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Responsibilities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extLst>
                  <a:ext uri="{0D108BD9-81ED-4DB2-BD59-A6C34878D82A}">
                    <a16:rowId xmlns:a16="http://schemas.microsoft.com/office/drawing/2014/main" val="1147339826"/>
                  </a:ext>
                </a:extLst>
              </a:tr>
              <a:tr h="1692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Change Control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Board Chair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Sponsor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Mr.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Jojo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F. Castillo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jojoc@apc.edu.ph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Accept or reject low/high modifications.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Oversees the examining low effect adjustments and has the authority to override project manager decisions about change requests.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extLst>
                  <a:ext uri="{0D108BD9-81ED-4DB2-BD59-A6C34878D82A}">
                    <a16:rowId xmlns:a16="http://schemas.microsoft.com/office/drawing/2014/main" val="3633363777"/>
                  </a:ext>
                </a:extLst>
              </a:tr>
              <a:tr h="29278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</a:rPr>
                        <a:t>Change Control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</a:rPr>
                        <a:t>Board Member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Project Adviser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Ms. Jo Anne M. de la Cuesta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joannec@apc.edu.ph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Can establish if the change request will have a high or low impact.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Ability to accept or reject low-impact adjustments.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May in charge of creating an implementation strategy for the modification request, should it be granted. conveys the steps necessary to put the changes into effect.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May update the project timeline, budget, and plan.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extLst>
                  <a:ext uri="{0D108BD9-81ED-4DB2-BD59-A6C34878D82A}">
                    <a16:rowId xmlns:a16="http://schemas.microsoft.com/office/drawing/2014/main" val="3180946215"/>
                  </a:ext>
                </a:extLst>
              </a:tr>
              <a:tr h="1317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</a:rPr>
                        <a:t>Change Control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</a:rPr>
                        <a:t>Board Member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Project Manager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Jayson Aloya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jqaloya@student.apc.edu.ph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9" marR="38339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In charge of accurately updating the change logs.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</a:rPr>
                        <a:t>Assures correct application of the Change Management methodology.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339" marR="38339" marT="0" marB="0"/>
                </a:tc>
                <a:extLst>
                  <a:ext uri="{0D108BD9-81ED-4DB2-BD59-A6C34878D82A}">
                    <a16:rowId xmlns:a16="http://schemas.microsoft.com/office/drawing/2014/main" val="21816828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Marc Zamora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274320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Communication Matrix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Jayson Aloya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5114"/>
              </p:ext>
            </p:extLst>
          </p:nvPr>
        </p:nvGraphicFramePr>
        <p:xfrm>
          <a:off x="0" y="1"/>
          <a:ext cx="12191999" cy="644986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08326">
                  <a:extLst>
                    <a:ext uri="{9D8B030D-6E8A-4147-A177-3AD203B41FA5}">
                      <a16:colId xmlns:a16="http://schemas.microsoft.com/office/drawing/2014/main" val="3690146111"/>
                    </a:ext>
                  </a:extLst>
                </a:gridCol>
                <a:gridCol w="1566147">
                  <a:extLst>
                    <a:ext uri="{9D8B030D-6E8A-4147-A177-3AD203B41FA5}">
                      <a16:colId xmlns:a16="http://schemas.microsoft.com/office/drawing/2014/main" val="3092283844"/>
                    </a:ext>
                  </a:extLst>
                </a:gridCol>
                <a:gridCol w="1767912">
                  <a:extLst>
                    <a:ext uri="{9D8B030D-6E8A-4147-A177-3AD203B41FA5}">
                      <a16:colId xmlns:a16="http://schemas.microsoft.com/office/drawing/2014/main" val="3881742052"/>
                    </a:ext>
                  </a:extLst>
                </a:gridCol>
                <a:gridCol w="1259971">
                  <a:extLst>
                    <a:ext uri="{9D8B030D-6E8A-4147-A177-3AD203B41FA5}">
                      <a16:colId xmlns:a16="http://schemas.microsoft.com/office/drawing/2014/main" val="1518872807"/>
                    </a:ext>
                  </a:extLst>
                </a:gridCol>
                <a:gridCol w="2500080">
                  <a:extLst>
                    <a:ext uri="{9D8B030D-6E8A-4147-A177-3AD203B41FA5}">
                      <a16:colId xmlns:a16="http://schemas.microsoft.com/office/drawing/2014/main" val="604656652"/>
                    </a:ext>
                  </a:extLst>
                </a:gridCol>
                <a:gridCol w="1314029">
                  <a:extLst>
                    <a:ext uri="{9D8B030D-6E8A-4147-A177-3AD203B41FA5}">
                      <a16:colId xmlns:a16="http://schemas.microsoft.com/office/drawing/2014/main" val="2083801223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1342359287"/>
                    </a:ext>
                  </a:extLst>
                </a:gridCol>
              </a:tblGrid>
              <a:tr h="553118">
                <a:tc>
                  <a:txBody>
                    <a:bodyPr/>
                    <a:lstStyle/>
                    <a:p>
                      <a:pPr marL="2921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Channel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From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6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Frequency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Format Used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Delivery media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69603"/>
                  </a:ext>
                </a:extLst>
              </a:tr>
              <a:tr h="91286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Document Development Meeting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Project Team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</a:p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Manager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Meeting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Every Monday during the Planning Phase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Informal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Microsoft Teams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36347"/>
                  </a:ext>
                </a:extLst>
              </a:tr>
              <a:tr h="145120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Progress Report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Project Manager, Project Team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Stakeholders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Meeting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Every Wednesday during the Execution Phase (Development Sub-phase)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Formal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Microsoft Teams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062807"/>
                  </a:ext>
                </a:extLst>
              </a:tr>
              <a:tr h="151704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Status Report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Project Manager, Project Team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Stakeholders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Meeting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Every Wednesday during the Execution Phase (Testing &amp; Training</a:t>
                      </a:r>
                    </a:p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Sub-phase)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Formal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Microsoft Teams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368012"/>
                  </a:ext>
                </a:extLst>
              </a:tr>
              <a:tr h="1999010">
                <a:tc>
                  <a:txBody>
                    <a:bodyPr/>
                    <a:lstStyle/>
                    <a:p>
                      <a:pPr marL="825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Deliverables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</a:p>
                    <a:p>
                      <a:pPr marL="825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Manager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Stakeholders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Artifact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Once a week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Written</a:t>
                      </a:r>
                    </a:p>
                    <a:p>
                      <a:pPr marL="1143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Document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15" marT="489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973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Jayson Aloya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" y="264417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Risk Register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Jan Gabriel Prion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328107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0070C0"/>
                </a:solidFill>
                <a:latin typeface="Arial Black" panose="020B0A04020102020204" pitchFamily="34" charset="0"/>
              </a:rPr>
              <a:t>OPTIMUM</a:t>
            </a:r>
            <a:r>
              <a:rPr lang="en-US" sz="10000" b="1" dirty="0">
                <a:solidFill>
                  <a:srgbClr val="FFFF00"/>
                </a:solidFill>
                <a:latin typeface="Arial Black" panose="020B0A04020102020204" pitchFamily="34" charset="0"/>
              </a:rPr>
              <a:t>FIVE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13443" y="1097274"/>
            <a:ext cx="2148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PROJMAN </a:t>
            </a:r>
            <a:r>
              <a:rPr lang="en-US" sz="2400" b="1" dirty="0">
                <a:solidFill>
                  <a:schemeClr val="bg1"/>
                </a:solidFill>
                <a:latin typeface="Freestyle Script" panose="030804020302050B0404" pitchFamily="66" charset="0"/>
              </a:rPr>
              <a:t>- </a:t>
            </a:r>
            <a:r>
              <a:rPr lang="en-US" sz="2400" b="1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Defense</a:t>
            </a:r>
            <a:endParaRPr lang="en-US" sz="2400" b="1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8A2C1A9-41A7-8278-3AAB-7974C70D7C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4596" r="19178" b="17152"/>
          <a:stretch/>
        </p:blipFill>
        <p:spPr>
          <a:xfrm>
            <a:off x="10012689" y="3974000"/>
            <a:ext cx="1748902" cy="1856146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233DC86B-4EE2-D0A9-469D-A86B72AF5F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r="4712"/>
          <a:stretch/>
        </p:blipFill>
        <p:spPr>
          <a:xfrm>
            <a:off x="7650600" y="4047665"/>
            <a:ext cx="1724025" cy="1724025"/>
          </a:xfrm>
          <a:prstGeom prst="rect">
            <a:avLst/>
          </a:prstGeom>
        </p:spPr>
      </p:pic>
      <p:pic>
        <p:nvPicPr>
          <p:cNvPr id="8" name="Picture 7" descr="A picture containing person, wall, posing&#10;&#10;Description automatically generated">
            <a:extLst>
              <a:ext uri="{FF2B5EF4-FFF2-40B4-BE49-F238E27FC236}">
                <a16:creationId xmlns:a16="http://schemas.microsoft.com/office/drawing/2014/main" id="{397B1015-4CCD-0CDC-A37E-834FA2D472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r="6070" b="12916"/>
          <a:stretch/>
        </p:blipFill>
        <p:spPr>
          <a:xfrm>
            <a:off x="2845590" y="4033233"/>
            <a:ext cx="1719057" cy="1841774"/>
          </a:xfrm>
          <a:prstGeom prst="rect">
            <a:avLst/>
          </a:prstGeom>
        </p:spPr>
      </p:pic>
      <p:pic>
        <p:nvPicPr>
          <p:cNvPr id="9" name="Picture 8" descr="A picture containing flower, pink&#10;&#10;Description automatically generated">
            <a:extLst>
              <a:ext uri="{FF2B5EF4-FFF2-40B4-BE49-F238E27FC236}">
                <a16:creationId xmlns:a16="http://schemas.microsoft.com/office/drawing/2014/main" id="{33171205-C41D-5EDA-303F-FE676DFBED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3" t="19444" r="-238" b="31805"/>
          <a:stretch/>
        </p:blipFill>
        <p:spPr>
          <a:xfrm>
            <a:off x="5233585" y="3860683"/>
            <a:ext cx="1733550" cy="2089661"/>
          </a:xfrm>
          <a:prstGeom prst="rect">
            <a:avLst/>
          </a:prstGeom>
        </p:spPr>
      </p:pic>
      <p:pic>
        <p:nvPicPr>
          <p:cNvPr id="10" name="Picture 9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3575ED78-84E3-AB18-321E-1FF40ADDCB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4" t="31586" r="30856" b="39676"/>
          <a:stretch/>
        </p:blipFill>
        <p:spPr>
          <a:xfrm>
            <a:off x="418547" y="4066603"/>
            <a:ext cx="1719781" cy="17000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7FF10E-7CD6-E90A-4209-68A999A700E3}"/>
              </a:ext>
            </a:extLst>
          </p:cNvPr>
          <p:cNvSpPr/>
          <p:nvPr/>
        </p:nvSpPr>
        <p:spPr>
          <a:xfrm>
            <a:off x="173123" y="5665375"/>
            <a:ext cx="2237172" cy="8040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Documentation</a:t>
            </a:r>
          </a:p>
        </p:txBody>
      </p:sp>
      <p:sp>
        <p:nvSpPr>
          <p:cNvPr id="12" name="Rectangle: Rounded Corners 28">
            <a:extLst>
              <a:ext uri="{FF2B5EF4-FFF2-40B4-BE49-F238E27FC236}">
                <a16:creationId xmlns:a16="http://schemas.microsoft.com/office/drawing/2014/main" id="{9A940B24-B00E-27D9-8F98-0ED683B6AA77}"/>
              </a:ext>
            </a:extLst>
          </p:cNvPr>
          <p:cNvSpPr/>
          <p:nvPr/>
        </p:nvSpPr>
        <p:spPr>
          <a:xfrm>
            <a:off x="190878" y="3501212"/>
            <a:ext cx="2201662" cy="597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 SemiB" panose="020B0603050000020004" pitchFamily="34" charset="0"/>
              </a:rPr>
              <a:t>Langcauon, John Christopher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F60381-D448-23E2-8796-DBD73B1BD2BE}"/>
              </a:ext>
            </a:extLst>
          </p:cNvPr>
          <p:cNvSpPr/>
          <p:nvPr/>
        </p:nvSpPr>
        <p:spPr>
          <a:xfrm>
            <a:off x="9768554" y="5665373"/>
            <a:ext cx="2237172" cy="80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Documentation</a:t>
            </a:r>
          </a:p>
        </p:txBody>
      </p:sp>
      <p:sp>
        <p:nvSpPr>
          <p:cNvPr id="14" name="Rectangle: Rounded Corners 30">
            <a:extLst>
              <a:ext uri="{FF2B5EF4-FFF2-40B4-BE49-F238E27FC236}">
                <a16:creationId xmlns:a16="http://schemas.microsoft.com/office/drawing/2014/main" id="{ED56615A-0538-F0B1-B7A4-AE6FB86E29FE}"/>
              </a:ext>
            </a:extLst>
          </p:cNvPr>
          <p:cNvSpPr/>
          <p:nvPr/>
        </p:nvSpPr>
        <p:spPr>
          <a:xfrm>
            <a:off x="9788066" y="3496406"/>
            <a:ext cx="2201662" cy="597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 SemiB" panose="020B0603050000020004" pitchFamily="34" charset="0"/>
              </a:rPr>
              <a:t>Prion, Jan Gabriel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7EEA69-BBD1-F154-340A-09F22EC3CD8F}"/>
              </a:ext>
            </a:extLst>
          </p:cNvPr>
          <p:cNvSpPr/>
          <p:nvPr/>
        </p:nvSpPr>
        <p:spPr>
          <a:xfrm>
            <a:off x="4979726" y="5665374"/>
            <a:ext cx="2237172" cy="80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Sans Extra Condensed SemiB" panose="020B0603050000020004" pitchFamily="34" charset="0"/>
              </a:rPr>
              <a:t>Project Leader/Scrum Master</a:t>
            </a:r>
          </a:p>
          <a:p>
            <a:pPr algn="ctr"/>
            <a:r>
              <a:rPr lang="en-US" sz="1200" dirty="0">
                <a:latin typeface="Fira Sans Extra Condensed SemiB" panose="020B0603050000020004" pitchFamily="34" charset="0"/>
              </a:rPr>
              <a:t>External Communication</a:t>
            </a:r>
          </a:p>
          <a:p>
            <a:pPr algn="ctr"/>
            <a:r>
              <a:rPr lang="en-US" sz="1200" dirty="0">
                <a:latin typeface="Fira Sans Extra Condensed SemiB" panose="020B0603050000020004" pitchFamily="34" charset="0"/>
              </a:rPr>
              <a:t>Head of Documentation</a:t>
            </a:r>
          </a:p>
        </p:txBody>
      </p:sp>
      <p:sp>
        <p:nvSpPr>
          <p:cNvPr id="16" name="Rectangle: Rounded Corners 32">
            <a:extLst>
              <a:ext uri="{FF2B5EF4-FFF2-40B4-BE49-F238E27FC236}">
                <a16:creationId xmlns:a16="http://schemas.microsoft.com/office/drawing/2014/main" id="{7461CD59-6D6E-985A-9B35-7BA5550CA4EE}"/>
              </a:ext>
            </a:extLst>
          </p:cNvPr>
          <p:cNvSpPr/>
          <p:nvPr/>
        </p:nvSpPr>
        <p:spPr>
          <a:xfrm>
            <a:off x="4980572" y="3372234"/>
            <a:ext cx="2201662" cy="721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 SemiB" panose="020B0603050000020004" pitchFamily="34" charset="0"/>
              </a:rPr>
              <a:t>Aloya, Jayson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2F0A39-3DC2-9233-27B4-64A46E5F6524}"/>
              </a:ext>
            </a:extLst>
          </p:cNvPr>
          <p:cNvSpPr/>
          <p:nvPr/>
        </p:nvSpPr>
        <p:spPr>
          <a:xfrm>
            <a:off x="2561378" y="5665374"/>
            <a:ext cx="2237172" cy="80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Head of Programming</a:t>
            </a:r>
          </a:p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Programmer: Back End</a:t>
            </a:r>
          </a:p>
        </p:txBody>
      </p:sp>
      <p:sp>
        <p:nvSpPr>
          <p:cNvPr id="18" name="Rectangle: Rounded Corners 34">
            <a:extLst>
              <a:ext uri="{FF2B5EF4-FFF2-40B4-BE49-F238E27FC236}">
                <a16:creationId xmlns:a16="http://schemas.microsoft.com/office/drawing/2014/main" id="{F1F0AAFB-C06F-567E-F98B-3E2D20F875E6}"/>
              </a:ext>
            </a:extLst>
          </p:cNvPr>
          <p:cNvSpPr/>
          <p:nvPr/>
        </p:nvSpPr>
        <p:spPr>
          <a:xfrm>
            <a:off x="2604287" y="3496406"/>
            <a:ext cx="2201662" cy="597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 SemiB" panose="020B0603050000020004" pitchFamily="34" charset="0"/>
              </a:rPr>
              <a:t>Marc, Zamora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0F4977-E8BE-5EF8-071C-FA7993944BA7}"/>
              </a:ext>
            </a:extLst>
          </p:cNvPr>
          <p:cNvSpPr/>
          <p:nvPr/>
        </p:nvSpPr>
        <p:spPr>
          <a:xfrm>
            <a:off x="7394026" y="5675498"/>
            <a:ext cx="2237172" cy="80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Product Owner</a:t>
            </a:r>
          </a:p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Programmer: Front End</a:t>
            </a:r>
          </a:p>
        </p:txBody>
      </p:sp>
      <p:sp>
        <p:nvSpPr>
          <p:cNvPr id="20" name="Rectangle: Rounded Corners 36">
            <a:extLst>
              <a:ext uri="{FF2B5EF4-FFF2-40B4-BE49-F238E27FC236}">
                <a16:creationId xmlns:a16="http://schemas.microsoft.com/office/drawing/2014/main" id="{38BD75B5-8D15-1F02-178E-0F48733C5E4A}"/>
              </a:ext>
            </a:extLst>
          </p:cNvPr>
          <p:cNvSpPr/>
          <p:nvPr/>
        </p:nvSpPr>
        <p:spPr>
          <a:xfrm>
            <a:off x="7411781" y="3506531"/>
            <a:ext cx="2201662" cy="597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 SemiB" panose="020B0603050000020004" pitchFamily="34" charset="0"/>
              </a:rPr>
              <a:t>Sajul, Marc Julian</a:t>
            </a:r>
          </a:p>
        </p:txBody>
      </p:sp>
    </p:spTree>
    <p:extLst>
      <p:ext uri="{BB962C8B-B14F-4D97-AF65-F5344CB8AC3E}">
        <p14:creationId xmlns:p14="http://schemas.microsoft.com/office/powerpoint/2010/main" val="39103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86551"/>
              </p:ext>
            </p:extLst>
          </p:nvPr>
        </p:nvGraphicFramePr>
        <p:xfrm>
          <a:off x="0" y="2"/>
          <a:ext cx="12192000" cy="503255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05501">
                  <a:extLst>
                    <a:ext uri="{9D8B030D-6E8A-4147-A177-3AD203B41FA5}">
                      <a16:colId xmlns:a16="http://schemas.microsoft.com/office/drawing/2014/main" val="2628244612"/>
                    </a:ext>
                  </a:extLst>
                </a:gridCol>
                <a:gridCol w="1749286">
                  <a:extLst>
                    <a:ext uri="{9D8B030D-6E8A-4147-A177-3AD203B41FA5}">
                      <a16:colId xmlns:a16="http://schemas.microsoft.com/office/drawing/2014/main" val="1023770689"/>
                    </a:ext>
                  </a:extLst>
                </a:gridCol>
                <a:gridCol w="2525980">
                  <a:extLst>
                    <a:ext uri="{9D8B030D-6E8A-4147-A177-3AD203B41FA5}">
                      <a16:colId xmlns:a16="http://schemas.microsoft.com/office/drawing/2014/main" val="3120394317"/>
                    </a:ext>
                  </a:extLst>
                </a:gridCol>
                <a:gridCol w="1312541">
                  <a:extLst>
                    <a:ext uri="{9D8B030D-6E8A-4147-A177-3AD203B41FA5}">
                      <a16:colId xmlns:a16="http://schemas.microsoft.com/office/drawing/2014/main" val="1791256986"/>
                    </a:ext>
                  </a:extLst>
                </a:gridCol>
                <a:gridCol w="1589109">
                  <a:extLst>
                    <a:ext uri="{9D8B030D-6E8A-4147-A177-3AD203B41FA5}">
                      <a16:colId xmlns:a16="http://schemas.microsoft.com/office/drawing/2014/main" val="2656303461"/>
                    </a:ext>
                  </a:extLst>
                </a:gridCol>
                <a:gridCol w="1317151">
                  <a:extLst>
                    <a:ext uri="{9D8B030D-6E8A-4147-A177-3AD203B41FA5}">
                      <a16:colId xmlns:a16="http://schemas.microsoft.com/office/drawing/2014/main" val="4282768554"/>
                    </a:ext>
                  </a:extLst>
                </a:gridCol>
                <a:gridCol w="1443911">
                  <a:extLst>
                    <a:ext uri="{9D8B030D-6E8A-4147-A177-3AD203B41FA5}">
                      <a16:colId xmlns:a16="http://schemas.microsoft.com/office/drawing/2014/main" val="27089419"/>
                    </a:ext>
                  </a:extLst>
                </a:gridCol>
                <a:gridCol w="1448521">
                  <a:extLst>
                    <a:ext uri="{9D8B030D-6E8A-4147-A177-3AD203B41FA5}">
                      <a16:colId xmlns:a16="http://schemas.microsoft.com/office/drawing/2014/main" val="214278575"/>
                    </a:ext>
                  </a:extLst>
                </a:gridCol>
              </a:tblGrid>
              <a:tr h="61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ID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569848"/>
                  </a:ext>
                </a:extLst>
              </a:tr>
              <a:tr h="1098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 001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Scope Creep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There is a risk that the scope of the project may expand, leading to delays and cost overruns.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Team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(3)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(3)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progress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309501"/>
                  </a:ext>
                </a:extLst>
              </a:tr>
              <a:tr h="1765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 002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Technical Challenges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Technical challenges when developing a complex system that requires expertise, innovative problem-solving, and effective decision-making.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Technical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Team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(3)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(3)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progress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445505"/>
                  </a:ext>
                </a:extLst>
              </a:tr>
              <a:tr h="13046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 003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project management and planning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Insufficient project management and planning can lead to chaotic workflows, missed deadlines, and project failure.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(3)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(4)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progress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55289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Jan Gabriel Prion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264417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Transition Approach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Marc Julian </a:t>
            </a:r>
            <a:r>
              <a:rPr lang="en-US" b="1" dirty="0" err="1" smtClean="0">
                <a:solidFill>
                  <a:schemeClr val="bg1"/>
                </a:solidFill>
              </a:rPr>
              <a:t>Sajul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328107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0070C0"/>
                </a:solidFill>
                <a:latin typeface="Arial Black" panose="020B0A04020102020204" pitchFamily="34" charset="0"/>
              </a:rPr>
              <a:t>OPTIMUM</a:t>
            </a:r>
            <a:r>
              <a:rPr lang="en-US" sz="10000" b="1" dirty="0">
                <a:solidFill>
                  <a:srgbClr val="FFFF00"/>
                </a:solidFill>
                <a:latin typeface="Arial Black" panose="020B0A04020102020204" pitchFamily="34" charset="0"/>
              </a:rPr>
              <a:t>FIVE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13443" y="1097274"/>
            <a:ext cx="2148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PROJMAN </a:t>
            </a:r>
            <a:r>
              <a:rPr lang="en-US" sz="2400" b="1" dirty="0">
                <a:solidFill>
                  <a:schemeClr val="bg1"/>
                </a:solidFill>
                <a:latin typeface="Freestyle Script" panose="030804020302050B0404" pitchFamily="66" charset="0"/>
              </a:rPr>
              <a:t>- </a:t>
            </a:r>
            <a:r>
              <a:rPr lang="en-US" sz="2400" b="1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Defense</a:t>
            </a:r>
            <a:endParaRPr lang="en-US" sz="2400" b="1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8A2C1A9-41A7-8278-3AAB-7974C70D7C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4596" r="19178" b="17152"/>
          <a:stretch/>
        </p:blipFill>
        <p:spPr>
          <a:xfrm>
            <a:off x="10012689" y="3974000"/>
            <a:ext cx="1748902" cy="1856146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233DC86B-4EE2-D0A9-469D-A86B72AF5F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r="4712"/>
          <a:stretch/>
        </p:blipFill>
        <p:spPr>
          <a:xfrm>
            <a:off x="7650600" y="4047665"/>
            <a:ext cx="1724025" cy="1724025"/>
          </a:xfrm>
          <a:prstGeom prst="rect">
            <a:avLst/>
          </a:prstGeom>
        </p:spPr>
      </p:pic>
      <p:pic>
        <p:nvPicPr>
          <p:cNvPr id="8" name="Picture 7" descr="A picture containing person, wall, posing&#10;&#10;Description automatically generated">
            <a:extLst>
              <a:ext uri="{FF2B5EF4-FFF2-40B4-BE49-F238E27FC236}">
                <a16:creationId xmlns:a16="http://schemas.microsoft.com/office/drawing/2014/main" id="{397B1015-4CCD-0CDC-A37E-834FA2D472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r="6070" b="12916"/>
          <a:stretch/>
        </p:blipFill>
        <p:spPr>
          <a:xfrm>
            <a:off x="2845590" y="4033233"/>
            <a:ext cx="1719057" cy="1841774"/>
          </a:xfrm>
          <a:prstGeom prst="rect">
            <a:avLst/>
          </a:prstGeom>
        </p:spPr>
      </p:pic>
      <p:pic>
        <p:nvPicPr>
          <p:cNvPr id="9" name="Picture 8" descr="A picture containing flower, pink&#10;&#10;Description automatically generated">
            <a:extLst>
              <a:ext uri="{FF2B5EF4-FFF2-40B4-BE49-F238E27FC236}">
                <a16:creationId xmlns:a16="http://schemas.microsoft.com/office/drawing/2014/main" id="{33171205-C41D-5EDA-303F-FE676DFBED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3" t="19444" r="-238" b="31805"/>
          <a:stretch/>
        </p:blipFill>
        <p:spPr>
          <a:xfrm>
            <a:off x="5233585" y="3860683"/>
            <a:ext cx="1733550" cy="2089661"/>
          </a:xfrm>
          <a:prstGeom prst="rect">
            <a:avLst/>
          </a:prstGeom>
        </p:spPr>
      </p:pic>
      <p:pic>
        <p:nvPicPr>
          <p:cNvPr id="10" name="Picture 9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3575ED78-84E3-AB18-321E-1FF40ADDCB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4" t="31586" r="30856" b="39676"/>
          <a:stretch/>
        </p:blipFill>
        <p:spPr>
          <a:xfrm>
            <a:off x="418547" y="4066603"/>
            <a:ext cx="1719781" cy="17000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7FF10E-7CD6-E90A-4209-68A999A700E3}"/>
              </a:ext>
            </a:extLst>
          </p:cNvPr>
          <p:cNvSpPr/>
          <p:nvPr/>
        </p:nvSpPr>
        <p:spPr>
          <a:xfrm>
            <a:off x="173123" y="5665375"/>
            <a:ext cx="2237172" cy="8040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Documentation</a:t>
            </a:r>
          </a:p>
        </p:txBody>
      </p:sp>
      <p:sp>
        <p:nvSpPr>
          <p:cNvPr id="12" name="Rectangle: Rounded Corners 28">
            <a:extLst>
              <a:ext uri="{FF2B5EF4-FFF2-40B4-BE49-F238E27FC236}">
                <a16:creationId xmlns:a16="http://schemas.microsoft.com/office/drawing/2014/main" id="{9A940B24-B00E-27D9-8F98-0ED683B6AA77}"/>
              </a:ext>
            </a:extLst>
          </p:cNvPr>
          <p:cNvSpPr/>
          <p:nvPr/>
        </p:nvSpPr>
        <p:spPr>
          <a:xfrm>
            <a:off x="190878" y="3501212"/>
            <a:ext cx="2201662" cy="597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 SemiB" panose="020B0603050000020004" pitchFamily="34" charset="0"/>
              </a:rPr>
              <a:t>Langcauon, John Christopher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F60381-D448-23E2-8796-DBD73B1BD2BE}"/>
              </a:ext>
            </a:extLst>
          </p:cNvPr>
          <p:cNvSpPr/>
          <p:nvPr/>
        </p:nvSpPr>
        <p:spPr>
          <a:xfrm>
            <a:off x="9768554" y="5665373"/>
            <a:ext cx="2237172" cy="80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Documentation</a:t>
            </a:r>
          </a:p>
        </p:txBody>
      </p:sp>
      <p:sp>
        <p:nvSpPr>
          <p:cNvPr id="14" name="Rectangle: Rounded Corners 30">
            <a:extLst>
              <a:ext uri="{FF2B5EF4-FFF2-40B4-BE49-F238E27FC236}">
                <a16:creationId xmlns:a16="http://schemas.microsoft.com/office/drawing/2014/main" id="{ED56615A-0538-F0B1-B7A4-AE6FB86E29FE}"/>
              </a:ext>
            </a:extLst>
          </p:cNvPr>
          <p:cNvSpPr/>
          <p:nvPr/>
        </p:nvSpPr>
        <p:spPr>
          <a:xfrm>
            <a:off x="9788066" y="3496406"/>
            <a:ext cx="2201662" cy="597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 SemiB" panose="020B0603050000020004" pitchFamily="34" charset="0"/>
              </a:rPr>
              <a:t>Prion, Jan Gabriel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7EEA69-BBD1-F154-340A-09F22EC3CD8F}"/>
              </a:ext>
            </a:extLst>
          </p:cNvPr>
          <p:cNvSpPr/>
          <p:nvPr/>
        </p:nvSpPr>
        <p:spPr>
          <a:xfrm>
            <a:off x="4979726" y="5665374"/>
            <a:ext cx="2237172" cy="80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Sans Extra Condensed SemiB" panose="020B0603050000020004" pitchFamily="34" charset="0"/>
              </a:rPr>
              <a:t>Project Leader/Scrum Master</a:t>
            </a:r>
          </a:p>
          <a:p>
            <a:pPr algn="ctr"/>
            <a:r>
              <a:rPr lang="en-US" sz="1200" dirty="0">
                <a:latin typeface="Fira Sans Extra Condensed SemiB" panose="020B0603050000020004" pitchFamily="34" charset="0"/>
              </a:rPr>
              <a:t>External Communication</a:t>
            </a:r>
          </a:p>
          <a:p>
            <a:pPr algn="ctr"/>
            <a:r>
              <a:rPr lang="en-US" sz="1200" dirty="0">
                <a:latin typeface="Fira Sans Extra Condensed SemiB" panose="020B0603050000020004" pitchFamily="34" charset="0"/>
              </a:rPr>
              <a:t>Head of Documentation</a:t>
            </a:r>
          </a:p>
        </p:txBody>
      </p:sp>
      <p:sp>
        <p:nvSpPr>
          <p:cNvPr id="16" name="Rectangle: Rounded Corners 32">
            <a:extLst>
              <a:ext uri="{FF2B5EF4-FFF2-40B4-BE49-F238E27FC236}">
                <a16:creationId xmlns:a16="http://schemas.microsoft.com/office/drawing/2014/main" id="{7461CD59-6D6E-985A-9B35-7BA5550CA4EE}"/>
              </a:ext>
            </a:extLst>
          </p:cNvPr>
          <p:cNvSpPr/>
          <p:nvPr/>
        </p:nvSpPr>
        <p:spPr>
          <a:xfrm>
            <a:off x="4980572" y="3372234"/>
            <a:ext cx="2201662" cy="721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 SemiB" panose="020B0603050000020004" pitchFamily="34" charset="0"/>
              </a:rPr>
              <a:t>Aloya, Jayson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2F0A39-3DC2-9233-27B4-64A46E5F6524}"/>
              </a:ext>
            </a:extLst>
          </p:cNvPr>
          <p:cNvSpPr/>
          <p:nvPr/>
        </p:nvSpPr>
        <p:spPr>
          <a:xfrm>
            <a:off x="2561378" y="5665374"/>
            <a:ext cx="2237172" cy="80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Head of Programming</a:t>
            </a:r>
          </a:p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Programmer: Back End</a:t>
            </a:r>
          </a:p>
        </p:txBody>
      </p:sp>
      <p:sp>
        <p:nvSpPr>
          <p:cNvPr id="18" name="Rectangle: Rounded Corners 34">
            <a:extLst>
              <a:ext uri="{FF2B5EF4-FFF2-40B4-BE49-F238E27FC236}">
                <a16:creationId xmlns:a16="http://schemas.microsoft.com/office/drawing/2014/main" id="{F1F0AAFB-C06F-567E-F98B-3E2D20F875E6}"/>
              </a:ext>
            </a:extLst>
          </p:cNvPr>
          <p:cNvSpPr/>
          <p:nvPr/>
        </p:nvSpPr>
        <p:spPr>
          <a:xfrm>
            <a:off x="2604287" y="3496406"/>
            <a:ext cx="2201662" cy="597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 SemiB" panose="020B0603050000020004" pitchFamily="34" charset="0"/>
              </a:rPr>
              <a:t>Marc, Zamora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0F4977-E8BE-5EF8-071C-FA7993944BA7}"/>
              </a:ext>
            </a:extLst>
          </p:cNvPr>
          <p:cNvSpPr/>
          <p:nvPr/>
        </p:nvSpPr>
        <p:spPr>
          <a:xfrm>
            <a:off x="7394026" y="5675498"/>
            <a:ext cx="2237172" cy="80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Product Owner</a:t>
            </a:r>
          </a:p>
          <a:p>
            <a:pPr algn="ctr"/>
            <a:r>
              <a:rPr lang="en-US" sz="1300" dirty="0">
                <a:latin typeface="Fira Sans Extra Condensed SemiB" panose="020B0603050000020004" pitchFamily="34" charset="0"/>
              </a:rPr>
              <a:t>Programmer: Front End</a:t>
            </a:r>
          </a:p>
        </p:txBody>
      </p:sp>
      <p:sp>
        <p:nvSpPr>
          <p:cNvPr id="20" name="Rectangle: Rounded Corners 36">
            <a:extLst>
              <a:ext uri="{FF2B5EF4-FFF2-40B4-BE49-F238E27FC236}">
                <a16:creationId xmlns:a16="http://schemas.microsoft.com/office/drawing/2014/main" id="{38BD75B5-8D15-1F02-178E-0F48733C5E4A}"/>
              </a:ext>
            </a:extLst>
          </p:cNvPr>
          <p:cNvSpPr/>
          <p:nvPr/>
        </p:nvSpPr>
        <p:spPr>
          <a:xfrm>
            <a:off x="7411781" y="3506531"/>
            <a:ext cx="2201662" cy="597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 SemiB" panose="020B0603050000020004" pitchFamily="34" charset="0"/>
              </a:rPr>
              <a:t>Sajul, Marc Julian</a:t>
            </a:r>
          </a:p>
        </p:txBody>
      </p:sp>
    </p:spTree>
    <p:extLst>
      <p:ext uri="{BB962C8B-B14F-4D97-AF65-F5344CB8AC3E}">
        <p14:creationId xmlns:p14="http://schemas.microsoft.com/office/powerpoint/2010/main" val="4947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Information Technology Resource Office (ITRO)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460959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Jayson Aloya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RAM-IT: ITRO’s ChatBot &amp; </a:t>
            </a:r>
          </a:p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Ticketing System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0959"/>
            <a:ext cx="24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Marc Zamora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" y="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Problem Statements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" y="1720840"/>
            <a:ext cx="12192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bg1"/>
                </a:solidFill>
              </a:rPr>
              <a:t>APC needs a system that enables ITRO to efficiently provide support and information to the APC Community</a:t>
            </a:r>
            <a:r>
              <a:rPr lang="en-PH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PH" sz="2400" dirty="0">
                <a:solidFill>
                  <a:schemeClr val="bg1"/>
                </a:solidFill>
              </a:rPr>
              <a:t>1.) ITRO personnel are unable to provide support for online inquiries and concerns in a time efficient manner due to their demanding workload</a:t>
            </a:r>
            <a:r>
              <a:rPr lang="en-PH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PH" sz="2400" dirty="0">
                <a:solidFill>
                  <a:schemeClr val="bg1"/>
                </a:solidFill>
              </a:rPr>
              <a:t>2.) ITRO personnel are unable to delegate, organize, and track the progress of online inquiries and concerns</a:t>
            </a:r>
            <a:r>
              <a:rPr lang="en-PH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PH" sz="2400" dirty="0">
                <a:solidFill>
                  <a:schemeClr val="bg1"/>
                </a:solidFill>
              </a:rPr>
              <a:t>3.) ITRO personnel are unable to track the priority level of a concern which leads to them answering frequently asked problems one-by-one before answering specific inquiries that require more attention</a:t>
            </a:r>
            <a:r>
              <a:rPr lang="en-PH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0959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John Christopher Langcauon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" y="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Purpose of the Project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" y="1720840"/>
            <a:ext cx="12192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bg1"/>
                </a:solidFill>
              </a:rPr>
              <a:t>To develop a system that enables ITRO to</a:t>
            </a:r>
            <a:r>
              <a:rPr lang="en-PH" sz="2400" dirty="0" smtClean="0">
                <a:solidFill>
                  <a:schemeClr val="bg1"/>
                </a:solidFill>
              </a:rPr>
              <a:t>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PH" sz="2400" dirty="0">
                <a:solidFill>
                  <a:schemeClr val="bg1"/>
                </a:solidFill>
              </a:rPr>
              <a:t>1.) efficiently provide customer support to the APC Community</a:t>
            </a:r>
            <a:r>
              <a:rPr lang="en-PH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PH" sz="2400" dirty="0">
                <a:solidFill>
                  <a:schemeClr val="bg1"/>
                </a:solidFill>
              </a:rPr>
              <a:t>2.) provide online – using internet – customer support at any time of the day</a:t>
            </a:r>
            <a:r>
              <a:rPr lang="en-PH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PH" sz="2400" dirty="0">
                <a:solidFill>
                  <a:schemeClr val="bg1"/>
                </a:solidFill>
              </a:rPr>
              <a:t>3.) centralize online – using internet – inquiries and concerns in one singular place for easy delegation, organizing, and tracking of progress.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Marc Julian </a:t>
            </a:r>
            <a:r>
              <a:rPr lang="en-US" b="1" dirty="0" err="1" smtClean="0">
                <a:solidFill>
                  <a:schemeClr val="bg1"/>
                </a:solidFill>
              </a:rPr>
              <a:t>Sajul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" y="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Purpose of the Project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" y="1720840"/>
            <a:ext cx="12192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bg1"/>
                </a:solidFill>
              </a:rPr>
              <a:t>To develop a system that enables ITRO to</a:t>
            </a:r>
            <a:r>
              <a:rPr lang="en-PH" sz="2400" dirty="0" smtClean="0">
                <a:solidFill>
                  <a:schemeClr val="bg1"/>
                </a:solidFill>
              </a:rPr>
              <a:t>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PH" sz="2400" dirty="0">
                <a:solidFill>
                  <a:schemeClr val="bg1"/>
                </a:solidFill>
              </a:rPr>
              <a:t>4.) answer frequently asked problems in place of ITRO which enables ITRO to focus on inquiries or concerns that is much more necessary for them to answer manually. </a:t>
            </a:r>
            <a:endParaRPr lang="en-PH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PH" sz="2400" dirty="0">
                <a:solidFill>
                  <a:schemeClr val="bg1"/>
                </a:solidFill>
              </a:rPr>
              <a:t>5.) assign the priority level of inquiries or concerns, so they can tackle inquiries based on the level of priority.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Marc Julian </a:t>
            </a:r>
            <a:r>
              <a:rPr lang="en-US" b="1" dirty="0" err="1" smtClean="0">
                <a:solidFill>
                  <a:schemeClr val="bg1"/>
                </a:solidFill>
              </a:rPr>
              <a:t>Sajul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" y="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Stakeholder Register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47280"/>
              </p:ext>
            </p:extLst>
          </p:nvPr>
        </p:nvGraphicFramePr>
        <p:xfrm>
          <a:off x="2" y="1814162"/>
          <a:ext cx="12191998" cy="4613565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995056">
                  <a:extLst>
                    <a:ext uri="{9D8B030D-6E8A-4147-A177-3AD203B41FA5}">
                      <a16:colId xmlns:a16="http://schemas.microsoft.com/office/drawing/2014/main" val="883411117"/>
                    </a:ext>
                  </a:extLst>
                </a:gridCol>
                <a:gridCol w="1773381">
                  <a:extLst>
                    <a:ext uri="{9D8B030D-6E8A-4147-A177-3AD203B41FA5}">
                      <a16:colId xmlns:a16="http://schemas.microsoft.com/office/drawing/2014/main" val="2444490704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623707443"/>
                    </a:ext>
                  </a:extLst>
                </a:gridCol>
                <a:gridCol w="2105889">
                  <a:extLst>
                    <a:ext uri="{9D8B030D-6E8A-4147-A177-3AD203B41FA5}">
                      <a16:colId xmlns:a16="http://schemas.microsoft.com/office/drawing/2014/main" val="533544498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775997653"/>
                    </a:ext>
                  </a:extLst>
                </a:gridCol>
              </a:tblGrid>
              <a:tr h="833658">
                <a:tc>
                  <a:txBody>
                    <a:bodyPr/>
                    <a:lstStyle/>
                    <a:p>
                      <a:pPr marL="0" marR="25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Position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Internal, External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63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Project Role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Contact Information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61110"/>
                  </a:ext>
                </a:extLst>
              </a:tr>
              <a:tr h="42631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Jojo Castillo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Head of ITRO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Internal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Project Sponsor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74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563C1"/>
                            </a:solidFill>
                          </a:uFill>
                        </a:rPr>
                        <a:t>jojoc@apc.edu.ph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06195"/>
                  </a:ext>
                </a:extLst>
              </a:tr>
              <a:tr h="426311">
                <a:tc>
                  <a:txBody>
                    <a:bodyPr/>
                    <a:lstStyle/>
                    <a:p>
                      <a:pPr marL="825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Jayson Aloya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Team Member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Internal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Project Manager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563C1"/>
                            </a:solidFill>
                          </a:uFill>
                        </a:rPr>
                        <a:t>jqaloya@student.apc.edu.ph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01762"/>
                  </a:ext>
                </a:extLst>
              </a:tr>
              <a:tr h="83365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Marc Julian Sajul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Team Member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Internal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Front-End Developer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mdsajul@student.apc.edu.ph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33374"/>
                  </a:ext>
                </a:extLst>
              </a:tr>
              <a:tr h="42631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 Zamora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Team Member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Internal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Back-End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Developer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mezamora@student.apc.edu.ph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253906"/>
                  </a:ext>
                </a:extLst>
              </a:tr>
              <a:tr h="83365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 Christopher Langcauon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Team Member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Internal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Specialist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jtlangcauon@student.apc.edu.ph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578218"/>
                  </a:ext>
                </a:extLst>
              </a:tr>
              <a:tr h="83365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 Gabriel Prion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Team Member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Internal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Specialist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jbprion@student.apc.edu.ph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6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0731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Jan Gabriel Prion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264417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WBS</a:t>
            </a:r>
            <a:endParaRPr lang="en-US" sz="9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09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Speaker: Jayson Aloya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903</Words>
  <Application>Microsoft Office PowerPoint</Application>
  <PresentationFormat>Widescreen</PresentationFormat>
  <Paragraphs>245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Bahnschrift Condensed</vt:lpstr>
      <vt:lpstr>Calibri</vt:lpstr>
      <vt:lpstr>Calibri Light</vt:lpstr>
      <vt:lpstr>Fira Sans Extra Condensed SemiB</vt:lpstr>
      <vt:lpstr>Freestyle Script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Rose</dc:creator>
  <cp:lastModifiedBy>Joanna Rose</cp:lastModifiedBy>
  <cp:revision>45</cp:revision>
  <dcterms:created xsi:type="dcterms:W3CDTF">2023-06-08T21:02:15Z</dcterms:created>
  <dcterms:modified xsi:type="dcterms:W3CDTF">2023-07-01T03:39:02Z</dcterms:modified>
</cp:coreProperties>
</file>