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3" r:id="rId5"/>
    <p:sldId id="264" r:id="rId6"/>
    <p:sldId id="258" r:id="rId7"/>
    <p:sldId id="265" r:id="rId8"/>
    <p:sldId id="26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147958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340708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283796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315556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321325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300260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91778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401561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288154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161112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5F4ACB9-21D7-490F-BD59-FCFB4201FA25}" type="datetimeFigureOut">
              <a:rPr lang="ko-KR" altLang="en-US" smtClean="0"/>
              <a:t>2023-06-18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130323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4ACB9-21D7-490F-BD59-FCFB4201FA25}" type="datetimeFigureOut">
              <a:rPr lang="ko-KR" altLang="en-US" smtClean="0"/>
              <a:t>2023-06-18</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534D4-AD77-43B2-980F-21374B23F522}" type="slidenum">
              <a:rPr lang="ko-KR" altLang="en-US" smtClean="0"/>
              <a:t>‹#›</a:t>
            </a:fld>
            <a:endParaRPr lang="ko-KR" altLang="en-US"/>
          </a:p>
        </p:txBody>
      </p:sp>
    </p:spTree>
    <p:extLst>
      <p:ext uri="{BB962C8B-B14F-4D97-AF65-F5344CB8AC3E}">
        <p14:creationId xmlns:p14="http://schemas.microsoft.com/office/powerpoint/2010/main" val="2638459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737808-65F9-C8C2-7D7D-C69F032315BD}"/>
              </a:ext>
            </a:extLst>
          </p:cNvPr>
          <p:cNvSpPr>
            <a:spLocks noGrp="1"/>
          </p:cNvSpPr>
          <p:nvPr>
            <p:ph type="ctrTitle"/>
          </p:nvPr>
        </p:nvSpPr>
        <p:spPr/>
        <p:txBody>
          <a:bodyPr/>
          <a:lstStyle/>
          <a:p>
            <a:r>
              <a:rPr lang="ko-KR" altLang="en-US" dirty="0"/>
              <a:t>지렁이 게임</a:t>
            </a:r>
          </a:p>
        </p:txBody>
      </p:sp>
      <p:sp>
        <p:nvSpPr>
          <p:cNvPr id="3" name="부제목 2">
            <a:extLst>
              <a:ext uri="{FF2B5EF4-FFF2-40B4-BE49-F238E27FC236}">
                <a16:creationId xmlns:a16="http://schemas.microsoft.com/office/drawing/2014/main" id="{12E8ADB9-5150-49DF-E676-BDA9681DF94C}"/>
              </a:ext>
            </a:extLst>
          </p:cNvPr>
          <p:cNvSpPr>
            <a:spLocks noGrp="1"/>
          </p:cNvSpPr>
          <p:nvPr>
            <p:ph type="subTitle" idx="1"/>
          </p:nvPr>
        </p:nvSpPr>
        <p:spPr/>
        <p:txBody>
          <a:bodyPr/>
          <a:lstStyle/>
          <a:p>
            <a:r>
              <a:rPr lang="en-US" altLang="ko-KR" dirty="0"/>
              <a:t>202227052_ </a:t>
            </a:r>
            <a:r>
              <a:rPr lang="ko-KR" altLang="en-US" dirty="0" err="1"/>
              <a:t>김예찬</a:t>
            </a:r>
            <a:endParaRPr lang="en-US" altLang="ko-KR" dirty="0"/>
          </a:p>
          <a:p>
            <a:r>
              <a:rPr lang="en-US" altLang="ko-KR" dirty="0"/>
              <a:t>https://github.com/apcksdl/game_pp</a:t>
            </a:r>
            <a:endParaRPr lang="ko-KR" altLang="en-US" dirty="0"/>
          </a:p>
        </p:txBody>
      </p:sp>
    </p:spTree>
    <p:extLst>
      <p:ext uri="{BB962C8B-B14F-4D97-AF65-F5344CB8AC3E}">
        <p14:creationId xmlns:p14="http://schemas.microsoft.com/office/powerpoint/2010/main" val="226814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FAC544-17B5-361F-9F1E-021884CE6D3E}"/>
              </a:ext>
            </a:extLst>
          </p:cNvPr>
          <p:cNvSpPr>
            <a:spLocks noGrp="1"/>
          </p:cNvSpPr>
          <p:nvPr>
            <p:ph type="title"/>
          </p:nvPr>
        </p:nvSpPr>
        <p:spPr/>
        <p:txBody>
          <a:bodyPr/>
          <a:lstStyle/>
          <a:p>
            <a:r>
              <a:rPr lang="ko-KR" altLang="en-US" dirty="0"/>
              <a:t>게임 영상</a:t>
            </a:r>
          </a:p>
        </p:txBody>
      </p:sp>
      <p:pic>
        <p:nvPicPr>
          <p:cNvPr id="4" name="1번">
            <a:hlinkClick r:id="" action="ppaction://media"/>
            <a:extLst>
              <a:ext uri="{FF2B5EF4-FFF2-40B4-BE49-F238E27FC236}">
                <a16:creationId xmlns:a16="http://schemas.microsoft.com/office/drawing/2014/main" id="{81017AE7-A47E-7A71-513F-66D1D2C7FFB0}"/>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18308" y="1690688"/>
            <a:ext cx="5910944" cy="4023360"/>
          </a:xfrm>
        </p:spPr>
      </p:pic>
      <p:sp>
        <p:nvSpPr>
          <p:cNvPr id="7" name="TextBox 6">
            <a:extLst>
              <a:ext uri="{FF2B5EF4-FFF2-40B4-BE49-F238E27FC236}">
                <a16:creationId xmlns:a16="http://schemas.microsoft.com/office/drawing/2014/main" id="{C6C67BB3-A7E0-EFEC-8962-A8875C8E0DAD}"/>
              </a:ext>
            </a:extLst>
          </p:cNvPr>
          <p:cNvSpPr txBox="1"/>
          <p:nvPr/>
        </p:nvSpPr>
        <p:spPr>
          <a:xfrm>
            <a:off x="785947" y="5982788"/>
            <a:ext cx="4491446" cy="369332"/>
          </a:xfrm>
          <a:prstGeom prst="rect">
            <a:avLst/>
          </a:prstGeom>
          <a:noFill/>
        </p:spPr>
        <p:txBody>
          <a:bodyPr wrap="square" rtlCol="0">
            <a:spAutoFit/>
          </a:bodyPr>
          <a:lstStyle/>
          <a:p>
            <a:r>
              <a:rPr lang="en-US" altLang="ko-KR" dirty="0"/>
              <a:t>1. </a:t>
            </a:r>
            <a:r>
              <a:rPr lang="ko-KR" altLang="en-US" dirty="0"/>
              <a:t>지렁이 게임</a:t>
            </a:r>
          </a:p>
        </p:txBody>
      </p:sp>
      <p:sp>
        <p:nvSpPr>
          <p:cNvPr id="9" name="TextBox 8">
            <a:extLst>
              <a:ext uri="{FF2B5EF4-FFF2-40B4-BE49-F238E27FC236}">
                <a16:creationId xmlns:a16="http://schemas.microsoft.com/office/drawing/2014/main" id="{BA19AD7D-B0AA-BC4D-CFF0-DF971EA243BC}"/>
              </a:ext>
            </a:extLst>
          </p:cNvPr>
          <p:cNvSpPr txBox="1"/>
          <p:nvPr/>
        </p:nvSpPr>
        <p:spPr>
          <a:xfrm>
            <a:off x="6810103" y="3104164"/>
            <a:ext cx="4824548" cy="923330"/>
          </a:xfrm>
          <a:prstGeom prst="rect">
            <a:avLst/>
          </a:prstGeom>
          <a:noFill/>
        </p:spPr>
        <p:txBody>
          <a:bodyPr wrap="square" rtlCol="0">
            <a:spAutoFit/>
          </a:bodyPr>
          <a:lstStyle/>
          <a:p>
            <a:r>
              <a:rPr lang="ko-KR" altLang="en-US" dirty="0"/>
              <a:t>일반적인 지렁이 게임이다</a:t>
            </a:r>
            <a:r>
              <a:rPr lang="en-US" altLang="ko-KR" dirty="0"/>
              <a:t>. </a:t>
            </a:r>
            <a:r>
              <a:rPr lang="ko-KR" altLang="en-US" dirty="0"/>
              <a:t>먹으면 게임오버 되는 폭탄이 </a:t>
            </a:r>
            <a:r>
              <a:rPr lang="en-US" altLang="ko-KR" dirty="0"/>
              <a:t>3</a:t>
            </a:r>
            <a:r>
              <a:rPr lang="ko-KR" altLang="en-US" dirty="0"/>
              <a:t>개 있으며</a:t>
            </a:r>
            <a:r>
              <a:rPr lang="en-US" altLang="ko-KR" dirty="0"/>
              <a:t>, </a:t>
            </a:r>
            <a:r>
              <a:rPr lang="ko-KR" altLang="en-US" dirty="0"/>
              <a:t>사과를 먹을 때 마다 폭탄의 위치가 랜덤으로 바뀐다</a:t>
            </a:r>
            <a:r>
              <a:rPr lang="en-US" altLang="ko-KR" dirty="0"/>
              <a:t>.</a:t>
            </a:r>
            <a:endParaRPr lang="ko-KR" altLang="en-US" dirty="0"/>
          </a:p>
        </p:txBody>
      </p:sp>
    </p:spTree>
    <p:extLst>
      <p:ext uri="{BB962C8B-B14F-4D97-AF65-F5344CB8AC3E}">
        <p14:creationId xmlns:p14="http://schemas.microsoft.com/office/powerpoint/2010/main" val="161463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6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917A98-988F-0F2B-D6BF-3995104141E1}"/>
              </a:ext>
            </a:extLst>
          </p:cNvPr>
          <p:cNvSpPr>
            <a:spLocks noGrp="1"/>
          </p:cNvSpPr>
          <p:nvPr>
            <p:ph type="title"/>
          </p:nvPr>
        </p:nvSpPr>
        <p:spPr/>
        <p:txBody>
          <a:bodyPr/>
          <a:lstStyle/>
          <a:p>
            <a:r>
              <a:rPr lang="ko-KR" altLang="en-US" dirty="0"/>
              <a:t>게임 영상</a:t>
            </a:r>
          </a:p>
        </p:txBody>
      </p:sp>
      <p:pic>
        <p:nvPicPr>
          <p:cNvPr id="4" name="2번">
            <a:hlinkClick r:id="" action="ppaction://media"/>
            <a:extLst>
              <a:ext uri="{FF2B5EF4-FFF2-40B4-BE49-F238E27FC236}">
                <a16:creationId xmlns:a16="http://schemas.microsoft.com/office/drawing/2014/main" id="{294715D9-2928-8BC2-0568-43361CB3BD1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96389" y="1550126"/>
            <a:ext cx="6125096" cy="4093028"/>
          </a:xfrm>
        </p:spPr>
      </p:pic>
      <p:sp>
        <p:nvSpPr>
          <p:cNvPr id="5" name="TextBox 4">
            <a:extLst>
              <a:ext uri="{FF2B5EF4-FFF2-40B4-BE49-F238E27FC236}">
                <a16:creationId xmlns:a16="http://schemas.microsoft.com/office/drawing/2014/main" id="{CB4BBBD2-9435-E3CF-D27C-089E15C9A9AA}"/>
              </a:ext>
            </a:extLst>
          </p:cNvPr>
          <p:cNvSpPr txBox="1"/>
          <p:nvPr/>
        </p:nvSpPr>
        <p:spPr>
          <a:xfrm>
            <a:off x="838200" y="5953653"/>
            <a:ext cx="4491446" cy="369332"/>
          </a:xfrm>
          <a:prstGeom prst="rect">
            <a:avLst/>
          </a:prstGeom>
          <a:noFill/>
        </p:spPr>
        <p:txBody>
          <a:bodyPr wrap="square" rtlCol="0">
            <a:spAutoFit/>
          </a:bodyPr>
          <a:lstStyle/>
          <a:p>
            <a:r>
              <a:rPr lang="en-US" altLang="ko-KR" dirty="0"/>
              <a:t>2. </a:t>
            </a:r>
            <a:r>
              <a:rPr lang="ko-KR" altLang="en-US" dirty="0"/>
              <a:t>사과 </a:t>
            </a:r>
            <a:r>
              <a:rPr lang="ko-KR" altLang="en-US" dirty="0" err="1"/>
              <a:t>많이먹기</a:t>
            </a:r>
            <a:r>
              <a:rPr lang="ko-KR" altLang="en-US" dirty="0"/>
              <a:t> 게임</a:t>
            </a:r>
          </a:p>
        </p:txBody>
      </p:sp>
      <p:sp>
        <p:nvSpPr>
          <p:cNvPr id="6" name="TextBox 5">
            <a:extLst>
              <a:ext uri="{FF2B5EF4-FFF2-40B4-BE49-F238E27FC236}">
                <a16:creationId xmlns:a16="http://schemas.microsoft.com/office/drawing/2014/main" id="{A4551E68-B04E-DF95-DC46-8E3A3139D562}"/>
              </a:ext>
            </a:extLst>
          </p:cNvPr>
          <p:cNvSpPr txBox="1"/>
          <p:nvPr/>
        </p:nvSpPr>
        <p:spPr>
          <a:xfrm>
            <a:off x="7550331" y="3273474"/>
            <a:ext cx="3910149" cy="646331"/>
          </a:xfrm>
          <a:prstGeom prst="rect">
            <a:avLst/>
          </a:prstGeom>
          <a:noFill/>
        </p:spPr>
        <p:txBody>
          <a:bodyPr wrap="square" rtlCol="0">
            <a:spAutoFit/>
          </a:bodyPr>
          <a:lstStyle/>
          <a:p>
            <a:r>
              <a:rPr lang="ko-KR" altLang="en-US" dirty="0"/>
              <a:t>주어진 시간내에 사과를 많이 먹어야 하는 게임이다</a:t>
            </a:r>
            <a:r>
              <a:rPr lang="en-US" altLang="ko-KR" dirty="0"/>
              <a:t>.</a:t>
            </a:r>
            <a:endParaRPr lang="ko-KR" altLang="en-US" dirty="0"/>
          </a:p>
        </p:txBody>
      </p:sp>
    </p:spTree>
    <p:extLst>
      <p:ext uri="{BB962C8B-B14F-4D97-AF65-F5344CB8AC3E}">
        <p14:creationId xmlns:p14="http://schemas.microsoft.com/office/powerpoint/2010/main" val="23598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6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EDCB39-A18F-D02D-1469-C8F4B6B163E4}"/>
              </a:ext>
            </a:extLst>
          </p:cNvPr>
          <p:cNvSpPr>
            <a:spLocks noGrp="1"/>
          </p:cNvSpPr>
          <p:nvPr>
            <p:ph type="title"/>
          </p:nvPr>
        </p:nvSpPr>
        <p:spPr/>
        <p:txBody>
          <a:bodyPr/>
          <a:lstStyle/>
          <a:p>
            <a:r>
              <a:rPr lang="ko-KR" altLang="en-US" dirty="0"/>
              <a:t>게임 엔진 설계의 </a:t>
            </a:r>
            <a:r>
              <a:rPr lang="ko-KR" altLang="en-US" dirty="0" err="1"/>
              <a:t>주요점</a:t>
            </a:r>
            <a:endParaRPr lang="ko-KR" altLang="en-US" dirty="0"/>
          </a:p>
        </p:txBody>
      </p:sp>
      <p:sp>
        <p:nvSpPr>
          <p:cNvPr id="3" name="내용 개체 틀 2">
            <a:extLst>
              <a:ext uri="{FF2B5EF4-FFF2-40B4-BE49-F238E27FC236}">
                <a16:creationId xmlns:a16="http://schemas.microsoft.com/office/drawing/2014/main" id="{6BF57F2D-5D73-DA4C-90F6-A175408E6B30}"/>
              </a:ext>
            </a:extLst>
          </p:cNvPr>
          <p:cNvSpPr>
            <a:spLocks noGrp="1"/>
          </p:cNvSpPr>
          <p:nvPr>
            <p:ph idx="1"/>
          </p:nvPr>
        </p:nvSpPr>
        <p:spPr/>
        <p:txBody>
          <a:bodyPr>
            <a:normAutofit fontScale="4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ko-KR" altLang="ko-KR" sz="3300" u="none" strike="noStrike" cap="none" normalizeH="0" baseline="0" dirty="0">
                <a:ln>
                  <a:noFill/>
                </a:ln>
                <a:solidFill>
                  <a:srgbClr val="374151"/>
                </a:solidFill>
                <a:effectLst/>
                <a:latin typeface="+mn-ea"/>
              </a:rPr>
              <a:t>게임 상태 관리: 게임 엔진은 게임의 상태를 관리합니다. 이를 위해 게임 상태 변수를 정의하고 초기화하는 함수(</a:t>
            </a:r>
            <a:r>
              <a:rPr kumimoji="0" lang="ko-KR" altLang="ko-KR" sz="3300" u="none" strike="noStrike" cap="none" normalizeH="0" baseline="0" dirty="0" err="1">
                <a:ln>
                  <a:noFill/>
                </a:ln>
                <a:solidFill>
                  <a:srgbClr val="374151"/>
                </a:solidFill>
                <a:effectLst/>
                <a:latin typeface="+mn-ea"/>
              </a:rPr>
              <a:t>InitializeGameState</a:t>
            </a:r>
            <a:r>
              <a:rPr kumimoji="0" lang="ko-KR" altLang="ko-KR" sz="3300" u="none" strike="noStrike" cap="none" normalizeH="0" baseline="0" dirty="0">
                <a:ln>
                  <a:noFill/>
                </a:ln>
                <a:solidFill>
                  <a:srgbClr val="374151"/>
                </a:solidFill>
                <a:effectLst/>
                <a:latin typeface="+mn-ea"/>
              </a:rPr>
              <a:t>)</a:t>
            </a:r>
            <a:r>
              <a:rPr kumimoji="0" lang="ko-KR" altLang="ko-KR" sz="3300" u="none" strike="noStrike" cap="none" normalizeH="0" baseline="0" dirty="0" err="1">
                <a:ln>
                  <a:noFill/>
                </a:ln>
                <a:solidFill>
                  <a:srgbClr val="374151"/>
                </a:solidFill>
                <a:effectLst/>
                <a:latin typeface="+mn-ea"/>
              </a:rPr>
              <a:t>를</a:t>
            </a:r>
            <a:r>
              <a:rPr kumimoji="0" lang="ko-KR" altLang="ko-KR" sz="3300" u="none" strike="noStrike" cap="none" normalizeH="0" baseline="0" dirty="0">
                <a:ln>
                  <a:noFill/>
                </a:ln>
                <a:solidFill>
                  <a:srgbClr val="374151"/>
                </a:solidFill>
                <a:effectLst/>
                <a:latin typeface="+mn-ea"/>
              </a:rPr>
              <a:t> 제공합니다. 또한, 게임이 시작되면 게임 상태를 변경하고 게임이 종료될 때까지 게임 루프를 실행하여 상태 변화를 처리합니다.</a:t>
            </a:r>
            <a:endParaRPr kumimoji="0" lang="en-US"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None/>
              <a:tabLst/>
            </a:pPr>
            <a:endParaRPr kumimoji="0" lang="ko-KR"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ko-KR" altLang="ko-KR" sz="3300" u="none" strike="noStrike" cap="none" normalizeH="0" baseline="0" dirty="0">
                <a:ln>
                  <a:noFill/>
                </a:ln>
                <a:solidFill>
                  <a:srgbClr val="374151"/>
                </a:solidFill>
                <a:effectLst/>
                <a:latin typeface="+mn-ea"/>
              </a:rPr>
              <a:t>화면 관리: 게임 엔진은 화면을 관리합니다. </a:t>
            </a:r>
            <a:r>
              <a:rPr kumimoji="0" lang="ko-KR" altLang="ko-KR" sz="3300" u="none" strike="noStrike" cap="none" normalizeH="0" baseline="0" dirty="0" err="1">
                <a:ln>
                  <a:noFill/>
                </a:ln>
                <a:solidFill>
                  <a:srgbClr val="374151"/>
                </a:solidFill>
                <a:effectLst/>
                <a:latin typeface="+mn-ea"/>
              </a:rPr>
              <a:t>screen.h</a:t>
            </a:r>
            <a:r>
              <a:rPr kumimoji="0" lang="ko-KR" altLang="ko-KR" sz="3300" u="none" strike="noStrike" cap="none" normalizeH="0" baseline="0" dirty="0">
                <a:ln>
                  <a:noFill/>
                </a:ln>
                <a:solidFill>
                  <a:srgbClr val="374151"/>
                </a:solidFill>
                <a:effectLst/>
                <a:latin typeface="+mn-ea"/>
              </a:rPr>
              <a:t> 헤더 파일에서 제공하는 함수를 사용하여 화면 크기를 설정하고 초기화하며, 뱀, 사과, 폭탄 등 게임 객체들의 위치를 화면에 그립니다. 화면 갱신이 필요한 경우 화면 버퍼를 업데이트하고, </a:t>
            </a:r>
            <a:r>
              <a:rPr kumimoji="0" lang="ko-KR" altLang="ko-KR" sz="3300" u="none" strike="noStrike" cap="none" normalizeH="0" baseline="0" dirty="0" err="1">
                <a:ln>
                  <a:noFill/>
                </a:ln>
                <a:solidFill>
                  <a:srgbClr val="374151"/>
                </a:solidFill>
                <a:effectLst/>
                <a:latin typeface="+mn-ea"/>
              </a:rPr>
              <a:t>DrawBuffer</a:t>
            </a:r>
            <a:r>
              <a:rPr kumimoji="0" lang="ko-KR" altLang="ko-KR" sz="3300" u="none" strike="noStrike" cap="none" normalizeH="0" baseline="0" dirty="0">
                <a:ln>
                  <a:noFill/>
                </a:ln>
                <a:solidFill>
                  <a:srgbClr val="374151"/>
                </a:solidFill>
                <a:effectLst/>
                <a:latin typeface="+mn-ea"/>
              </a:rPr>
              <a:t> 함수를 호출하여 변경된 내용을 실제 화면에 출력합니다.</a:t>
            </a:r>
            <a:endParaRPr kumimoji="0" lang="en-US"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None/>
              <a:tabLst/>
            </a:pPr>
            <a:endParaRPr kumimoji="0" lang="ko-KR"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ko-KR" altLang="ko-KR" sz="3300" u="none" strike="noStrike" cap="none" normalizeH="0" baseline="0" dirty="0">
                <a:ln>
                  <a:noFill/>
                </a:ln>
                <a:solidFill>
                  <a:srgbClr val="374151"/>
                </a:solidFill>
                <a:effectLst/>
                <a:latin typeface="+mn-ea"/>
              </a:rPr>
              <a:t>뱀과 객체 관리: 게임 엔진은 뱀과 관련된 동작과 객체들을 관리합니다. </a:t>
            </a:r>
            <a:r>
              <a:rPr kumimoji="0" lang="ko-KR" altLang="ko-KR" sz="3300" u="none" strike="noStrike" cap="none" normalizeH="0" baseline="0" dirty="0" err="1">
                <a:ln>
                  <a:noFill/>
                </a:ln>
                <a:solidFill>
                  <a:srgbClr val="374151"/>
                </a:solidFill>
                <a:effectLst/>
                <a:latin typeface="+mn-ea"/>
              </a:rPr>
              <a:t>snake.h</a:t>
            </a:r>
            <a:r>
              <a:rPr kumimoji="0" lang="ko-KR" altLang="ko-KR" sz="3300" u="none" strike="noStrike" cap="none" normalizeH="0" baseline="0" dirty="0">
                <a:ln>
                  <a:noFill/>
                </a:ln>
                <a:solidFill>
                  <a:srgbClr val="374151"/>
                </a:solidFill>
                <a:effectLst/>
                <a:latin typeface="+mn-ea"/>
              </a:rPr>
              <a:t> 헤더 파일에서 제공하는 함수들을 사용하여 뱀의 이동(</a:t>
            </a:r>
            <a:r>
              <a:rPr kumimoji="0" lang="ko-KR" altLang="ko-KR" sz="3300" u="none" strike="noStrike" cap="none" normalizeH="0" baseline="0" dirty="0" err="1">
                <a:ln>
                  <a:noFill/>
                </a:ln>
                <a:solidFill>
                  <a:srgbClr val="374151"/>
                </a:solidFill>
                <a:effectLst/>
                <a:latin typeface="+mn-ea"/>
              </a:rPr>
              <a:t>MoveSnake</a:t>
            </a:r>
            <a:r>
              <a:rPr kumimoji="0" lang="ko-KR" altLang="ko-KR" sz="3300" u="none" strike="noStrike" cap="none" normalizeH="0" baseline="0" dirty="0">
                <a:ln>
                  <a:noFill/>
                </a:ln>
                <a:solidFill>
                  <a:srgbClr val="374151"/>
                </a:solidFill>
                <a:effectLst/>
                <a:latin typeface="+mn-ea"/>
              </a:rPr>
              <a:t>) 및 방향 제어, 사과와 폭탄 초기화 및 위치 확인(</a:t>
            </a:r>
            <a:r>
              <a:rPr kumimoji="0" lang="ko-KR" altLang="ko-KR" sz="3300" u="none" strike="noStrike" cap="none" normalizeH="0" baseline="0" dirty="0" err="1">
                <a:ln>
                  <a:noFill/>
                </a:ln>
                <a:solidFill>
                  <a:srgbClr val="374151"/>
                </a:solidFill>
                <a:effectLst/>
                <a:latin typeface="+mn-ea"/>
              </a:rPr>
              <a:t>InitializeFoodAndBombs</a:t>
            </a:r>
            <a:r>
              <a:rPr kumimoji="0" lang="ko-KR" altLang="ko-KR" sz="3300" u="none" strike="noStrike" cap="none" normalizeH="0" baseline="0" dirty="0">
                <a:ln>
                  <a:noFill/>
                </a:ln>
                <a:solidFill>
                  <a:srgbClr val="374151"/>
                </a:solidFill>
                <a:effectLst/>
                <a:latin typeface="+mn-ea"/>
              </a:rPr>
              <a:t>) 등의 기능을 수행합니다. 뱀의 세그먼트 배열과 사과, 폭탄 등의 객체 정보는 구조체를 사용하여 관리됩니다.</a:t>
            </a:r>
            <a:endParaRPr kumimoji="0" lang="en-US"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None/>
              <a:tabLst/>
            </a:pPr>
            <a:endParaRPr kumimoji="0" lang="ko-KR"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ko-KR" altLang="ko-KR" sz="3300" u="none" strike="noStrike" cap="none" normalizeH="0" baseline="0" dirty="0">
                <a:ln>
                  <a:noFill/>
                </a:ln>
                <a:solidFill>
                  <a:srgbClr val="374151"/>
                </a:solidFill>
                <a:effectLst/>
                <a:latin typeface="+mn-ea"/>
              </a:rPr>
              <a:t>초기화 관리: 게임 엔진은 게임 시작 시 필요한 초기화를 관리합니다. </a:t>
            </a:r>
            <a:r>
              <a:rPr kumimoji="0" lang="ko-KR" altLang="ko-KR" sz="3300" u="none" strike="noStrike" cap="none" normalizeH="0" baseline="0" dirty="0" err="1">
                <a:ln>
                  <a:noFill/>
                </a:ln>
                <a:solidFill>
                  <a:srgbClr val="374151"/>
                </a:solidFill>
                <a:effectLst/>
                <a:latin typeface="+mn-ea"/>
              </a:rPr>
              <a:t>Initialize.h</a:t>
            </a:r>
            <a:r>
              <a:rPr kumimoji="0" lang="ko-KR" altLang="ko-KR" sz="3300" u="none" strike="noStrike" cap="none" normalizeH="0" baseline="0" dirty="0">
                <a:ln>
                  <a:noFill/>
                </a:ln>
                <a:solidFill>
                  <a:srgbClr val="374151"/>
                </a:solidFill>
                <a:effectLst/>
                <a:latin typeface="+mn-ea"/>
              </a:rPr>
              <a:t> 헤더 파일에서 제공하는 함수들을 사용하여 게임 상태(</a:t>
            </a:r>
            <a:r>
              <a:rPr kumimoji="0" lang="ko-KR" altLang="ko-KR" sz="3300" u="none" strike="noStrike" cap="none" normalizeH="0" baseline="0" dirty="0" err="1">
                <a:ln>
                  <a:noFill/>
                </a:ln>
                <a:solidFill>
                  <a:srgbClr val="374151"/>
                </a:solidFill>
                <a:effectLst/>
                <a:latin typeface="+mn-ea"/>
              </a:rPr>
              <a:t>InitializeGameState</a:t>
            </a:r>
            <a:r>
              <a:rPr kumimoji="0" lang="ko-KR" altLang="ko-KR" sz="3300" u="none" strike="noStrike" cap="none" normalizeH="0" baseline="0" dirty="0">
                <a:ln>
                  <a:noFill/>
                </a:ln>
                <a:solidFill>
                  <a:srgbClr val="374151"/>
                </a:solidFill>
                <a:effectLst/>
                <a:latin typeface="+mn-ea"/>
              </a:rPr>
              <a:t>), 화면(</a:t>
            </a:r>
            <a:r>
              <a:rPr kumimoji="0" lang="ko-KR" altLang="ko-KR" sz="3300" u="none" strike="noStrike" cap="none" normalizeH="0" baseline="0" dirty="0" err="1">
                <a:ln>
                  <a:noFill/>
                </a:ln>
                <a:solidFill>
                  <a:srgbClr val="374151"/>
                </a:solidFill>
                <a:effectLst/>
                <a:latin typeface="+mn-ea"/>
              </a:rPr>
              <a:t>InitializeScreen</a:t>
            </a:r>
            <a:r>
              <a:rPr kumimoji="0" lang="ko-KR" altLang="ko-KR" sz="3300" u="none" strike="noStrike" cap="none" normalizeH="0" baseline="0" dirty="0">
                <a:ln>
                  <a:noFill/>
                </a:ln>
                <a:solidFill>
                  <a:srgbClr val="374151"/>
                </a:solidFill>
                <a:effectLst/>
                <a:latin typeface="+mn-ea"/>
              </a:rPr>
              <a:t>), 사과와 폭탄(</a:t>
            </a:r>
            <a:r>
              <a:rPr kumimoji="0" lang="ko-KR" altLang="ko-KR" sz="3300" u="none" strike="noStrike" cap="none" normalizeH="0" baseline="0" dirty="0" err="1">
                <a:ln>
                  <a:noFill/>
                </a:ln>
                <a:solidFill>
                  <a:srgbClr val="374151"/>
                </a:solidFill>
                <a:effectLst/>
                <a:latin typeface="+mn-ea"/>
              </a:rPr>
              <a:t>InitializeFoodAndBombs</a:t>
            </a:r>
            <a:r>
              <a:rPr kumimoji="0" lang="ko-KR" altLang="ko-KR" sz="3300" u="none" strike="noStrike" cap="none" normalizeH="0" baseline="0" dirty="0">
                <a:ln>
                  <a:noFill/>
                </a:ln>
                <a:solidFill>
                  <a:srgbClr val="374151"/>
                </a:solidFill>
                <a:effectLst/>
                <a:latin typeface="+mn-ea"/>
              </a:rPr>
              <a:t>), 뱀의 세그먼트 배열(</a:t>
            </a:r>
            <a:r>
              <a:rPr kumimoji="0" lang="ko-KR" altLang="ko-KR" sz="3300" u="none" strike="noStrike" cap="none" normalizeH="0" baseline="0" dirty="0" err="1">
                <a:ln>
                  <a:noFill/>
                </a:ln>
                <a:solidFill>
                  <a:srgbClr val="374151"/>
                </a:solidFill>
                <a:effectLst/>
                <a:latin typeface="+mn-ea"/>
              </a:rPr>
              <a:t>InitializeSnakeSegments</a:t>
            </a:r>
            <a:r>
              <a:rPr kumimoji="0" lang="ko-KR" altLang="ko-KR" sz="3300" u="none" strike="noStrike" cap="none" normalizeH="0" baseline="0" dirty="0">
                <a:ln>
                  <a:noFill/>
                </a:ln>
                <a:solidFill>
                  <a:srgbClr val="374151"/>
                </a:solidFill>
                <a:effectLst/>
                <a:latin typeface="+mn-ea"/>
              </a:rPr>
              <a:t>) 등을 초기화합니다. 또한, 초기 뱀의 길이에 따라 뱀 세그먼트를 활성화하는 함수(</a:t>
            </a:r>
            <a:r>
              <a:rPr kumimoji="0" lang="ko-KR" altLang="ko-KR" sz="3300" u="none" strike="noStrike" cap="none" normalizeH="0" baseline="0" dirty="0" err="1">
                <a:ln>
                  <a:noFill/>
                </a:ln>
                <a:solidFill>
                  <a:srgbClr val="374151"/>
                </a:solidFill>
                <a:effectLst/>
                <a:latin typeface="+mn-ea"/>
              </a:rPr>
              <a:t>ActivateInitialSnakeSegments</a:t>
            </a:r>
            <a:r>
              <a:rPr kumimoji="0" lang="ko-KR" altLang="ko-KR" sz="3300" u="none" strike="noStrike" cap="none" normalizeH="0" baseline="0" dirty="0">
                <a:ln>
                  <a:noFill/>
                </a:ln>
                <a:solidFill>
                  <a:srgbClr val="374151"/>
                </a:solidFill>
                <a:effectLst/>
                <a:latin typeface="+mn-ea"/>
              </a:rPr>
              <a:t>)도 제공됩니다.</a:t>
            </a:r>
            <a:endParaRPr kumimoji="0" lang="en-US"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None/>
              <a:tabLst/>
            </a:pPr>
            <a:endParaRPr kumimoji="0" lang="ko-KR" altLang="ko-KR" sz="3300" u="none" strike="noStrike" cap="none" normalizeH="0" baseline="0" dirty="0">
              <a:ln>
                <a:noFill/>
              </a:ln>
              <a:solidFill>
                <a:srgbClr val="37415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ko-KR" altLang="ko-KR" sz="3300" u="none" strike="noStrike" cap="none" normalizeH="0" baseline="0" dirty="0">
                <a:ln>
                  <a:noFill/>
                </a:ln>
                <a:solidFill>
                  <a:srgbClr val="374151"/>
                </a:solidFill>
                <a:effectLst/>
                <a:latin typeface="+mn-ea"/>
              </a:rPr>
              <a:t>게임 루프 처리: 게임 엔진은 게임 루프를 처리합니다. 게임 루프는 게임이 실행되는 동안 반복적으로 수행되며, 사용자 입력을 처리하고 게임 상태를 업데이트하며, 객체들의 동작을 제어합니다. 게임 루프를 통해 게임의 진행을 제어하고 게임 오버 등의 조건을 검사하여 처리합니다.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u="none" strike="noStrike" cap="none" normalizeH="0" baseline="0" dirty="0">
              <a:ln>
                <a:noFill/>
              </a:ln>
              <a:solidFill>
                <a:schemeClr val="tx1"/>
              </a:solidFill>
              <a:effectLst/>
              <a:latin typeface="+mn-ea"/>
            </a:endParaRPr>
          </a:p>
          <a:p>
            <a:endParaRPr lang="ko-KR" altLang="en-US" dirty="0"/>
          </a:p>
        </p:txBody>
      </p:sp>
    </p:spTree>
    <p:extLst>
      <p:ext uri="{BB962C8B-B14F-4D97-AF65-F5344CB8AC3E}">
        <p14:creationId xmlns:p14="http://schemas.microsoft.com/office/powerpoint/2010/main" val="199125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81A963-AB27-6913-06A6-18650E290062}"/>
              </a:ext>
            </a:extLst>
          </p:cNvPr>
          <p:cNvSpPr>
            <a:spLocks noGrp="1"/>
          </p:cNvSpPr>
          <p:nvPr>
            <p:ph type="title"/>
          </p:nvPr>
        </p:nvSpPr>
        <p:spPr/>
        <p:txBody>
          <a:bodyPr/>
          <a:lstStyle/>
          <a:p>
            <a:r>
              <a:rPr lang="ko-KR" altLang="en-US" dirty="0"/>
              <a:t>구조화에 대한 핵심 설명</a:t>
            </a:r>
          </a:p>
        </p:txBody>
      </p:sp>
      <p:sp>
        <p:nvSpPr>
          <p:cNvPr id="3" name="내용 개체 틀 2">
            <a:extLst>
              <a:ext uri="{FF2B5EF4-FFF2-40B4-BE49-F238E27FC236}">
                <a16:creationId xmlns:a16="http://schemas.microsoft.com/office/drawing/2014/main" id="{803F290B-1BB9-0535-4B8A-86FBCFE4570B}"/>
              </a:ext>
            </a:extLst>
          </p:cNvPr>
          <p:cNvSpPr>
            <a:spLocks noGrp="1"/>
          </p:cNvSpPr>
          <p:nvPr>
            <p:ph idx="1"/>
          </p:nvPr>
        </p:nvSpPr>
        <p:spPr/>
        <p:txBody>
          <a:bodyPr>
            <a:normAutofit/>
          </a:bodyPr>
          <a:lstStyle/>
          <a:p>
            <a:r>
              <a:rPr lang="ko-KR" altLang="en-US" sz="1600" b="1" i="0" dirty="0">
                <a:solidFill>
                  <a:srgbClr val="374151"/>
                </a:solidFill>
                <a:effectLst/>
                <a:latin typeface="+mn-ea"/>
              </a:rPr>
              <a:t>모듈화</a:t>
            </a:r>
            <a:r>
              <a:rPr lang="en-US" altLang="ko-KR" sz="1600" b="0" i="0" dirty="0">
                <a:solidFill>
                  <a:srgbClr val="374151"/>
                </a:solidFill>
                <a:effectLst/>
                <a:latin typeface="+mn-ea"/>
              </a:rPr>
              <a:t>: </a:t>
            </a:r>
            <a:r>
              <a:rPr lang="ko-KR" altLang="en-US" sz="1600" b="0" i="0" dirty="0">
                <a:solidFill>
                  <a:srgbClr val="374151"/>
                </a:solidFill>
                <a:effectLst/>
                <a:latin typeface="+mn-ea"/>
              </a:rPr>
              <a:t>코드는 여러 모듈로 분할되어 각 모듈은 특정 기능 또는 관련된 작업을 수행합니다</a:t>
            </a:r>
            <a:r>
              <a:rPr lang="en-US" altLang="ko-KR" sz="1600" b="0" i="0" dirty="0">
                <a:solidFill>
                  <a:srgbClr val="374151"/>
                </a:solidFill>
                <a:effectLst/>
                <a:latin typeface="+mn-ea"/>
              </a:rPr>
              <a:t>. </a:t>
            </a:r>
            <a:r>
              <a:rPr lang="ko-KR" altLang="en-US" sz="1600" b="0" i="0" dirty="0">
                <a:solidFill>
                  <a:srgbClr val="374151"/>
                </a:solidFill>
                <a:effectLst/>
                <a:latin typeface="+mn-ea"/>
              </a:rPr>
              <a:t>각 모듈은 헤더 파일과 소스 파일로 구성되어 있으며</a:t>
            </a:r>
            <a:r>
              <a:rPr lang="en-US" altLang="ko-KR" sz="1600" b="0" i="0" dirty="0">
                <a:solidFill>
                  <a:srgbClr val="374151"/>
                </a:solidFill>
                <a:effectLst/>
                <a:latin typeface="+mn-ea"/>
              </a:rPr>
              <a:t>, </a:t>
            </a:r>
            <a:r>
              <a:rPr lang="ko-KR" altLang="en-US" sz="1600" b="0" i="0" dirty="0">
                <a:solidFill>
                  <a:srgbClr val="374151"/>
                </a:solidFill>
                <a:effectLst/>
                <a:latin typeface="+mn-ea"/>
              </a:rPr>
              <a:t>헤더 파일은 함수 원형과 필요한 상수</a:t>
            </a:r>
            <a:r>
              <a:rPr lang="en-US" altLang="ko-KR" sz="1600" b="0" i="0" dirty="0">
                <a:solidFill>
                  <a:srgbClr val="374151"/>
                </a:solidFill>
                <a:effectLst/>
                <a:latin typeface="+mn-ea"/>
              </a:rPr>
              <a:t>, </a:t>
            </a:r>
            <a:r>
              <a:rPr lang="ko-KR" altLang="en-US" sz="1600" b="0" i="0" dirty="0">
                <a:solidFill>
                  <a:srgbClr val="374151"/>
                </a:solidFill>
                <a:effectLst/>
                <a:latin typeface="+mn-ea"/>
              </a:rPr>
              <a:t>구조체 등을 정의합니다</a:t>
            </a:r>
            <a:r>
              <a:rPr lang="en-US" altLang="ko-KR" sz="1600" b="0" i="0" dirty="0">
                <a:solidFill>
                  <a:srgbClr val="374151"/>
                </a:solidFill>
                <a:effectLst/>
                <a:latin typeface="+mn-ea"/>
              </a:rPr>
              <a:t>. </a:t>
            </a:r>
          </a:p>
          <a:p>
            <a:r>
              <a:rPr lang="ko-KR" altLang="en-US" sz="1600" b="1" i="0" dirty="0">
                <a:solidFill>
                  <a:srgbClr val="374151"/>
                </a:solidFill>
                <a:effectLst/>
                <a:latin typeface="+mn-ea"/>
              </a:rPr>
              <a:t>헤더 파일</a:t>
            </a:r>
            <a:r>
              <a:rPr lang="en-US" altLang="ko-KR" sz="1600" b="0" i="0" dirty="0">
                <a:solidFill>
                  <a:srgbClr val="374151"/>
                </a:solidFill>
                <a:effectLst/>
                <a:latin typeface="+mn-ea"/>
              </a:rPr>
              <a:t>: </a:t>
            </a:r>
            <a:r>
              <a:rPr lang="ko-KR" altLang="en-US" sz="1600" b="0" i="0" dirty="0">
                <a:solidFill>
                  <a:srgbClr val="374151"/>
                </a:solidFill>
                <a:effectLst/>
                <a:latin typeface="+mn-ea"/>
              </a:rPr>
              <a:t>헤더 파일은 각 모듈의 인터페이스를 정의합니다</a:t>
            </a:r>
            <a:r>
              <a:rPr lang="en-US" altLang="ko-KR" sz="1600" b="0" i="0" dirty="0">
                <a:solidFill>
                  <a:srgbClr val="374151"/>
                </a:solidFill>
                <a:effectLst/>
                <a:latin typeface="+mn-ea"/>
              </a:rPr>
              <a:t>. </a:t>
            </a:r>
            <a:r>
              <a:rPr lang="ko-KR" altLang="en-US" sz="1600" b="0" i="0" dirty="0">
                <a:solidFill>
                  <a:srgbClr val="374151"/>
                </a:solidFill>
                <a:effectLst/>
                <a:latin typeface="+mn-ea"/>
              </a:rPr>
              <a:t>필요한 함수 원형</a:t>
            </a:r>
            <a:r>
              <a:rPr lang="en-US" altLang="ko-KR" sz="1600" b="0" i="0" dirty="0">
                <a:solidFill>
                  <a:srgbClr val="374151"/>
                </a:solidFill>
                <a:effectLst/>
                <a:latin typeface="+mn-ea"/>
              </a:rPr>
              <a:t>, </a:t>
            </a:r>
            <a:r>
              <a:rPr lang="ko-KR" altLang="en-US" sz="1600" b="0" i="0" dirty="0">
                <a:solidFill>
                  <a:srgbClr val="374151"/>
                </a:solidFill>
                <a:effectLst/>
                <a:latin typeface="+mn-ea"/>
              </a:rPr>
              <a:t>상수</a:t>
            </a:r>
            <a:r>
              <a:rPr lang="en-US" altLang="ko-KR" sz="1600" b="0" i="0" dirty="0">
                <a:solidFill>
                  <a:srgbClr val="374151"/>
                </a:solidFill>
                <a:effectLst/>
                <a:latin typeface="+mn-ea"/>
              </a:rPr>
              <a:t>, </a:t>
            </a:r>
            <a:r>
              <a:rPr lang="ko-KR" altLang="en-US" sz="1600" b="0" i="0" dirty="0">
                <a:solidFill>
                  <a:srgbClr val="374151"/>
                </a:solidFill>
                <a:effectLst/>
                <a:latin typeface="+mn-ea"/>
              </a:rPr>
              <a:t>구조체 등을 선언하여 다른 모듈에서 사용할 수 있도록 합니다</a:t>
            </a:r>
            <a:r>
              <a:rPr lang="en-US" altLang="ko-KR" sz="1600" b="0" i="0" dirty="0">
                <a:solidFill>
                  <a:srgbClr val="374151"/>
                </a:solidFill>
                <a:effectLst/>
                <a:latin typeface="+mn-ea"/>
              </a:rPr>
              <a:t>.</a:t>
            </a:r>
          </a:p>
          <a:p>
            <a:r>
              <a:rPr lang="ko-KR" altLang="en-US" sz="1600" b="1" i="0" dirty="0">
                <a:solidFill>
                  <a:srgbClr val="374151"/>
                </a:solidFill>
                <a:effectLst/>
                <a:latin typeface="+mn-ea"/>
              </a:rPr>
              <a:t>주요 함수들</a:t>
            </a:r>
            <a:r>
              <a:rPr kumimoji="0" lang="ko-KR" altLang="ko-KR" sz="1600" b="0" i="0" u="none" strike="noStrike" cap="none" normalizeH="0" baseline="0" dirty="0">
                <a:ln>
                  <a:noFill/>
                </a:ln>
                <a:solidFill>
                  <a:srgbClr val="374151"/>
                </a:solidFill>
                <a:effectLst/>
                <a:latin typeface="+mn-ea"/>
              </a:rPr>
              <a:t>: 코드는 게임의 핵심 동작을 처리하는 주요 함수들로 구성됩니다. 예를 들어, 게임 상태 초기화</a:t>
            </a:r>
            <a:r>
              <a:rPr kumimoji="0" lang="en-US" altLang="ko-KR" sz="1600" b="0" i="0" u="none" strike="noStrike" cap="none" normalizeH="0" baseline="0" dirty="0">
                <a:ln>
                  <a:noFill/>
                </a:ln>
                <a:solidFill>
                  <a:srgbClr val="374151"/>
                </a:solidFill>
                <a:effectLst/>
                <a:latin typeface="+mn-ea"/>
              </a:rPr>
              <a:t>(</a:t>
            </a:r>
            <a:r>
              <a:rPr kumimoji="0" lang="en-US" altLang="ko-KR" sz="1600" b="0" i="0" u="none" strike="noStrike" cap="none" normalizeH="0" baseline="0" dirty="0" err="1">
                <a:ln>
                  <a:noFill/>
                </a:ln>
                <a:solidFill>
                  <a:srgbClr val="374151"/>
                </a:solidFill>
                <a:effectLst/>
                <a:latin typeface="+mn-ea"/>
              </a:rPr>
              <a:t>InitializeGameState</a:t>
            </a:r>
            <a:r>
              <a:rPr kumimoji="0" lang="ko-KR" altLang="ko-KR" sz="1600" b="0" i="0" u="none" strike="noStrike" cap="none" normalizeH="0" baseline="0" dirty="0">
                <a:ln>
                  <a:noFill/>
                </a:ln>
                <a:solidFill>
                  <a:srgbClr val="374151"/>
                </a:solidFill>
                <a:effectLst/>
                <a:latin typeface="+mn-ea"/>
              </a:rPr>
              <a:t>), 화면 초기화(</a:t>
            </a:r>
            <a:r>
              <a:rPr kumimoji="0" lang="en-US" altLang="ko-KR" sz="1600" b="0" i="0" u="none" strike="noStrike" cap="none" normalizeH="0" baseline="0" dirty="0" err="1">
                <a:ln>
                  <a:noFill/>
                </a:ln>
                <a:solidFill>
                  <a:srgbClr val="374151"/>
                </a:solidFill>
                <a:effectLst/>
                <a:latin typeface="+mn-ea"/>
              </a:rPr>
              <a:t>InitializeScreen</a:t>
            </a:r>
            <a:r>
              <a:rPr kumimoji="0" lang="ko-KR" altLang="ko-KR" sz="1600" b="0" i="0" u="none" strike="noStrike" cap="none" normalizeH="0" baseline="0" dirty="0">
                <a:ln>
                  <a:noFill/>
                </a:ln>
                <a:solidFill>
                  <a:srgbClr val="374151"/>
                </a:solidFill>
                <a:effectLst/>
                <a:latin typeface="+mn-ea"/>
              </a:rPr>
              <a:t>), 객체 초기화 및 위치 확인(</a:t>
            </a:r>
            <a:r>
              <a:rPr kumimoji="0" lang="en-US" altLang="ko-KR" sz="1600" b="0" i="0" u="none" strike="noStrike" cap="none" normalizeH="0" baseline="0" dirty="0" err="1">
                <a:ln>
                  <a:noFill/>
                </a:ln>
                <a:solidFill>
                  <a:srgbClr val="374151"/>
                </a:solidFill>
                <a:effectLst/>
                <a:latin typeface="+mn-ea"/>
              </a:rPr>
              <a:t>InitializeFoodAndBombs</a:t>
            </a:r>
            <a:r>
              <a:rPr kumimoji="0" lang="ko-KR" altLang="ko-KR" sz="1600" b="0" i="0" u="none" strike="noStrike" cap="none" normalizeH="0" baseline="0" dirty="0">
                <a:ln>
                  <a:noFill/>
                </a:ln>
                <a:solidFill>
                  <a:srgbClr val="374151"/>
                </a:solidFill>
                <a:effectLst/>
                <a:latin typeface="+mn-ea"/>
              </a:rPr>
              <a:t>), 뱀 세그먼트 초기화(</a:t>
            </a:r>
            <a:r>
              <a:rPr kumimoji="0" lang="en-US" altLang="ko-KR" sz="1600" b="0" i="0" u="none" strike="noStrike" cap="none" normalizeH="0" baseline="0" dirty="0" err="1">
                <a:ln>
                  <a:noFill/>
                </a:ln>
                <a:solidFill>
                  <a:srgbClr val="374151"/>
                </a:solidFill>
                <a:effectLst/>
                <a:latin typeface="+mn-ea"/>
              </a:rPr>
              <a:t>InitializeSnakeSements</a:t>
            </a:r>
            <a:r>
              <a:rPr kumimoji="0" lang="ko-KR" altLang="ko-KR" sz="1600" b="0" i="0" u="none" strike="noStrike" cap="none" normalizeH="0" baseline="0" dirty="0">
                <a:ln>
                  <a:noFill/>
                </a:ln>
                <a:solidFill>
                  <a:srgbClr val="374151"/>
                </a:solidFill>
                <a:effectLst/>
                <a:latin typeface="+mn-ea"/>
              </a:rPr>
              <a:t>), 초기 뱀 세그먼트 활성화(</a:t>
            </a:r>
            <a:r>
              <a:rPr kumimoji="0" lang="en-US" altLang="ko-KR" sz="1600" b="0" i="0" u="none" strike="noStrike" cap="none" normalizeH="0" baseline="0" dirty="0" err="1">
                <a:ln>
                  <a:noFill/>
                </a:ln>
                <a:solidFill>
                  <a:srgbClr val="374151"/>
                </a:solidFill>
                <a:effectLst/>
                <a:latin typeface="+mn-ea"/>
              </a:rPr>
              <a:t>ActivateInitialSnakeSements</a:t>
            </a:r>
            <a:r>
              <a:rPr kumimoji="0" lang="ko-KR" altLang="ko-KR" sz="1600" b="0" i="0" u="none" strike="noStrike" cap="none" normalizeH="0" baseline="0" dirty="0">
                <a:ln>
                  <a:noFill/>
                </a:ln>
                <a:solidFill>
                  <a:srgbClr val="374151"/>
                </a:solidFill>
                <a:effectLst/>
                <a:latin typeface="+mn-ea"/>
              </a:rPr>
              <a:t>) 등의 함수들이 있습니다</a:t>
            </a:r>
            <a:r>
              <a:rPr kumimoji="0" lang="ko-KR" altLang="ko-KR" sz="1600" b="0" i="0" u="none" strike="noStrike" cap="none" normalizeH="0" baseline="0" dirty="0">
                <a:ln>
                  <a:noFill/>
                </a:ln>
                <a:solidFill>
                  <a:schemeClr val="tx1"/>
                </a:solidFill>
                <a:effectLst/>
                <a:latin typeface="+mn-ea"/>
              </a:rPr>
              <a:t> </a:t>
            </a:r>
            <a:endParaRPr lang="en-US" altLang="ko-KR" sz="1600" dirty="0">
              <a:latin typeface="+mn-ea"/>
            </a:endParaRPr>
          </a:p>
          <a:p>
            <a:r>
              <a:rPr kumimoji="0" lang="ko-KR" altLang="ko-KR" sz="1600" b="1" i="0" u="none" strike="noStrike" cap="none" normalizeH="0" baseline="0" dirty="0">
                <a:ln>
                  <a:noFill/>
                </a:ln>
                <a:solidFill>
                  <a:srgbClr val="374151"/>
                </a:solidFill>
                <a:effectLst/>
                <a:latin typeface="+mn-ea"/>
              </a:rPr>
              <a:t>데이터 구조</a:t>
            </a:r>
            <a:r>
              <a:rPr kumimoji="0" lang="ko-KR" altLang="ko-KR" sz="1600" b="0" i="0" u="none" strike="noStrike" cap="none" normalizeH="0" baseline="0" dirty="0">
                <a:ln>
                  <a:noFill/>
                </a:ln>
                <a:solidFill>
                  <a:srgbClr val="374151"/>
                </a:solidFill>
                <a:effectLst/>
                <a:latin typeface="+mn-ea"/>
              </a:rPr>
              <a:t>: 게임에서 사용되는 데이터는 구조체를 통해 표현됩니다. 예를 들어, 뱀의 세그먼트 배열, 사과, 폭탄 등은 구조체로 정의되어 각 객체의 위치와 상태를 저장합니다. 데이터 구조를 적절히 활용하여 객체들을 관리하고, 상태를 업데이트하며, 필요한 작업을 수행할 수 있습니다.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600" b="0" i="0" u="none" strike="noStrike" cap="none" normalizeH="0" baseline="0" dirty="0">
              <a:ln>
                <a:noFill/>
              </a:ln>
              <a:solidFill>
                <a:schemeClr val="tx1"/>
              </a:solidFill>
              <a:effectLst/>
              <a:latin typeface="+mn-ea"/>
            </a:endParaRPr>
          </a:p>
          <a:p>
            <a:r>
              <a:rPr lang="ko-KR" altLang="en-US" sz="1600" b="1" i="0" dirty="0">
                <a:solidFill>
                  <a:srgbClr val="374151"/>
                </a:solidFill>
                <a:effectLst/>
                <a:latin typeface="Söhne"/>
              </a:rPr>
              <a:t>게임 루프</a:t>
            </a:r>
            <a:r>
              <a:rPr lang="en-US" altLang="ko-KR" sz="1600" b="0" i="0" dirty="0">
                <a:solidFill>
                  <a:srgbClr val="374151"/>
                </a:solidFill>
                <a:effectLst/>
                <a:latin typeface="Söhne"/>
              </a:rPr>
              <a:t>: </a:t>
            </a:r>
            <a:r>
              <a:rPr lang="ko-KR" altLang="en-US" sz="1600" b="0" i="0" dirty="0">
                <a:solidFill>
                  <a:srgbClr val="374151"/>
                </a:solidFill>
                <a:effectLst/>
                <a:latin typeface="Söhne"/>
              </a:rPr>
              <a:t>게임은 주요 게임 루프를 통해 실행됩니다</a:t>
            </a:r>
            <a:r>
              <a:rPr lang="en-US" altLang="ko-KR" sz="1600" b="0" i="0" dirty="0">
                <a:solidFill>
                  <a:srgbClr val="374151"/>
                </a:solidFill>
                <a:effectLst/>
                <a:latin typeface="Söhne"/>
              </a:rPr>
              <a:t>. </a:t>
            </a:r>
            <a:r>
              <a:rPr lang="ko-KR" altLang="en-US" sz="1600" b="0" i="0" dirty="0">
                <a:solidFill>
                  <a:srgbClr val="374151"/>
                </a:solidFill>
                <a:effectLst/>
                <a:latin typeface="Söhne"/>
              </a:rPr>
              <a:t>게임 루프는 게임이 실행 중인 동안 반복적으로 수행되며</a:t>
            </a:r>
            <a:r>
              <a:rPr lang="en-US" altLang="ko-KR" sz="1600" b="0" i="0" dirty="0">
                <a:solidFill>
                  <a:srgbClr val="374151"/>
                </a:solidFill>
                <a:effectLst/>
                <a:latin typeface="Söhne"/>
              </a:rPr>
              <a:t>, </a:t>
            </a:r>
            <a:r>
              <a:rPr lang="ko-KR" altLang="en-US" sz="1600" b="0" i="0" dirty="0">
                <a:solidFill>
                  <a:srgbClr val="374151"/>
                </a:solidFill>
                <a:effectLst/>
                <a:latin typeface="Söhne"/>
              </a:rPr>
              <a:t>사용자 입력을 처리하고 게임 상태를 업데이트하며</a:t>
            </a:r>
            <a:r>
              <a:rPr lang="en-US" altLang="ko-KR" sz="1600" b="0" i="0" dirty="0">
                <a:solidFill>
                  <a:srgbClr val="374151"/>
                </a:solidFill>
                <a:effectLst/>
                <a:latin typeface="Söhne"/>
              </a:rPr>
              <a:t>, </a:t>
            </a:r>
            <a:r>
              <a:rPr lang="ko-KR" altLang="en-US" sz="1600" b="0" i="0" dirty="0">
                <a:solidFill>
                  <a:srgbClr val="374151"/>
                </a:solidFill>
                <a:effectLst/>
                <a:latin typeface="Söhne"/>
              </a:rPr>
              <a:t>객체들의 동작을 제어합니다</a:t>
            </a:r>
            <a:r>
              <a:rPr lang="en-US" altLang="ko-KR" sz="1600" b="0" i="0" dirty="0">
                <a:solidFill>
                  <a:srgbClr val="374151"/>
                </a:solidFill>
                <a:effectLst/>
                <a:latin typeface="Söhne"/>
              </a:rPr>
              <a:t>. </a:t>
            </a:r>
            <a:r>
              <a:rPr lang="ko-KR" altLang="en-US" sz="1600" b="0" i="0" dirty="0">
                <a:solidFill>
                  <a:srgbClr val="374151"/>
                </a:solidFill>
                <a:effectLst/>
                <a:latin typeface="Söhne"/>
              </a:rPr>
              <a:t>게임 루프를 통해 게임의 진행과 동작을 관리하고</a:t>
            </a:r>
            <a:r>
              <a:rPr lang="en-US" altLang="ko-KR" sz="1600" b="0" i="0" dirty="0">
                <a:solidFill>
                  <a:srgbClr val="374151"/>
                </a:solidFill>
                <a:effectLst/>
                <a:latin typeface="Söhne"/>
              </a:rPr>
              <a:t>, </a:t>
            </a:r>
            <a:r>
              <a:rPr lang="ko-KR" altLang="en-US" sz="1600" b="0" i="0" dirty="0">
                <a:solidFill>
                  <a:srgbClr val="374151"/>
                </a:solidFill>
                <a:effectLst/>
                <a:latin typeface="Söhne"/>
              </a:rPr>
              <a:t>게임의 흐름을 제어할 수 있습니다</a:t>
            </a:r>
            <a:r>
              <a:rPr lang="en-US" altLang="ko-KR" sz="1600" b="0" i="0" dirty="0">
                <a:solidFill>
                  <a:srgbClr val="374151"/>
                </a:solidFill>
                <a:effectLst/>
                <a:latin typeface="Söhne"/>
              </a:rPr>
              <a:t>.</a:t>
            </a:r>
          </a:p>
          <a:p>
            <a:endParaRPr lang="ko-KR" altLang="en-US" sz="1800" dirty="0"/>
          </a:p>
          <a:p>
            <a:endParaRPr kumimoji="0" lang="ko-KR" altLang="ko-KR" sz="18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47333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CF44A-4267-A07B-2074-56BC12ED6986}"/>
              </a:ext>
            </a:extLst>
          </p:cNvPr>
          <p:cNvSpPr>
            <a:spLocks noGrp="1"/>
          </p:cNvSpPr>
          <p:nvPr>
            <p:ph type="title"/>
          </p:nvPr>
        </p:nvSpPr>
        <p:spPr/>
        <p:txBody>
          <a:bodyPr/>
          <a:lstStyle/>
          <a:p>
            <a:r>
              <a:rPr lang="ko-KR" altLang="en-US" dirty="0"/>
              <a:t>모듈화에 대한 설명</a:t>
            </a:r>
          </a:p>
        </p:txBody>
      </p:sp>
      <p:sp>
        <p:nvSpPr>
          <p:cNvPr id="3" name="내용 개체 틀 2">
            <a:extLst>
              <a:ext uri="{FF2B5EF4-FFF2-40B4-BE49-F238E27FC236}">
                <a16:creationId xmlns:a16="http://schemas.microsoft.com/office/drawing/2014/main" id="{5A458F68-A4A9-1992-A8A0-1798B4426899}"/>
              </a:ext>
            </a:extLst>
          </p:cNvPr>
          <p:cNvSpPr>
            <a:spLocks noGrp="1"/>
          </p:cNvSpPr>
          <p:nvPr>
            <p:ph idx="1"/>
          </p:nvPr>
        </p:nvSpPr>
        <p:spPr/>
        <p:txBody>
          <a:bodyPr>
            <a:normAutofit/>
          </a:bodyPr>
          <a:lstStyle/>
          <a:p>
            <a:r>
              <a:rPr kumimoji="0" lang="ko-KR" altLang="ko-KR" sz="1800" i="0" u="none" strike="noStrike" cap="none" normalizeH="0" baseline="0" dirty="0" err="1">
                <a:ln>
                  <a:noFill/>
                </a:ln>
                <a:solidFill>
                  <a:schemeClr val="tx1"/>
                </a:solidFill>
                <a:effectLst/>
                <a:latin typeface="+mn-ea"/>
              </a:rPr>
              <a:t>util.h</a:t>
            </a:r>
            <a:r>
              <a:rPr lang="en-US" altLang="ko-KR" sz="1800" dirty="0">
                <a:solidFill>
                  <a:srgbClr val="374151"/>
                </a:solidFill>
                <a:latin typeface="+mn-ea"/>
              </a:rPr>
              <a:t>:</a:t>
            </a:r>
            <a:r>
              <a:rPr kumimoji="0" lang="ko-KR" altLang="ko-KR" sz="1800" i="0" u="none" strike="noStrike" cap="none" normalizeH="0" baseline="0" dirty="0">
                <a:ln>
                  <a:noFill/>
                </a:ln>
                <a:solidFill>
                  <a:srgbClr val="374151"/>
                </a:solidFill>
                <a:effectLst/>
                <a:latin typeface="+mn-ea"/>
              </a:rPr>
              <a:t> </a:t>
            </a:r>
            <a:r>
              <a:rPr kumimoji="0" lang="ko-KR" altLang="ko-KR" sz="1800" i="0" u="none" strike="noStrike" cap="none" normalizeH="0" baseline="0" dirty="0" err="1">
                <a:ln>
                  <a:noFill/>
                </a:ln>
                <a:solidFill>
                  <a:schemeClr val="tx1"/>
                </a:solidFill>
                <a:effectLst/>
                <a:latin typeface="+mn-ea"/>
              </a:rPr>
              <a:t>util.h</a:t>
            </a:r>
            <a:r>
              <a:rPr kumimoji="0" lang="ko-KR" altLang="ko-KR" sz="1800" i="0" u="none" strike="noStrike" cap="none" normalizeH="0" baseline="0" dirty="0">
                <a:ln>
                  <a:noFill/>
                </a:ln>
                <a:solidFill>
                  <a:srgbClr val="374151"/>
                </a:solidFill>
                <a:effectLst/>
                <a:latin typeface="+mn-ea"/>
              </a:rPr>
              <a:t> 헤더 파일에는 유틸리티 함수와 관련된 함수 선언이 포함됩니다. 예를 들어, </a:t>
            </a:r>
            <a:r>
              <a:rPr kumimoji="0" lang="ko-KR" altLang="ko-KR" sz="1800" i="0" u="none" strike="noStrike" cap="none" normalizeH="0" baseline="0" dirty="0">
                <a:ln>
                  <a:noFill/>
                </a:ln>
                <a:solidFill>
                  <a:schemeClr val="tx1"/>
                </a:solidFill>
                <a:effectLst/>
                <a:latin typeface="+mn-ea"/>
              </a:rPr>
              <a:t>CHECKERROR</a:t>
            </a:r>
            <a:r>
              <a:rPr kumimoji="0" lang="ko-KR" altLang="ko-KR" sz="1800" i="0" u="none" strike="noStrike" cap="none" normalizeH="0" baseline="0" dirty="0">
                <a:ln>
                  <a:noFill/>
                </a:ln>
                <a:solidFill>
                  <a:srgbClr val="374151"/>
                </a:solidFill>
                <a:effectLst/>
                <a:latin typeface="+mn-ea"/>
              </a:rPr>
              <a:t> 함수는 에러 체크를 수행하고, </a:t>
            </a:r>
            <a:r>
              <a:rPr kumimoji="0" lang="ko-KR" altLang="ko-KR" sz="1800" i="0" u="none" strike="noStrike" cap="none" normalizeH="0" baseline="0" dirty="0" err="1">
                <a:ln>
                  <a:noFill/>
                </a:ln>
                <a:solidFill>
                  <a:schemeClr val="tx1"/>
                </a:solidFill>
                <a:effectLst/>
                <a:latin typeface="+mn-ea"/>
              </a:rPr>
              <a:t>IsOutOfBounds</a:t>
            </a:r>
            <a:r>
              <a:rPr kumimoji="0" lang="ko-KR" altLang="ko-KR" sz="1800" i="0" u="none" strike="noStrike" cap="none" normalizeH="0" baseline="0" dirty="0">
                <a:ln>
                  <a:noFill/>
                </a:ln>
                <a:solidFill>
                  <a:srgbClr val="374151"/>
                </a:solidFill>
                <a:effectLst/>
                <a:latin typeface="+mn-ea"/>
              </a:rPr>
              <a:t> 함수는 위치가 화면을 벗어나는지 확인하는 기능을 제공합니다</a:t>
            </a:r>
            <a:r>
              <a:rPr kumimoji="0" lang="ko-KR" altLang="ko-KR" sz="1800" i="0" u="none" strike="noStrike" cap="none" normalizeH="0" baseline="0" dirty="0">
                <a:ln>
                  <a:noFill/>
                </a:ln>
                <a:solidFill>
                  <a:schemeClr val="tx1"/>
                </a:solidFill>
                <a:effectLst/>
                <a:latin typeface="+mn-ea"/>
              </a:rPr>
              <a:t> </a:t>
            </a:r>
            <a:endParaRPr kumimoji="0" lang="en-US" altLang="ko-KR" sz="1800" i="0" u="none" strike="noStrike" cap="none" normalizeH="0" baseline="0" dirty="0">
              <a:ln>
                <a:noFill/>
              </a:ln>
              <a:solidFill>
                <a:schemeClr val="tx1"/>
              </a:solidFill>
              <a:effectLst/>
              <a:latin typeface="+mn-ea"/>
            </a:endParaRPr>
          </a:p>
          <a:p>
            <a:r>
              <a:rPr kumimoji="0" lang="ko-KR" altLang="ko-KR" sz="1800" i="0" u="none" strike="noStrike" cap="none" normalizeH="0" baseline="0" dirty="0" err="1">
                <a:ln>
                  <a:noFill/>
                </a:ln>
                <a:solidFill>
                  <a:srgbClr val="374151"/>
                </a:solidFill>
                <a:effectLst/>
                <a:latin typeface="+mn-ea"/>
              </a:rPr>
              <a:t>screen.h</a:t>
            </a:r>
            <a:r>
              <a:rPr kumimoji="0" lang="ko-KR" altLang="ko-KR" sz="1800" i="0" u="none" strike="noStrike" cap="none" normalizeH="0" baseline="0" dirty="0">
                <a:ln>
                  <a:noFill/>
                </a:ln>
                <a:solidFill>
                  <a:srgbClr val="374151"/>
                </a:solidFill>
                <a:effectLst/>
                <a:latin typeface="+mn-ea"/>
              </a:rPr>
              <a:t>: </a:t>
            </a:r>
            <a:r>
              <a:rPr kumimoji="0" lang="ko-KR" altLang="ko-KR" sz="1800" i="0" u="none" strike="noStrike" cap="none" normalizeH="0" baseline="0" dirty="0" err="1">
                <a:ln>
                  <a:noFill/>
                </a:ln>
                <a:solidFill>
                  <a:srgbClr val="374151"/>
                </a:solidFill>
                <a:effectLst/>
                <a:latin typeface="+mn-ea"/>
              </a:rPr>
              <a:t>screen.h</a:t>
            </a:r>
            <a:r>
              <a:rPr kumimoji="0" lang="ko-KR" altLang="ko-KR" sz="1800" i="0" u="none" strike="noStrike" cap="none" normalizeH="0" baseline="0" dirty="0">
                <a:ln>
                  <a:noFill/>
                </a:ln>
                <a:solidFill>
                  <a:srgbClr val="374151"/>
                </a:solidFill>
                <a:effectLst/>
                <a:latin typeface="+mn-ea"/>
              </a:rPr>
              <a:t> 헤더 파일은 화면 설정과 관련된 함수 선언이 포함됩니다. 화면 크기 설정, 커서 가시성 조절, 색상 설정, 화면 초기화 등의 기능이 이 헤더 파일에 포함됩니다.</a:t>
            </a:r>
          </a:p>
          <a:p>
            <a:r>
              <a:rPr kumimoji="0" lang="ko-KR" altLang="ko-KR" sz="1800" i="0" u="none" strike="noStrike" cap="none" normalizeH="0" baseline="0" dirty="0" err="1">
                <a:ln>
                  <a:noFill/>
                </a:ln>
                <a:solidFill>
                  <a:schemeClr val="tx1"/>
                </a:solidFill>
                <a:effectLst/>
                <a:latin typeface="+mn-ea"/>
              </a:rPr>
              <a:t>snake.h</a:t>
            </a:r>
            <a:r>
              <a:rPr kumimoji="0" lang="ko-KR" altLang="ko-KR" sz="1800" i="0" u="none" strike="noStrike" cap="none" normalizeH="0" baseline="0" dirty="0">
                <a:ln>
                  <a:noFill/>
                </a:ln>
                <a:solidFill>
                  <a:srgbClr val="374151"/>
                </a:solidFill>
                <a:effectLst/>
                <a:latin typeface="+mn-ea"/>
              </a:rPr>
              <a:t>: </a:t>
            </a:r>
            <a:r>
              <a:rPr kumimoji="0" lang="ko-KR" altLang="ko-KR" sz="1800" i="0" u="none" strike="noStrike" cap="none" normalizeH="0" baseline="0" dirty="0" err="1">
                <a:ln>
                  <a:noFill/>
                </a:ln>
                <a:solidFill>
                  <a:schemeClr val="tx1"/>
                </a:solidFill>
                <a:effectLst/>
                <a:latin typeface="+mn-ea"/>
              </a:rPr>
              <a:t>snake</a:t>
            </a:r>
            <a:r>
              <a:rPr kumimoji="0" lang="ko-KR" altLang="ko-KR" sz="1800" i="0" u="none" strike="noStrike" cap="none" normalizeH="0" baseline="0" dirty="0">
                <a:ln>
                  <a:noFill/>
                </a:ln>
                <a:solidFill>
                  <a:schemeClr val="tx1"/>
                </a:solidFill>
                <a:effectLst/>
                <a:latin typeface="+mn-ea"/>
              </a:rPr>
              <a:t>.</a:t>
            </a:r>
            <a:r>
              <a:rPr kumimoji="0" lang="en-US" altLang="ko-KR" sz="1800" i="0" u="none" strike="noStrike" cap="none" normalizeH="0" baseline="0" dirty="0">
                <a:ln>
                  <a:noFill/>
                </a:ln>
                <a:solidFill>
                  <a:schemeClr val="tx1"/>
                </a:solidFill>
                <a:effectLst/>
                <a:latin typeface="+mn-ea"/>
              </a:rPr>
              <a:t>h</a:t>
            </a:r>
            <a:r>
              <a:rPr kumimoji="0" lang="ko-KR" altLang="ko-KR" sz="1800" i="0" u="none" strike="noStrike" cap="none" normalizeH="0" baseline="0" dirty="0">
                <a:ln>
                  <a:noFill/>
                </a:ln>
                <a:solidFill>
                  <a:srgbClr val="374151"/>
                </a:solidFill>
                <a:effectLst/>
                <a:latin typeface="+mn-ea"/>
              </a:rPr>
              <a:t> </a:t>
            </a:r>
            <a:r>
              <a:rPr kumimoji="0" lang="ko-KR" altLang="en-US" sz="1800" i="0" u="none" strike="noStrike" cap="none" normalizeH="0" baseline="0" dirty="0">
                <a:ln>
                  <a:noFill/>
                </a:ln>
                <a:solidFill>
                  <a:srgbClr val="374151"/>
                </a:solidFill>
                <a:effectLst/>
                <a:latin typeface="+mn-ea"/>
              </a:rPr>
              <a:t>헤</a:t>
            </a:r>
            <a:r>
              <a:rPr kumimoji="0" lang="ko-KR" altLang="ko-KR" sz="1800" i="0" u="none" strike="noStrike" cap="none" normalizeH="0" baseline="0" dirty="0">
                <a:ln>
                  <a:noFill/>
                </a:ln>
                <a:solidFill>
                  <a:srgbClr val="374151"/>
                </a:solidFill>
                <a:effectLst/>
                <a:latin typeface="+mn-ea"/>
              </a:rPr>
              <a:t>더 파일은 뱀과 관련된 함수 선언, 상수 정의, 구조체 정의 등을 포함합니다.</a:t>
            </a:r>
            <a:r>
              <a:rPr kumimoji="0" lang="en-US" altLang="ko-KR" sz="1800" i="0" u="none" strike="noStrike" cap="none" normalizeH="0" baseline="0" dirty="0">
                <a:ln>
                  <a:noFill/>
                </a:ln>
                <a:solidFill>
                  <a:srgbClr val="374151"/>
                </a:solidFill>
                <a:effectLst/>
                <a:latin typeface="+mn-ea"/>
              </a:rPr>
              <a:t> </a:t>
            </a:r>
            <a:r>
              <a:rPr kumimoji="0" lang="ko-KR" altLang="ko-KR" sz="1800" i="0" u="none" strike="noStrike" cap="none" normalizeH="0" baseline="0" dirty="0" err="1">
                <a:ln>
                  <a:noFill/>
                </a:ln>
                <a:solidFill>
                  <a:schemeClr val="tx1"/>
                </a:solidFill>
                <a:effectLst/>
                <a:latin typeface="+mn-ea"/>
              </a:rPr>
              <a:t>MoveSnake</a:t>
            </a:r>
            <a:r>
              <a:rPr kumimoji="0" lang="ko-KR" altLang="ko-KR" sz="1800" i="0" u="none" strike="noStrike" cap="none" normalizeH="0" baseline="0" dirty="0">
                <a:ln>
                  <a:noFill/>
                </a:ln>
                <a:solidFill>
                  <a:srgbClr val="374151"/>
                </a:solidFill>
                <a:effectLst/>
                <a:latin typeface="+mn-ea"/>
              </a:rPr>
              <a:t> 함수는 뱀을 이동시키는 기능을 제공하고, </a:t>
            </a:r>
            <a:r>
              <a:rPr kumimoji="0" lang="ko-KR" altLang="ko-KR" sz="1800" i="0" u="none" strike="noStrike" cap="none" normalizeH="0" baseline="0" dirty="0" err="1">
                <a:ln>
                  <a:noFill/>
                </a:ln>
                <a:solidFill>
                  <a:schemeClr val="tx1"/>
                </a:solidFill>
                <a:effectLst/>
                <a:latin typeface="+mn-ea"/>
              </a:rPr>
              <a:t>InitApple</a:t>
            </a:r>
            <a:r>
              <a:rPr kumimoji="0" lang="ko-KR" altLang="ko-KR" sz="1800" i="0" u="none" strike="noStrike" cap="none" normalizeH="0" baseline="0" dirty="0">
                <a:ln>
                  <a:noFill/>
                </a:ln>
                <a:solidFill>
                  <a:srgbClr val="374151"/>
                </a:solidFill>
                <a:effectLst/>
                <a:latin typeface="+mn-ea"/>
              </a:rPr>
              <a:t> 함수는 사과를 초기화하는 기능을 제공합니다. </a:t>
            </a:r>
            <a:endParaRPr kumimoji="0" lang="en-US" altLang="ko-KR" sz="1800" i="0" u="none" strike="noStrike" cap="none" normalizeH="0" baseline="0" dirty="0">
              <a:ln>
                <a:noFill/>
              </a:ln>
              <a:solidFill>
                <a:srgbClr val="374151"/>
              </a:solidFill>
              <a:effectLst/>
              <a:latin typeface="+mn-ea"/>
            </a:endParaRPr>
          </a:p>
          <a:p>
            <a:r>
              <a:rPr kumimoji="0" lang="ko-KR" altLang="ko-KR" sz="1800" i="0" u="none" strike="noStrike" cap="none" normalizeH="0" baseline="0" dirty="0" err="1">
                <a:ln>
                  <a:noFill/>
                </a:ln>
                <a:solidFill>
                  <a:srgbClr val="374151"/>
                </a:solidFill>
                <a:effectLst/>
                <a:latin typeface="+mn-ea"/>
              </a:rPr>
              <a:t>Initialize.h</a:t>
            </a:r>
            <a:r>
              <a:rPr kumimoji="0" lang="ko-KR" altLang="ko-KR" sz="1800" i="0" u="none" strike="noStrike" cap="none" normalizeH="0" baseline="0" dirty="0">
                <a:ln>
                  <a:noFill/>
                </a:ln>
                <a:solidFill>
                  <a:srgbClr val="374151"/>
                </a:solidFill>
                <a:effectLst/>
                <a:latin typeface="+mn-ea"/>
              </a:rPr>
              <a:t>: </a:t>
            </a:r>
            <a:r>
              <a:rPr kumimoji="0" lang="ko-KR" altLang="ko-KR" sz="1800" i="0" u="none" strike="noStrike" cap="none" normalizeH="0" baseline="0" dirty="0" err="1">
                <a:ln>
                  <a:noFill/>
                </a:ln>
                <a:solidFill>
                  <a:srgbClr val="374151"/>
                </a:solidFill>
                <a:effectLst/>
                <a:latin typeface="+mn-ea"/>
              </a:rPr>
              <a:t>Initialize.h</a:t>
            </a:r>
            <a:r>
              <a:rPr kumimoji="0" lang="ko-KR" altLang="ko-KR" sz="1800" i="0" u="none" strike="noStrike" cap="none" normalizeH="0" baseline="0" dirty="0">
                <a:ln>
                  <a:noFill/>
                </a:ln>
                <a:solidFill>
                  <a:srgbClr val="374151"/>
                </a:solidFill>
                <a:effectLst/>
                <a:latin typeface="+mn-ea"/>
              </a:rPr>
              <a:t> 헤더 파일은 게임 초기화와 관련된 함수 선언이 포함됩니다. </a:t>
            </a:r>
            <a:r>
              <a:rPr kumimoji="0" lang="ko-KR" altLang="ko-KR" sz="1800" i="0" u="none" strike="noStrike" cap="none" normalizeH="0" baseline="0" dirty="0" err="1">
                <a:ln>
                  <a:noFill/>
                </a:ln>
                <a:solidFill>
                  <a:srgbClr val="374151"/>
                </a:solidFill>
                <a:effectLst/>
                <a:latin typeface="+mn-ea"/>
              </a:rPr>
              <a:t>InitializeGameState</a:t>
            </a:r>
            <a:r>
              <a:rPr kumimoji="0" lang="ko-KR" altLang="ko-KR" sz="1800" i="0" u="none" strike="noStrike" cap="none" normalizeH="0" baseline="0" dirty="0">
                <a:ln>
                  <a:noFill/>
                </a:ln>
                <a:solidFill>
                  <a:srgbClr val="374151"/>
                </a:solidFill>
                <a:effectLst/>
                <a:latin typeface="+mn-ea"/>
              </a:rPr>
              <a:t> 함수는 게임 상태 변수들을 초기화하고, </a:t>
            </a:r>
            <a:r>
              <a:rPr kumimoji="0" lang="ko-KR" altLang="ko-KR" sz="1800" i="0" u="none" strike="noStrike" cap="none" normalizeH="0" baseline="0" dirty="0" err="1">
                <a:ln>
                  <a:noFill/>
                </a:ln>
                <a:solidFill>
                  <a:srgbClr val="374151"/>
                </a:solidFill>
                <a:effectLst/>
                <a:latin typeface="+mn-ea"/>
              </a:rPr>
              <a:t>InitializeScreen</a:t>
            </a:r>
            <a:r>
              <a:rPr kumimoji="0" lang="ko-KR" altLang="ko-KR" sz="1800" i="0" u="none" strike="noStrike" cap="none" normalizeH="0" baseline="0" dirty="0">
                <a:ln>
                  <a:noFill/>
                </a:ln>
                <a:solidFill>
                  <a:srgbClr val="374151"/>
                </a:solidFill>
                <a:effectLst/>
                <a:latin typeface="+mn-ea"/>
              </a:rPr>
              <a:t> 함수는 화면 설정을 초기화하는 역할을 합니다. 또한, </a:t>
            </a:r>
            <a:r>
              <a:rPr kumimoji="0" lang="ko-KR" altLang="ko-KR" sz="1800" i="0" u="none" strike="noStrike" cap="none" normalizeH="0" baseline="0" dirty="0" err="1">
                <a:ln>
                  <a:noFill/>
                </a:ln>
                <a:solidFill>
                  <a:srgbClr val="374151"/>
                </a:solidFill>
                <a:effectLst/>
                <a:latin typeface="+mn-ea"/>
              </a:rPr>
              <a:t>InitializeFoodAndBombs</a:t>
            </a:r>
            <a:r>
              <a:rPr kumimoji="0" lang="ko-KR" altLang="ko-KR" sz="1800" i="0" u="none" strike="noStrike" cap="none" normalizeH="0" baseline="0" dirty="0">
                <a:ln>
                  <a:noFill/>
                </a:ln>
                <a:solidFill>
                  <a:srgbClr val="374151"/>
                </a:solidFill>
                <a:effectLst/>
                <a:latin typeface="+mn-ea"/>
              </a:rPr>
              <a:t> 함수는 사과와 폭탄을 초기화하는 기능을 제공하며, </a:t>
            </a:r>
            <a:r>
              <a:rPr kumimoji="0" lang="ko-KR" altLang="ko-KR" sz="1800" i="0" u="none" strike="noStrike" cap="none" normalizeH="0" baseline="0" dirty="0" err="1">
                <a:ln>
                  <a:noFill/>
                </a:ln>
                <a:solidFill>
                  <a:srgbClr val="374151"/>
                </a:solidFill>
                <a:effectLst/>
                <a:latin typeface="+mn-ea"/>
              </a:rPr>
              <a:t>InitializeSnakeSegments</a:t>
            </a:r>
            <a:r>
              <a:rPr kumimoji="0" lang="ko-KR" altLang="ko-KR" sz="1800" i="0" u="none" strike="noStrike" cap="none" normalizeH="0" baseline="0" dirty="0">
                <a:ln>
                  <a:noFill/>
                </a:ln>
                <a:solidFill>
                  <a:srgbClr val="374151"/>
                </a:solidFill>
                <a:effectLst/>
                <a:latin typeface="+mn-ea"/>
              </a:rPr>
              <a:t> 함수는 뱀의 세그먼트 배열을 초기화합니다.</a:t>
            </a:r>
          </a:p>
          <a:p>
            <a:pPr marL="0" indent="0">
              <a:buNone/>
            </a:pPr>
            <a:endParaRPr kumimoji="0" lang="ko-KR" altLang="ko-KR" sz="1800" i="0" u="none" strike="noStrike" cap="none" normalizeH="0" baseline="0" dirty="0">
              <a:ln>
                <a:noFill/>
              </a:ln>
              <a:solidFill>
                <a:schemeClr val="tx1"/>
              </a:solidFill>
              <a:effectLst/>
              <a:latin typeface="+mn-ea"/>
            </a:endParaRPr>
          </a:p>
          <a:p>
            <a:endParaRPr kumimoji="0" lang="ko-KR" altLang="ko-KR" sz="1800" i="0" u="none" strike="noStrike" cap="none" normalizeH="0" baseline="0" dirty="0">
              <a:ln>
                <a:noFill/>
              </a:ln>
              <a:solidFill>
                <a:schemeClr val="tx1"/>
              </a:solidFill>
              <a:effectLst/>
              <a:latin typeface="+mn-ea"/>
            </a:endParaRPr>
          </a:p>
          <a:p>
            <a:endParaRPr lang="ko-KR" altLang="en-US" sz="1800" dirty="0"/>
          </a:p>
        </p:txBody>
      </p:sp>
    </p:spTree>
    <p:extLst>
      <p:ext uri="{BB962C8B-B14F-4D97-AF65-F5344CB8AC3E}">
        <p14:creationId xmlns:p14="http://schemas.microsoft.com/office/powerpoint/2010/main" val="114330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AFB12C-139E-956B-D695-A5F9ABDA518C}"/>
              </a:ext>
            </a:extLst>
          </p:cNvPr>
          <p:cNvSpPr>
            <a:spLocks noGrp="1"/>
          </p:cNvSpPr>
          <p:nvPr>
            <p:ph type="title"/>
          </p:nvPr>
        </p:nvSpPr>
        <p:spPr/>
        <p:txBody>
          <a:bodyPr/>
          <a:lstStyle/>
          <a:p>
            <a:r>
              <a:rPr lang="ko-KR" altLang="en-US" dirty="0" err="1">
                <a:solidFill>
                  <a:srgbClr val="333333"/>
                </a:solidFill>
                <a:latin typeface="NanumGothic" pitchFamily="2" charset="-127"/>
                <a:ea typeface="NanumGothic" pitchFamily="2" charset="-127"/>
              </a:rPr>
              <a:t>모듈별</a:t>
            </a:r>
            <a:r>
              <a:rPr lang="ko-KR" altLang="en-US" dirty="0">
                <a:solidFill>
                  <a:srgbClr val="333333"/>
                </a:solidFill>
                <a:latin typeface="NanumGothic" pitchFamily="2" charset="-127"/>
                <a:ea typeface="NanumGothic" pitchFamily="2" charset="-127"/>
              </a:rPr>
              <a:t> 클래스</a:t>
            </a:r>
            <a:r>
              <a:rPr lang="en-US" altLang="ko-KR" dirty="0">
                <a:solidFill>
                  <a:srgbClr val="333333"/>
                </a:solidFill>
                <a:latin typeface="NanumGothic" pitchFamily="2" charset="-127"/>
                <a:ea typeface="NanumGothic" pitchFamily="2" charset="-127"/>
              </a:rPr>
              <a:t>, </a:t>
            </a:r>
            <a:r>
              <a:rPr lang="ko-KR" altLang="en-US" dirty="0">
                <a:solidFill>
                  <a:srgbClr val="333333"/>
                </a:solidFill>
                <a:latin typeface="NanumGothic" pitchFamily="2" charset="-127"/>
                <a:ea typeface="NanumGothic" pitchFamily="2" charset="-127"/>
              </a:rPr>
              <a:t>함수</a:t>
            </a:r>
            <a:r>
              <a:rPr lang="en-US" altLang="ko-KR" dirty="0">
                <a:solidFill>
                  <a:srgbClr val="333333"/>
                </a:solidFill>
                <a:latin typeface="NanumGothic" pitchFamily="2" charset="-127"/>
                <a:ea typeface="NanumGothic" pitchFamily="2" charset="-127"/>
              </a:rPr>
              <a:t>, </a:t>
            </a:r>
            <a:r>
              <a:rPr lang="ko-KR" altLang="en-US" dirty="0">
                <a:solidFill>
                  <a:srgbClr val="333333"/>
                </a:solidFill>
                <a:latin typeface="NanumGothic" pitchFamily="2" charset="-127"/>
                <a:ea typeface="NanumGothic" pitchFamily="2" charset="-127"/>
              </a:rPr>
              <a:t>자료구조</a:t>
            </a:r>
            <a:endParaRPr lang="ko-KR" altLang="en-US" dirty="0"/>
          </a:p>
        </p:txBody>
      </p:sp>
      <p:sp>
        <p:nvSpPr>
          <p:cNvPr id="3" name="내용 개체 틀 2">
            <a:extLst>
              <a:ext uri="{FF2B5EF4-FFF2-40B4-BE49-F238E27FC236}">
                <a16:creationId xmlns:a16="http://schemas.microsoft.com/office/drawing/2014/main" id="{F0174FFF-D5C4-A279-3F24-86D6CB952331}"/>
              </a:ext>
            </a:extLst>
          </p:cNvPr>
          <p:cNvSpPr>
            <a:spLocks noGrp="1"/>
          </p:cNvSpPr>
          <p:nvPr>
            <p:ph idx="1"/>
          </p:nvPr>
        </p:nvSpPr>
        <p:spPr>
          <a:xfrm>
            <a:off x="687977" y="1524000"/>
            <a:ext cx="11033760" cy="4968875"/>
          </a:xfrm>
        </p:spPr>
        <p:txBody>
          <a:bodyPr>
            <a:normAutofit fontScale="70000" lnSpcReduction="20000"/>
          </a:bodyPr>
          <a:lstStyle/>
          <a:p>
            <a:pPr marL="0" marR="0" lvl="0" indent="0" algn="l" defTabSz="914400" rtl="0" eaLnBrk="0" fontAlgn="base" latinLnBrk="0" hangingPunct="0">
              <a:lnSpc>
                <a:spcPct val="12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20000"/>
              </a:lnSpc>
              <a:spcBef>
                <a:spcPct val="0"/>
              </a:spcBef>
              <a:spcAft>
                <a:spcPct val="0"/>
              </a:spcAft>
              <a:buClrTx/>
              <a:buSzTx/>
              <a:buFontTx/>
              <a:buAutoNum type="arabicPeriod"/>
              <a:tabLst/>
            </a:pPr>
            <a:r>
              <a:rPr kumimoji="0" lang="ko-KR" altLang="ko-KR" sz="2300" b="1" i="0" u="none" strike="noStrike" cap="none" normalizeH="0" baseline="0" dirty="0" err="1">
                <a:ln>
                  <a:noFill/>
                </a:ln>
                <a:solidFill>
                  <a:srgbClr val="374151"/>
                </a:solidFill>
                <a:effectLst/>
                <a:latin typeface="Arial" panose="020B0604020202020204" pitchFamily="34" charset="0"/>
                <a:ea typeface="Söhne"/>
              </a:rPr>
              <a:t>screen.h</a:t>
            </a:r>
            <a:r>
              <a:rPr kumimoji="0" lang="ko-KR" altLang="ko-KR" sz="2300" b="1" i="0" u="none" strike="noStrike" cap="none" normalizeH="0" baseline="0" dirty="0">
                <a:ln>
                  <a:noFill/>
                </a:ln>
                <a:solidFill>
                  <a:srgbClr val="374151"/>
                </a:solidFill>
                <a:effectLst/>
                <a:latin typeface="Arial" panose="020B0604020202020204" pitchFamily="34" charset="0"/>
                <a:ea typeface="Söhne"/>
              </a:rPr>
              <a:t>/.c</a:t>
            </a:r>
            <a:r>
              <a:rPr kumimoji="0" lang="ko-KR" altLang="ko-KR" sz="2300" b="0" i="0" u="none" strike="noStrike" cap="none" normalizeH="0" baseline="0" dirty="0">
                <a:ln>
                  <a:noFill/>
                </a:ln>
                <a:solidFill>
                  <a:srgbClr val="374151"/>
                </a:solidFill>
                <a:effectLst/>
                <a:latin typeface="Arial" panose="020B0604020202020204" pitchFamily="34" charset="0"/>
                <a:ea typeface="Söhne"/>
              </a:rPr>
              <a:t>:</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setScreenSize</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width</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height</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화면 크기를 설정하는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setCursorVisibility</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visibility</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커서의 가시성을 설정하는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SetColor</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textColor</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bgColor</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텍스트와 배경 색상을 설정하는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ClearBuffer</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화면 버퍼를 지우는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0" marR="0" lvl="0" indent="0" algn="l" defTabSz="914400" rtl="0" eaLnBrk="0" fontAlgn="base" latinLnBrk="0" hangingPunct="0">
              <a:lnSpc>
                <a:spcPct val="120000"/>
              </a:lnSpc>
              <a:spcBef>
                <a:spcPct val="0"/>
              </a:spcBef>
              <a:spcAft>
                <a:spcPct val="0"/>
              </a:spcAft>
              <a:buClrTx/>
              <a:buSzTx/>
              <a:buFontTx/>
              <a:buAutoNum type="arabicPeriod" startAt="2"/>
              <a:tabLst/>
            </a:pPr>
            <a:r>
              <a:rPr kumimoji="0" lang="ko-KR" altLang="ko-KR" sz="2300" b="1" i="0" u="none" strike="noStrike" cap="none" normalizeH="0" baseline="0" dirty="0" err="1">
                <a:ln>
                  <a:noFill/>
                </a:ln>
                <a:solidFill>
                  <a:srgbClr val="374151"/>
                </a:solidFill>
                <a:effectLst/>
                <a:latin typeface="Arial" panose="020B0604020202020204" pitchFamily="34" charset="0"/>
                <a:ea typeface="Söhne"/>
              </a:rPr>
              <a:t>util.h</a:t>
            </a:r>
            <a:r>
              <a:rPr kumimoji="0" lang="ko-KR" altLang="ko-KR" sz="2300" b="1" i="0" u="none" strike="noStrike" cap="none" normalizeH="0" baseline="0" dirty="0">
                <a:ln>
                  <a:noFill/>
                </a:ln>
                <a:solidFill>
                  <a:srgbClr val="374151"/>
                </a:solidFill>
                <a:effectLst/>
                <a:latin typeface="Arial" panose="020B0604020202020204" pitchFamily="34" charset="0"/>
                <a:ea typeface="Söhne"/>
              </a:rPr>
              <a:t>/.c</a:t>
            </a:r>
            <a:r>
              <a:rPr kumimoji="0" lang="ko-KR" altLang="ko-KR" sz="2300" b="0" i="0" u="none" strike="noStrike" cap="none" normalizeH="0" baseline="0" dirty="0">
                <a:ln>
                  <a:noFill/>
                </a:ln>
                <a:solidFill>
                  <a:srgbClr val="374151"/>
                </a:solidFill>
                <a:effectLst/>
                <a:latin typeface="Arial" panose="020B0604020202020204" pitchFamily="34" charset="0"/>
                <a:ea typeface="Söhne"/>
              </a:rPr>
              <a:t>:</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a:ln>
                  <a:noFill/>
                </a:ln>
                <a:solidFill>
                  <a:srgbClr val="374151"/>
                </a:solidFill>
                <a:effectLst/>
                <a:latin typeface="Arial Unicode MS"/>
                <a:ea typeface="Söhne Mono"/>
              </a:rPr>
              <a:t>CHECKERROR(</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e</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에러 상태를 체크하고 에러 발생 시 에러 메시지를 출력하고 종료하는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IsOutOfBounds</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posX</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posY</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주어진 위치가 화면을 벗어났는지 확인하는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0" marR="0" lvl="0" indent="0" algn="l" defTabSz="914400" rtl="0" eaLnBrk="0" fontAlgn="base" latinLnBrk="0" hangingPunct="0">
              <a:lnSpc>
                <a:spcPct val="120000"/>
              </a:lnSpc>
              <a:spcBef>
                <a:spcPct val="0"/>
              </a:spcBef>
              <a:spcAft>
                <a:spcPct val="0"/>
              </a:spcAft>
              <a:buClrTx/>
              <a:buSzTx/>
              <a:buFontTx/>
              <a:buAutoNum type="arabicPeriod" startAt="3"/>
              <a:tabLst/>
            </a:pPr>
            <a:r>
              <a:rPr kumimoji="0" lang="ko-KR" altLang="ko-KR" sz="2300" b="1" i="0" u="none" strike="noStrike" cap="none" normalizeH="0" baseline="0" dirty="0" err="1">
                <a:ln>
                  <a:noFill/>
                </a:ln>
                <a:solidFill>
                  <a:srgbClr val="374151"/>
                </a:solidFill>
                <a:effectLst/>
                <a:latin typeface="Arial" panose="020B0604020202020204" pitchFamily="34" charset="0"/>
                <a:ea typeface="Söhne"/>
              </a:rPr>
              <a:t>snake.h</a:t>
            </a:r>
            <a:r>
              <a:rPr kumimoji="0" lang="ko-KR" altLang="ko-KR" sz="2300" b="1" i="0" u="none" strike="noStrike" cap="none" normalizeH="0" baseline="0" dirty="0">
                <a:ln>
                  <a:noFill/>
                </a:ln>
                <a:solidFill>
                  <a:srgbClr val="374151"/>
                </a:solidFill>
                <a:effectLst/>
                <a:latin typeface="Arial" panose="020B0604020202020204" pitchFamily="34" charset="0"/>
                <a:ea typeface="Söhne"/>
              </a:rPr>
              <a:t>/.c</a:t>
            </a:r>
            <a:r>
              <a:rPr kumimoji="0" lang="ko-KR" altLang="ko-KR" sz="2300" b="0" i="0" u="none" strike="noStrike" cap="none" normalizeH="0" baseline="0" dirty="0">
                <a:ln>
                  <a:noFill/>
                </a:ln>
                <a:solidFill>
                  <a:srgbClr val="374151"/>
                </a:solidFill>
                <a:effectLst/>
                <a:latin typeface="Arial" panose="020B0604020202020204" pitchFamily="34" charset="0"/>
                <a:ea typeface="Söhne"/>
              </a:rPr>
              <a:t>:</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InitApple</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사과의 초기 위치를 설정하는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InitBomb</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폭탄의 초기 위치를 설정하는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MoveApple</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사과의 위치를 이동시키는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MoveSnake</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dir</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뱀을 주어진 방향으로 이동시키는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DrawBuffer</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1" i="0" u="none" strike="noStrike" cap="none" normalizeH="0" baseline="0" dirty="0" err="1">
                <a:ln>
                  <a:noFill/>
                </a:ln>
                <a:solidFill>
                  <a:srgbClr val="374151"/>
                </a:solidFill>
                <a:effectLst/>
                <a:latin typeface="Arial Unicode MS"/>
                <a:ea typeface="Söhne Mono"/>
              </a:rPr>
              <a:t>int</a:t>
            </a:r>
            <a:r>
              <a:rPr kumimoji="0" lang="ko-KR" altLang="ko-KR" sz="1800" b="1" i="0" u="none" strike="noStrike" cap="none" normalizeH="0" baseline="0" dirty="0">
                <a:ln>
                  <a:noFill/>
                </a:ln>
                <a:solidFill>
                  <a:srgbClr val="374151"/>
                </a:solidFill>
                <a:effectLst/>
                <a:latin typeface="Arial Unicode MS"/>
                <a:ea typeface="Söhne Mono"/>
              </a:rPr>
              <a:t> </a:t>
            </a:r>
            <a:r>
              <a:rPr kumimoji="0" lang="ko-KR" altLang="ko-KR" sz="1800" b="1" i="0" u="none" strike="noStrike" cap="none" normalizeH="0" baseline="0" dirty="0" err="1">
                <a:ln>
                  <a:noFill/>
                </a:ln>
                <a:solidFill>
                  <a:srgbClr val="374151"/>
                </a:solidFill>
                <a:effectLst/>
                <a:latin typeface="Arial Unicode MS"/>
                <a:ea typeface="Söhne Mono"/>
              </a:rPr>
              <a:t>DeltaTime</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화면을 그리는 함수로서, 게임 객체들의 위치와 상태를 화면 버퍼에 그립니다.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0" marR="0" lvl="0" indent="0" algn="l" defTabSz="914400" rtl="0" eaLnBrk="0" fontAlgn="base" latinLnBrk="0" hangingPunct="0">
              <a:lnSpc>
                <a:spcPct val="120000"/>
              </a:lnSpc>
              <a:spcBef>
                <a:spcPct val="0"/>
              </a:spcBef>
              <a:spcAft>
                <a:spcPct val="0"/>
              </a:spcAft>
              <a:buClrTx/>
              <a:buSzTx/>
              <a:buFontTx/>
              <a:buAutoNum type="arabicPeriod" startAt="4"/>
              <a:tabLst/>
            </a:pPr>
            <a:r>
              <a:rPr kumimoji="0" lang="ko-KR" altLang="ko-KR" sz="2300" b="1" i="0" u="none" strike="noStrike" cap="none" normalizeH="0" baseline="0" dirty="0" err="1">
                <a:ln>
                  <a:noFill/>
                </a:ln>
                <a:solidFill>
                  <a:srgbClr val="374151"/>
                </a:solidFill>
                <a:effectLst/>
                <a:latin typeface="Arial" panose="020B0604020202020204" pitchFamily="34" charset="0"/>
                <a:ea typeface="Söhne"/>
              </a:rPr>
              <a:t>Initialize.h</a:t>
            </a:r>
            <a:r>
              <a:rPr kumimoji="0" lang="ko-KR" altLang="ko-KR" sz="2300" b="1" i="0" u="none" strike="noStrike" cap="none" normalizeH="0" baseline="0" dirty="0">
                <a:ln>
                  <a:noFill/>
                </a:ln>
                <a:solidFill>
                  <a:srgbClr val="374151"/>
                </a:solidFill>
                <a:effectLst/>
                <a:latin typeface="Arial" panose="020B0604020202020204" pitchFamily="34" charset="0"/>
                <a:ea typeface="Söhne"/>
              </a:rPr>
              <a:t>/.c</a:t>
            </a:r>
            <a:r>
              <a:rPr kumimoji="0" lang="ko-KR" altLang="ko-KR" sz="2300" b="0" i="0" u="none" strike="noStrike" cap="none" normalizeH="0" baseline="0" dirty="0">
                <a:ln>
                  <a:noFill/>
                </a:ln>
                <a:solidFill>
                  <a:srgbClr val="374151"/>
                </a:solidFill>
                <a:effectLst/>
                <a:latin typeface="Arial" panose="020B0604020202020204" pitchFamily="34" charset="0"/>
                <a:ea typeface="Söhne"/>
              </a:rPr>
              <a:t>:</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InitializeGameState</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게임 상태와 관련된 변수들을 초기화하는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InitializeScreen</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화면을 초기화하는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InitializeFoodAndBombs</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사과와 폭탄을 초기화하고 위치를 확인하는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InitializeSnakeSegments</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뱀의 세그먼트 배열을 초기화하는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ActivateInitialSnakeSegments</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초기 뱀의 길이만큼 세그먼트를 활성화하고 위치를 설정하는 함수입니다.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0" marR="0" lvl="0" indent="0" algn="l" defTabSz="914400" rtl="0" eaLnBrk="0" fontAlgn="base" latinLnBrk="0" hangingPunct="0">
              <a:lnSpc>
                <a:spcPct val="120000"/>
              </a:lnSpc>
              <a:spcBef>
                <a:spcPct val="0"/>
              </a:spcBef>
              <a:spcAft>
                <a:spcPct val="0"/>
              </a:spcAft>
              <a:buClrTx/>
              <a:buSzTx/>
              <a:buFontTx/>
              <a:buAutoNum type="arabicPeriod" startAt="5"/>
              <a:tabLst/>
            </a:pPr>
            <a:r>
              <a:rPr kumimoji="0" lang="ko-KR" altLang="ko-KR" sz="2300" b="1" i="0" u="none" strike="noStrike" cap="none" normalizeH="0" baseline="0" dirty="0" err="1">
                <a:ln>
                  <a:noFill/>
                </a:ln>
                <a:solidFill>
                  <a:srgbClr val="374151"/>
                </a:solidFill>
                <a:effectLst/>
                <a:latin typeface="Arial" panose="020B0604020202020204" pitchFamily="34" charset="0"/>
                <a:ea typeface="Söhne"/>
              </a:rPr>
              <a:t>main.c</a:t>
            </a:r>
            <a:r>
              <a:rPr kumimoji="0" lang="ko-KR" altLang="ko-KR" sz="2300" b="0" i="0" u="none" strike="noStrike" cap="none" normalizeH="0" baseline="0" dirty="0">
                <a:ln>
                  <a:noFill/>
                </a:ln>
                <a:solidFill>
                  <a:srgbClr val="374151"/>
                </a:solidFill>
                <a:effectLst/>
                <a:latin typeface="Arial" panose="020B0604020202020204" pitchFamily="34" charset="0"/>
                <a:ea typeface="Söhne"/>
              </a:rPr>
              <a:t>:</a:t>
            </a:r>
          </a:p>
          <a:p>
            <a:pPr marL="457200" marR="0" lvl="1" indent="0" algn="l" defTabSz="914400" rtl="0" eaLnBrk="0" fontAlgn="base" latinLnBrk="0" hangingPunct="0">
              <a:lnSpc>
                <a:spcPct val="120000"/>
              </a:lnSpc>
              <a:spcBef>
                <a:spcPct val="0"/>
              </a:spcBef>
              <a:spcAft>
                <a:spcPct val="0"/>
              </a:spcAft>
              <a:buClrTx/>
              <a:buSzTx/>
              <a:buFontTx/>
              <a:buChar char="•"/>
              <a:tabLst/>
            </a:pPr>
            <a:r>
              <a:rPr kumimoji="0" lang="ko-KR" altLang="ko-KR" sz="1800" b="1" i="0" u="none" strike="noStrike" cap="none" normalizeH="0" baseline="0" dirty="0" err="1">
                <a:ln>
                  <a:noFill/>
                </a:ln>
                <a:solidFill>
                  <a:srgbClr val="374151"/>
                </a:solidFill>
                <a:effectLst/>
                <a:latin typeface="Arial Unicode MS"/>
                <a:ea typeface="Söhne Mono"/>
              </a:rPr>
              <a:t>main</a:t>
            </a:r>
            <a:r>
              <a:rPr kumimoji="0" lang="ko-KR" altLang="ko-KR" sz="1800" b="1" i="0" u="none" strike="noStrike" cap="none" normalizeH="0" baseline="0" dirty="0">
                <a:ln>
                  <a:noFill/>
                </a:ln>
                <a:solidFill>
                  <a:srgbClr val="374151"/>
                </a:solidFill>
                <a:effectLst/>
                <a:latin typeface="Arial Unicode MS"/>
                <a:ea typeface="Söhne Mono"/>
              </a:rPr>
              <a:t>()</a:t>
            </a:r>
            <a:r>
              <a:rPr kumimoji="0" lang="ko-KR" altLang="ko-KR" sz="1800" b="0" i="0" u="none" strike="noStrike" cap="none" normalizeH="0" baseline="0" dirty="0">
                <a:ln>
                  <a:noFill/>
                </a:ln>
                <a:solidFill>
                  <a:srgbClr val="374151"/>
                </a:solidFill>
                <a:effectLst/>
                <a:ea typeface="Söhne"/>
              </a:rPr>
              <a:t>: 게임의 </a:t>
            </a:r>
            <a:r>
              <a:rPr kumimoji="0" lang="ko-KR" altLang="ko-KR" sz="1800" b="0" i="0" u="none" strike="noStrike" cap="none" normalizeH="0" baseline="0" dirty="0" err="1">
                <a:ln>
                  <a:noFill/>
                </a:ln>
                <a:solidFill>
                  <a:srgbClr val="374151"/>
                </a:solidFill>
                <a:effectLst/>
                <a:ea typeface="Söhne"/>
              </a:rPr>
              <a:t>진입점</a:t>
            </a:r>
            <a:r>
              <a:rPr kumimoji="0" lang="ko-KR" altLang="ko-KR" sz="1800" b="0" i="0" u="none" strike="noStrike" cap="none" normalizeH="0" baseline="0" dirty="0">
                <a:ln>
                  <a:noFill/>
                </a:ln>
                <a:solidFill>
                  <a:srgbClr val="374151"/>
                </a:solidFill>
                <a:effectLst/>
                <a:ea typeface="Söhne"/>
              </a:rPr>
              <a:t> 함수로서, 게임의 초기화 및 주요 루프를 실행합니다.</a:t>
            </a:r>
            <a:endParaRPr kumimoji="0" lang="ko-KR" altLang="ko-KR" sz="1800" b="0" i="0" u="none" strike="noStrike" cap="none" normalizeH="0" baseline="0" dirty="0">
              <a:ln>
                <a:noFill/>
              </a:ln>
              <a:solidFill>
                <a:srgbClr val="374151"/>
              </a:solidFill>
              <a:effectLst/>
              <a:latin typeface="Arial" panose="020B0604020202020204" pitchFamily="34" charset="0"/>
              <a:ea typeface="Söhne"/>
            </a:endParaRPr>
          </a:p>
          <a:p>
            <a:pPr marL="0" marR="0" lvl="0" indent="0" algn="l" defTabSz="914400" rtl="0" eaLnBrk="0" fontAlgn="base" latinLnBrk="0" hangingPunct="0">
              <a:lnSpc>
                <a:spcPct val="120000"/>
              </a:lnSpc>
              <a:spcBef>
                <a:spcPct val="0"/>
              </a:spcBef>
              <a:spcAft>
                <a:spcPct val="0"/>
              </a:spcAft>
              <a:buClrTx/>
              <a:buSzTx/>
              <a:buFontTx/>
              <a:buNone/>
              <a:tabLst/>
            </a:pPr>
            <a:endParaRPr kumimoji="0" lang="ko-KR" altLang="ko-K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997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8478C2-5D7C-5B86-076E-82E3BA72A226}"/>
              </a:ext>
            </a:extLst>
          </p:cNvPr>
          <p:cNvSpPr>
            <a:spLocks noGrp="1"/>
          </p:cNvSpPr>
          <p:nvPr>
            <p:ph type="title"/>
          </p:nvPr>
        </p:nvSpPr>
        <p:spPr/>
        <p:txBody>
          <a:bodyPr/>
          <a:lstStyle/>
          <a:p>
            <a:r>
              <a:rPr lang="ko-KR" altLang="en-US" b="1" i="0" dirty="0">
                <a:solidFill>
                  <a:srgbClr val="333333"/>
                </a:solidFill>
                <a:effectLst/>
                <a:latin typeface="NanumGothic" pitchFamily="2" charset="-127"/>
                <a:ea typeface="NanumGothic" pitchFamily="2" charset="-127"/>
              </a:rPr>
              <a:t> 렌더링 결과</a:t>
            </a:r>
            <a:endParaRPr lang="ko-KR" altLang="en-US" dirty="0"/>
          </a:p>
        </p:txBody>
      </p:sp>
      <p:sp>
        <p:nvSpPr>
          <p:cNvPr id="3" name="내용 개체 틀 2">
            <a:extLst>
              <a:ext uri="{FF2B5EF4-FFF2-40B4-BE49-F238E27FC236}">
                <a16:creationId xmlns:a16="http://schemas.microsoft.com/office/drawing/2014/main" id="{583324CB-41CD-E29F-E9E0-484576054953}"/>
              </a:ext>
            </a:extLst>
          </p:cNvPr>
          <p:cNvSpPr>
            <a:spLocks noGrp="1"/>
          </p:cNvSpPr>
          <p:nvPr>
            <p:ph idx="1"/>
          </p:nvPr>
        </p:nvSpPr>
        <p:spPr/>
        <p:txBody>
          <a:bodyPr>
            <a:noAutofit/>
          </a:bodyPr>
          <a:lstStyle/>
          <a:p>
            <a:pPr algn="l"/>
            <a:r>
              <a:rPr lang="ko-KR" altLang="en-US" sz="1800" b="0" i="0" dirty="0">
                <a:solidFill>
                  <a:srgbClr val="374151"/>
                </a:solidFill>
                <a:effectLst/>
                <a:latin typeface="Söhne"/>
              </a:rPr>
              <a:t>지렁이 게임 코드는 </a:t>
            </a:r>
            <a:r>
              <a:rPr lang="en-US" altLang="ko-KR" sz="1800" b="0" i="0" dirty="0">
                <a:solidFill>
                  <a:srgbClr val="374151"/>
                </a:solidFill>
                <a:effectLst/>
                <a:latin typeface="Söhne"/>
              </a:rPr>
              <a:t>delta </a:t>
            </a:r>
            <a:r>
              <a:rPr lang="ko-KR" altLang="en-US" sz="1800" b="0" i="0" dirty="0">
                <a:solidFill>
                  <a:srgbClr val="374151"/>
                </a:solidFill>
                <a:effectLst/>
                <a:latin typeface="Söhne"/>
              </a:rPr>
              <a:t>타임 기준으로 동작합니다</a:t>
            </a:r>
            <a:r>
              <a:rPr lang="en-US" altLang="ko-KR" sz="1800" b="0" i="0" dirty="0">
                <a:solidFill>
                  <a:srgbClr val="374151"/>
                </a:solidFill>
                <a:effectLst/>
                <a:latin typeface="Söhne"/>
              </a:rPr>
              <a:t>. Delta </a:t>
            </a:r>
            <a:r>
              <a:rPr lang="ko-KR" altLang="en-US" sz="1800" b="0" i="0" dirty="0">
                <a:solidFill>
                  <a:srgbClr val="374151"/>
                </a:solidFill>
                <a:effectLst/>
                <a:latin typeface="Söhne"/>
              </a:rPr>
              <a:t>타임은 프레임 간의 시간 차이를 의미하며</a:t>
            </a:r>
            <a:r>
              <a:rPr lang="en-US" altLang="ko-KR" sz="1800" b="0" i="0" dirty="0">
                <a:solidFill>
                  <a:srgbClr val="374151"/>
                </a:solidFill>
                <a:effectLst/>
                <a:latin typeface="Söhne"/>
              </a:rPr>
              <a:t>, </a:t>
            </a:r>
            <a:r>
              <a:rPr lang="ko-KR" altLang="en-US" sz="1800" b="0" i="0" dirty="0">
                <a:solidFill>
                  <a:srgbClr val="374151"/>
                </a:solidFill>
                <a:effectLst/>
                <a:latin typeface="Söhne"/>
              </a:rPr>
              <a:t>게임 객체들의 움직임과 업데이트 속도를 조절하는 데 사용됩니다</a:t>
            </a:r>
            <a:r>
              <a:rPr lang="en-US" altLang="ko-KR" sz="1800" b="0" i="0" dirty="0">
                <a:solidFill>
                  <a:srgbClr val="374151"/>
                </a:solidFill>
                <a:effectLst/>
                <a:latin typeface="Söhne"/>
              </a:rPr>
              <a:t>.</a:t>
            </a:r>
          </a:p>
          <a:p>
            <a:pPr algn="l"/>
            <a:r>
              <a:rPr lang="ko-KR" altLang="en-US" sz="1800" b="0" i="0" dirty="0">
                <a:solidFill>
                  <a:srgbClr val="374151"/>
                </a:solidFill>
                <a:effectLst/>
                <a:latin typeface="Söhne"/>
              </a:rPr>
              <a:t>게임 루프에서는 매 프레임마다 다음과 같은 순서로 동작합니다</a:t>
            </a:r>
            <a:r>
              <a:rPr lang="en-US" altLang="ko-KR" sz="1800" b="0" i="0" dirty="0">
                <a:solidFill>
                  <a:srgbClr val="374151"/>
                </a:solidFill>
                <a:effectLst/>
                <a:latin typeface="Söhne"/>
              </a:rPr>
              <a:t>:</a:t>
            </a:r>
          </a:p>
          <a:p>
            <a:pPr algn="l">
              <a:buFont typeface="+mj-lt"/>
              <a:buAutoNum type="arabicPeriod"/>
            </a:pPr>
            <a:r>
              <a:rPr lang="ko-KR" altLang="en-US" sz="1800" b="0" i="0" dirty="0">
                <a:solidFill>
                  <a:srgbClr val="374151"/>
                </a:solidFill>
                <a:effectLst/>
                <a:latin typeface="Söhne"/>
              </a:rPr>
              <a:t>입력 처리 </a:t>
            </a:r>
            <a:r>
              <a:rPr lang="en-US" altLang="ko-KR" sz="1800" b="0" i="0" dirty="0">
                <a:solidFill>
                  <a:srgbClr val="374151"/>
                </a:solidFill>
                <a:effectLst/>
                <a:latin typeface="Söhne"/>
              </a:rPr>
              <a:t>(</a:t>
            </a:r>
            <a:r>
              <a:rPr lang="en-US" altLang="ko-KR" sz="1800" b="0" i="0" dirty="0" err="1">
                <a:solidFill>
                  <a:srgbClr val="374151"/>
                </a:solidFill>
                <a:effectLst/>
                <a:latin typeface="Söhne"/>
              </a:rPr>
              <a:t>ProcessInput</a:t>
            </a:r>
            <a:r>
              <a:rPr lang="en-US" altLang="ko-KR" sz="1800" b="0" i="0" dirty="0">
                <a:solidFill>
                  <a:srgbClr val="374151"/>
                </a:solidFill>
                <a:effectLst/>
                <a:latin typeface="Söhne"/>
              </a:rPr>
              <a:t>()): </a:t>
            </a:r>
            <a:r>
              <a:rPr lang="ko-KR" altLang="en-US" sz="1800" b="0" i="0" dirty="0">
                <a:solidFill>
                  <a:srgbClr val="374151"/>
                </a:solidFill>
                <a:effectLst/>
                <a:latin typeface="Söhne"/>
              </a:rPr>
              <a:t>플레이어의 입력을 처리합니다</a:t>
            </a:r>
            <a:r>
              <a:rPr lang="en-US" altLang="ko-KR" sz="1800" b="0" i="0" dirty="0">
                <a:solidFill>
                  <a:srgbClr val="374151"/>
                </a:solidFill>
                <a:effectLst/>
                <a:latin typeface="Söhne"/>
              </a:rPr>
              <a:t>. </a:t>
            </a:r>
            <a:r>
              <a:rPr lang="ko-KR" altLang="en-US" sz="1800" b="0" i="0" dirty="0">
                <a:solidFill>
                  <a:srgbClr val="374151"/>
                </a:solidFill>
                <a:effectLst/>
                <a:latin typeface="Söhne"/>
              </a:rPr>
              <a:t>이는 키보드 입력이나 마우스 입력과 같은 사용자의 조작을 의미합니다</a:t>
            </a:r>
            <a:r>
              <a:rPr lang="en-US" altLang="ko-KR" sz="1800" b="0" i="0" dirty="0">
                <a:solidFill>
                  <a:srgbClr val="374151"/>
                </a:solidFill>
                <a:effectLst/>
                <a:latin typeface="Söhne"/>
              </a:rPr>
              <a:t>.</a:t>
            </a:r>
          </a:p>
          <a:p>
            <a:pPr algn="l">
              <a:buFont typeface="+mj-lt"/>
              <a:buAutoNum type="arabicPeriod"/>
            </a:pPr>
            <a:r>
              <a:rPr lang="ko-KR" altLang="en-US" sz="1800" b="0" i="0" dirty="0">
                <a:solidFill>
                  <a:srgbClr val="374151"/>
                </a:solidFill>
                <a:effectLst/>
                <a:latin typeface="Söhne"/>
              </a:rPr>
              <a:t>게임 객체 업데이트 </a:t>
            </a:r>
            <a:r>
              <a:rPr lang="en-US" altLang="ko-KR" sz="1800" b="0" i="0" dirty="0">
                <a:solidFill>
                  <a:srgbClr val="374151"/>
                </a:solidFill>
                <a:effectLst/>
                <a:latin typeface="Söhne"/>
              </a:rPr>
              <a:t>(</a:t>
            </a:r>
            <a:r>
              <a:rPr lang="en-US" altLang="ko-KR" sz="1800" b="0" i="0" dirty="0" err="1">
                <a:solidFill>
                  <a:srgbClr val="374151"/>
                </a:solidFill>
                <a:effectLst/>
                <a:latin typeface="Söhne"/>
              </a:rPr>
              <a:t>MoveSnake</a:t>
            </a:r>
            <a:r>
              <a:rPr lang="en-US" altLang="ko-KR" sz="1800" b="0" i="0" dirty="0">
                <a:solidFill>
                  <a:srgbClr val="374151"/>
                </a:solidFill>
                <a:effectLst/>
                <a:latin typeface="Söhne"/>
              </a:rPr>
              <a:t>(), </a:t>
            </a:r>
            <a:r>
              <a:rPr lang="en-US" altLang="ko-KR" sz="1800" b="0" i="0" dirty="0" err="1">
                <a:solidFill>
                  <a:srgbClr val="374151"/>
                </a:solidFill>
                <a:effectLst/>
                <a:latin typeface="Söhne"/>
              </a:rPr>
              <a:t>MoveApple</a:t>
            </a:r>
            <a:r>
              <a:rPr lang="en-US" altLang="ko-KR" sz="1800" b="0" i="0" dirty="0">
                <a:solidFill>
                  <a:srgbClr val="374151"/>
                </a:solidFill>
                <a:effectLst/>
                <a:latin typeface="Söhne"/>
              </a:rPr>
              <a:t>(), </a:t>
            </a:r>
            <a:r>
              <a:rPr lang="ko-KR" altLang="en-US" sz="1800" b="0" i="0" dirty="0">
                <a:solidFill>
                  <a:srgbClr val="374151"/>
                </a:solidFill>
                <a:effectLst/>
                <a:latin typeface="Söhne"/>
              </a:rPr>
              <a:t>등</a:t>
            </a:r>
            <a:r>
              <a:rPr lang="en-US" altLang="ko-KR" sz="1800" b="0" i="0" dirty="0">
                <a:solidFill>
                  <a:srgbClr val="374151"/>
                </a:solidFill>
                <a:effectLst/>
                <a:latin typeface="Söhne"/>
              </a:rPr>
              <a:t>): </a:t>
            </a:r>
            <a:r>
              <a:rPr lang="ko-KR" altLang="en-US" sz="1800" b="0" i="0" dirty="0">
                <a:solidFill>
                  <a:srgbClr val="374151"/>
                </a:solidFill>
                <a:effectLst/>
                <a:latin typeface="Söhne"/>
              </a:rPr>
              <a:t>게임 객체들의 상태와 위치를 업데이트합니다</a:t>
            </a:r>
            <a:r>
              <a:rPr lang="en-US" altLang="ko-KR" sz="1800" b="0" i="0" dirty="0">
                <a:solidFill>
                  <a:srgbClr val="374151"/>
                </a:solidFill>
                <a:effectLst/>
                <a:latin typeface="Söhne"/>
              </a:rPr>
              <a:t>. </a:t>
            </a:r>
            <a:r>
              <a:rPr lang="ko-KR" altLang="en-US" sz="1800" b="0" i="0" dirty="0">
                <a:solidFill>
                  <a:srgbClr val="374151"/>
                </a:solidFill>
                <a:effectLst/>
                <a:latin typeface="Söhne"/>
              </a:rPr>
              <a:t>이때 </a:t>
            </a:r>
            <a:r>
              <a:rPr lang="en-US" altLang="ko-KR" sz="1800" b="0" i="0" dirty="0">
                <a:solidFill>
                  <a:srgbClr val="374151"/>
                </a:solidFill>
                <a:effectLst/>
                <a:latin typeface="Söhne"/>
              </a:rPr>
              <a:t>delta </a:t>
            </a:r>
            <a:r>
              <a:rPr lang="ko-KR" altLang="en-US" sz="1800" b="0" i="0" dirty="0">
                <a:solidFill>
                  <a:srgbClr val="374151"/>
                </a:solidFill>
                <a:effectLst/>
                <a:latin typeface="Söhne"/>
              </a:rPr>
              <a:t>타임이 사용되어 객체들의 움직임을 조절합니다</a:t>
            </a:r>
            <a:r>
              <a:rPr lang="en-US" altLang="ko-KR" sz="1800" b="0" i="0" dirty="0">
                <a:solidFill>
                  <a:srgbClr val="374151"/>
                </a:solidFill>
                <a:effectLst/>
                <a:latin typeface="Söhne"/>
              </a:rPr>
              <a:t>. Delta </a:t>
            </a:r>
            <a:r>
              <a:rPr lang="ko-KR" altLang="en-US" sz="1800" b="0" i="0" dirty="0">
                <a:solidFill>
                  <a:srgbClr val="374151"/>
                </a:solidFill>
                <a:effectLst/>
                <a:latin typeface="Söhne"/>
              </a:rPr>
              <a:t>타임을 이용하면 프레임 간의 시간 차이에 상관없이 일정한 속도로 객체들이 움직입니다</a:t>
            </a:r>
            <a:r>
              <a:rPr lang="en-US" altLang="ko-KR" sz="1800" b="0" i="0" dirty="0">
                <a:solidFill>
                  <a:srgbClr val="374151"/>
                </a:solidFill>
                <a:effectLst/>
                <a:latin typeface="Söhne"/>
              </a:rPr>
              <a:t>.</a:t>
            </a:r>
          </a:p>
          <a:p>
            <a:pPr algn="l">
              <a:buFont typeface="+mj-lt"/>
              <a:buAutoNum type="arabicPeriod"/>
            </a:pPr>
            <a:r>
              <a:rPr lang="ko-KR" altLang="en-US" sz="1800" b="0" i="0" dirty="0">
                <a:solidFill>
                  <a:srgbClr val="374151"/>
                </a:solidFill>
                <a:effectLst/>
                <a:latin typeface="Söhne"/>
              </a:rPr>
              <a:t>화면 그리기 </a:t>
            </a:r>
            <a:r>
              <a:rPr lang="en-US" altLang="ko-KR" sz="1800" b="0" i="0" dirty="0">
                <a:solidFill>
                  <a:srgbClr val="374151"/>
                </a:solidFill>
                <a:effectLst/>
                <a:latin typeface="Söhne"/>
              </a:rPr>
              <a:t>(</a:t>
            </a:r>
            <a:r>
              <a:rPr lang="en-US" altLang="ko-KR" sz="1800" b="0" i="0" dirty="0" err="1">
                <a:solidFill>
                  <a:srgbClr val="374151"/>
                </a:solidFill>
                <a:effectLst/>
                <a:latin typeface="Söhne"/>
              </a:rPr>
              <a:t>DrawBuffer</a:t>
            </a:r>
            <a:r>
              <a:rPr lang="en-US" altLang="ko-KR" sz="1800" b="0" i="0" dirty="0">
                <a:solidFill>
                  <a:srgbClr val="374151"/>
                </a:solidFill>
                <a:effectLst/>
                <a:latin typeface="Söhne"/>
              </a:rPr>
              <a:t>()): </a:t>
            </a:r>
            <a:r>
              <a:rPr lang="ko-KR" altLang="en-US" sz="1800" b="0" i="0" dirty="0">
                <a:solidFill>
                  <a:srgbClr val="374151"/>
                </a:solidFill>
                <a:effectLst/>
                <a:latin typeface="Söhne"/>
              </a:rPr>
              <a:t>게임 객체들의 상태를 기반으로 화면을 그립니다</a:t>
            </a:r>
            <a:r>
              <a:rPr lang="en-US" altLang="ko-KR" sz="1800" b="0" i="0" dirty="0">
                <a:solidFill>
                  <a:srgbClr val="374151"/>
                </a:solidFill>
                <a:effectLst/>
                <a:latin typeface="Söhne"/>
              </a:rPr>
              <a:t>. </a:t>
            </a:r>
            <a:r>
              <a:rPr lang="ko-KR" altLang="en-US" sz="1800" b="0" i="0" dirty="0">
                <a:solidFill>
                  <a:srgbClr val="374151"/>
                </a:solidFill>
                <a:effectLst/>
                <a:latin typeface="Söhne"/>
              </a:rPr>
              <a:t>이때도 </a:t>
            </a:r>
            <a:r>
              <a:rPr lang="en-US" altLang="ko-KR" sz="1800" b="0" i="0" dirty="0">
                <a:solidFill>
                  <a:srgbClr val="374151"/>
                </a:solidFill>
                <a:effectLst/>
                <a:latin typeface="Söhne"/>
              </a:rPr>
              <a:t>delta </a:t>
            </a:r>
            <a:r>
              <a:rPr lang="ko-KR" altLang="en-US" sz="1800" b="0" i="0" dirty="0">
                <a:solidFill>
                  <a:srgbClr val="374151"/>
                </a:solidFill>
                <a:effectLst/>
                <a:latin typeface="Söhne"/>
              </a:rPr>
              <a:t>타임이 사용될 수 있으며</a:t>
            </a:r>
            <a:r>
              <a:rPr lang="en-US" altLang="ko-KR" sz="1800" b="0" i="0" dirty="0">
                <a:solidFill>
                  <a:srgbClr val="374151"/>
                </a:solidFill>
                <a:effectLst/>
                <a:latin typeface="Söhne"/>
              </a:rPr>
              <a:t>, </a:t>
            </a:r>
            <a:r>
              <a:rPr lang="ko-KR" altLang="en-US" sz="1800" b="0" i="0" dirty="0">
                <a:solidFill>
                  <a:srgbClr val="374151"/>
                </a:solidFill>
                <a:effectLst/>
                <a:latin typeface="Söhne"/>
              </a:rPr>
              <a:t>화면의 업데이트 주기는 게임 루프의 실행 속도에 의해 결정됩니다</a:t>
            </a:r>
            <a:r>
              <a:rPr lang="en-US" altLang="ko-KR" sz="1800" b="0" i="0" dirty="0">
                <a:solidFill>
                  <a:srgbClr val="374151"/>
                </a:solidFill>
                <a:effectLst/>
                <a:latin typeface="Söhne"/>
              </a:rPr>
              <a:t>.</a:t>
            </a:r>
          </a:p>
          <a:p>
            <a:pPr algn="l"/>
            <a:r>
              <a:rPr lang="ko-KR" altLang="en-US" sz="1800" b="0" i="0" dirty="0">
                <a:solidFill>
                  <a:srgbClr val="374151"/>
                </a:solidFill>
                <a:effectLst/>
                <a:latin typeface="Söhne"/>
              </a:rPr>
              <a:t>즉</a:t>
            </a:r>
            <a:r>
              <a:rPr lang="en-US" altLang="ko-KR" sz="1800" b="0" i="0" dirty="0">
                <a:solidFill>
                  <a:srgbClr val="374151"/>
                </a:solidFill>
                <a:effectLst/>
                <a:latin typeface="Söhne"/>
              </a:rPr>
              <a:t>, </a:t>
            </a:r>
            <a:r>
              <a:rPr lang="ko-KR" altLang="en-US" sz="1800" b="0" i="0" dirty="0">
                <a:solidFill>
                  <a:srgbClr val="374151"/>
                </a:solidFill>
                <a:effectLst/>
                <a:latin typeface="Söhne"/>
              </a:rPr>
              <a:t>위의 지렁이 게임 코드는 </a:t>
            </a:r>
            <a:r>
              <a:rPr lang="en-US" altLang="ko-KR" sz="1800" b="0" i="0" dirty="0">
                <a:solidFill>
                  <a:srgbClr val="374151"/>
                </a:solidFill>
                <a:effectLst/>
                <a:latin typeface="Söhne"/>
              </a:rPr>
              <a:t>delta </a:t>
            </a:r>
            <a:r>
              <a:rPr lang="ko-KR" altLang="en-US" sz="1800" b="0" i="0" dirty="0">
                <a:solidFill>
                  <a:srgbClr val="374151"/>
                </a:solidFill>
                <a:effectLst/>
                <a:latin typeface="Söhne"/>
              </a:rPr>
              <a:t>타임을 기준으로 게임 객체들의 움직임과 업데이트를 조절하며</a:t>
            </a:r>
            <a:r>
              <a:rPr lang="en-US" altLang="ko-KR" sz="1800" b="0" i="0" dirty="0">
                <a:solidFill>
                  <a:srgbClr val="374151"/>
                </a:solidFill>
                <a:effectLst/>
                <a:latin typeface="Söhne"/>
              </a:rPr>
              <a:t>, </a:t>
            </a:r>
            <a:r>
              <a:rPr lang="ko-KR" altLang="en-US" sz="1800" b="0" i="0" dirty="0">
                <a:solidFill>
                  <a:srgbClr val="374151"/>
                </a:solidFill>
                <a:effectLst/>
                <a:latin typeface="Söhne"/>
              </a:rPr>
              <a:t>게임 루프의 업데이트 횟수에는 직접적인 의존성이 없습니다</a:t>
            </a:r>
            <a:r>
              <a:rPr lang="en-US" altLang="ko-KR" sz="1800" b="0" i="0" dirty="0">
                <a:solidFill>
                  <a:srgbClr val="374151"/>
                </a:solidFill>
                <a:effectLst/>
                <a:latin typeface="Söhne"/>
              </a:rPr>
              <a:t>. </a:t>
            </a:r>
            <a:r>
              <a:rPr lang="ko-KR" altLang="en-US" sz="1800" b="0" i="0" dirty="0">
                <a:solidFill>
                  <a:srgbClr val="374151"/>
                </a:solidFill>
                <a:effectLst/>
                <a:latin typeface="Söhne"/>
              </a:rPr>
              <a:t>이는 게임의 성능과 실행 환경에 따라 일정한 속도로 게임이 진행되도록 보장합니다</a:t>
            </a:r>
            <a:r>
              <a:rPr lang="en-US" altLang="ko-KR" sz="1800" b="0" i="0" dirty="0">
                <a:solidFill>
                  <a:srgbClr val="374151"/>
                </a:solidFill>
                <a:effectLst/>
                <a:latin typeface="Söhne"/>
              </a:rPr>
              <a:t>.</a:t>
            </a:r>
          </a:p>
          <a:p>
            <a:endParaRPr lang="ko-KR" altLang="en-US" sz="1800" dirty="0"/>
          </a:p>
        </p:txBody>
      </p:sp>
    </p:spTree>
    <p:extLst>
      <p:ext uri="{BB962C8B-B14F-4D97-AF65-F5344CB8AC3E}">
        <p14:creationId xmlns:p14="http://schemas.microsoft.com/office/powerpoint/2010/main" val="246239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EFC9A-351B-47B8-710D-9A2765FE9CEC}"/>
              </a:ext>
            </a:extLst>
          </p:cNvPr>
          <p:cNvSpPr txBox="1"/>
          <p:nvPr/>
        </p:nvSpPr>
        <p:spPr>
          <a:xfrm>
            <a:off x="3875315" y="2760617"/>
            <a:ext cx="4711337" cy="1015663"/>
          </a:xfrm>
          <a:prstGeom prst="rect">
            <a:avLst/>
          </a:prstGeom>
          <a:noFill/>
        </p:spPr>
        <p:txBody>
          <a:bodyPr wrap="square" rtlCol="0">
            <a:spAutoFit/>
          </a:bodyPr>
          <a:lstStyle/>
          <a:p>
            <a:r>
              <a:rPr lang="ko-KR" altLang="en-US" sz="6000" dirty="0"/>
              <a:t>감사합니다</a:t>
            </a:r>
          </a:p>
        </p:txBody>
      </p:sp>
    </p:spTree>
    <p:extLst>
      <p:ext uri="{BB962C8B-B14F-4D97-AF65-F5344CB8AC3E}">
        <p14:creationId xmlns:p14="http://schemas.microsoft.com/office/powerpoint/2010/main" val="374316909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70</TotalTime>
  <Words>1044</Words>
  <Application>Microsoft Office PowerPoint</Application>
  <PresentationFormat>와이드스크린</PresentationFormat>
  <Paragraphs>65</Paragraphs>
  <Slides>9</Slides>
  <Notes>0</Notes>
  <HiddenSlides>0</HiddenSlides>
  <MMClips>2</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Arial Unicode MS</vt:lpstr>
      <vt:lpstr>Söhne</vt:lpstr>
      <vt:lpstr>NanumGothic</vt:lpstr>
      <vt:lpstr>맑은 고딕</vt:lpstr>
      <vt:lpstr>Arial</vt:lpstr>
      <vt:lpstr>Calibri</vt:lpstr>
      <vt:lpstr>Calibri Light</vt:lpstr>
      <vt:lpstr>Office 테마</vt:lpstr>
      <vt:lpstr>지렁이 게임</vt:lpstr>
      <vt:lpstr>게임 영상</vt:lpstr>
      <vt:lpstr>게임 영상</vt:lpstr>
      <vt:lpstr>게임 엔진 설계의 주요점</vt:lpstr>
      <vt:lpstr>구조화에 대한 핵심 설명</vt:lpstr>
      <vt:lpstr>모듈화에 대한 설명</vt:lpstr>
      <vt:lpstr>모듈별 클래스, 함수, 자료구조</vt:lpstr>
      <vt:lpstr> 렌더링 결과</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예찬 김</dc:creator>
  <cp:lastModifiedBy>예찬 김</cp:lastModifiedBy>
  <cp:revision>5</cp:revision>
  <dcterms:created xsi:type="dcterms:W3CDTF">2023-06-18T10:38:43Z</dcterms:created>
  <dcterms:modified xsi:type="dcterms:W3CDTF">2023-06-18T11:57:11Z</dcterms:modified>
</cp:coreProperties>
</file>