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01752" y="171450"/>
            <a:ext cx="8534399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5791200" y="4803737"/>
            <a:ext cx="30449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04800" y="4808135"/>
            <a:ext cx="35813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4361687" y="769779"/>
            <a:ext cx="457200" cy="33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01752" y="1145286"/>
            <a:ext cx="85037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587" marL="274320" rtl="0" algn="l">
              <a:spcBef>
                <a:spcPts val="540"/>
              </a:spcBef>
              <a:buClr>
                <a:schemeClr val="accent2"/>
              </a:buClr>
              <a:buFont typeface="Noto Symbol"/>
              <a:buChar char="●"/>
              <a:defRPr/>
            </a:lvl1pPr>
            <a:lvl2pPr indent="-184150" marL="548640" rtl="0" algn="l">
              <a:spcBef>
                <a:spcPts val="440"/>
              </a:spcBef>
              <a:buClr>
                <a:schemeClr val="accent2"/>
              </a:buClr>
              <a:buFont typeface="Noto Symbol"/>
              <a:buChar char="○"/>
              <a:defRPr/>
            </a:lvl2pPr>
            <a:lvl3pPr indent="-143510" marL="822960" rtl="0" algn="l">
              <a:spcBef>
                <a:spcPts val="400"/>
              </a:spcBef>
              <a:buClr>
                <a:schemeClr val="accent2"/>
              </a:buClr>
              <a:buFont typeface="Noto Symbol"/>
              <a:buChar char="•"/>
              <a:defRPr/>
            </a:lvl3pPr>
            <a:lvl4pPr indent="-144780" marL="1097280" rtl="0" algn="l">
              <a:spcBef>
                <a:spcPts val="400"/>
              </a:spcBef>
              <a:buClr>
                <a:schemeClr val="accent2"/>
              </a:buClr>
              <a:buFont typeface="Noto Symbol"/>
              <a:buChar char="•"/>
              <a:defRPr/>
            </a:lvl4pPr>
            <a:lvl5pPr indent="-114300" marL="1371600" rtl="0" algn="l">
              <a:spcBef>
                <a:spcPts val="360"/>
              </a:spcBef>
              <a:buClr>
                <a:schemeClr val="accent2"/>
              </a:buClr>
              <a:buFont typeface="Georgia"/>
              <a:buChar char="•"/>
              <a:defRPr/>
            </a:lvl5pPr>
            <a:lvl6pPr indent="-93980" marL="1645920" rtl="0" algn="l">
              <a:spcBef>
                <a:spcPts val="360"/>
              </a:spcBef>
              <a:buClr>
                <a:schemeClr val="accent6"/>
              </a:buClr>
              <a:buFont typeface="Noto Symbol"/>
              <a:buChar char="●"/>
              <a:defRPr/>
            </a:lvl6pPr>
            <a:lvl7pPr indent="-101600" marL="1920240" rtl="0" algn="l">
              <a:spcBef>
                <a:spcPts val="320"/>
              </a:spcBef>
              <a:buClr>
                <a:srgbClr val="D39802"/>
              </a:buClr>
              <a:buFont typeface="Georgia"/>
              <a:buChar char="•"/>
              <a:defRPr/>
            </a:lvl7pPr>
            <a:lvl8pPr indent="-83820" marL="2103120" rtl="0" algn="l">
              <a:spcBef>
                <a:spcPts val="320"/>
              </a:spcBef>
              <a:buClr>
                <a:srgbClr val="5EA160"/>
              </a:buClr>
              <a:buFont typeface="Georgia"/>
              <a:buChar char="•"/>
              <a:defRPr/>
            </a:lvl8pPr>
            <a:lvl9pPr indent="-113029" marL="2377440" rtl="0" algn="l">
              <a:spcBef>
                <a:spcPts val="280"/>
              </a:spcBef>
              <a:buClr>
                <a:srgbClr val="549FB4"/>
              </a:buClr>
              <a:buFont typeface="Georgia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msdn.microsoft.com/en-us/library/system.runtime.caching(v=vs.110).aspx" TargetMode="External"/><Relationship Id="rId4" Type="http://schemas.openxmlformats.org/officeDocument/2006/relationships/hyperlink" Target="http://www.couchbase.com/" TargetMode="External"/><Relationship Id="rId5" Type="http://schemas.openxmlformats.org/officeDocument/2006/relationships/hyperlink" Target="http://redis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Fanex Caching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6173475" y="45458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Prepared by Jason Ly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Objectives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Technical view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Sample code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Provide an abstract layer for different data storages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Switch between caching library easier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Easy to add new data storage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Currently support three storages: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80000"/>
            </a:pPr>
            <a:r>
              <a:rPr lang="en" u="sng">
                <a:solidFill>
                  <a:schemeClr val="hlink"/>
                </a:solidFill>
                <a:hlinkClick r:id="rId3"/>
              </a:rPr>
              <a:t>MemoryCaching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Couchbase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Redis (version 2.8.17)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Library Overview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462" y="1255125"/>
            <a:ext cx="6449075" cy="3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 configuration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800"/>
              <a:t>Configuration for Couchbase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Configuration for Redis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833787"/>
            <a:ext cx="67341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823400"/>
            <a:ext cx="67532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00" y="3236050"/>
            <a:ext cx="68675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Sample code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90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Configure Redis as the default caching storage (reference to the previous slide)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Cache values in Redis: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Cache another values in the memory (not the default caching storage):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00" y="1872950"/>
            <a:ext cx="4238625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Shape 73"/>
          <p:cNvCxnSpPr/>
          <p:nvPr/>
        </p:nvCxnSpPr>
        <p:spPr>
          <a:xfrm>
            <a:off x="4839375" y="2109100"/>
            <a:ext cx="668400" cy="0"/>
          </a:xfrm>
          <a:prstGeom prst="straightConnector1">
            <a:avLst/>
          </a:prstGeom>
          <a:noFill/>
          <a:ln cap="flat" cmpd="sng" w="19050">
            <a:solidFill>
              <a:srgbClr val="5EA160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74" name="Shape 74"/>
          <p:cNvSpPr txBox="1"/>
          <p:nvPr/>
        </p:nvSpPr>
        <p:spPr>
          <a:xfrm>
            <a:off x="5426675" y="1962100"/>
            <a:ext cx="1595399" cy="29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Cache it for 500s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229275" y="3802925"/>
            <a:ext cx="1595399" cy="29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Cache it for 500s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880000" y="3435250"/>
            <a:ext cx="2189700" cy="29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Create new cache instance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5305475" y="3381775"/>
            <a:ext cx="624000" cy="213899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5EA16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78" name="Shape 78"/>
          <p:cNvCxnSpPr/>
          <p:nvPr/>
        </p:nvCxnSpPr>
        <p:spPr>
          <a:xfrm>
            <a:off x="4322475" y="3709225"/>
            <a:ext cx="962400" cy="238799"/>
          </a:xfrm>
          <a:prstGeom prst="bentConnector3">
            <a:avLst>
              <a:gd fmla="val -3" name="adj1"/>
            </a:avLst>
          </a:prstGeom>
          <a:noFill/>
          <a:ln cap="flat" cmpd="sng" w="19050">
            <a:solidFill>
              <a:srgbClr val="5EA160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