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Chewy"/>
      <p:regular r:id="rId40"/>
    </p:embeddedFont>
  </p:embeddedFontLst>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4AB85EA9-1A8F-44C7-978E-04D780499B25}">
  <a:tblStyle styleId="{4AB85EA9-1A8F-44C7-978E-04D780499B25}" styleName="Table_0">
    <a:wholeTbl>
      <a:tcStyle>
        <a:tcBdr>
          <a:left>
            <a:ln cap="flat" cmpd="sng" w="9525">
              <a:solidFill>
                <a:srgbClr val="000000"/>
              </a:solidFill>
              <a:prstDash val="solid"/>
              <a:round/>
              <a:headEnd len="med" w="med" type="none"/>
              <a:tailEnd len="med" w="med" type="none"/>
            </a:ln>
          </a:left>
          <a:right>
            <a:ln cap="flat" cmpd="sng" w="9525">
              <a:solidFill>
                <a:srgbClr val="000000"/>
              </a:solidFill>
              <a:prstDash val="solid"/>
              <a:round/>
              <a:headEnd len="med" w="med" type="none"/>
              <a:tailEnd len="med" w="med" type="none"/>
            </a:ln>
          </a:right>
          <a:top>
            <a:ln cap="flat" cmpd="sng" w="9525">
              <a:solidFill>
                <a:srgbClr val="000000"/>
              </a:solidFill>
              <a:prstDash val="solid"/>
              <a:round/>
              <a:headEnd len="med" w="med" type="none"/>
              <a:tailEnd len="med" w="med" type="none"/>
            </a:ln>
          </a:top>
          <a:bottom>
            <a:ln cap="flat" cmpd="sng" w="9525">
              <a:solidFill>
                <a:srgbClr val="000000"/>
              </a:solidFill>
              <a:prstDash val="solid"/>
              <a:round/>
              <a:headEnd len="med" w="med" type="none"/>
              <a:tailEnd len="med" w="med" type="none"/>
            </a:ln>
          </a:bottom>
          <a:insideH>
            <a:ln cap="flat" cmpd="sng" w="9525">
              <a:solidFill>
                <a:srgbClr val="000000"/>
              </a:solidFill>
              <a:prstDash val="solid"/>
              <a:round/>
              <a:headEnd len="med" w="med" type="none"/>
              <a:tailEnd len="med" w="med" type="none"/>
            </a:ln>
          </a:insideH>
          <a:insideV>
            <a:ln cap="flat" cmpd="sng" w="9525">
              <a:solidFill>
                <a:srgbClr val="000000"/>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font" Target="fonts/Chewy-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 name="Shape 31"/>
        <p:cNvGrpSpPr/>
        <p:nvPr/>
      </p:nvGrpSpPr>
      <p:grpSpPr>
        <a:xfrm>
          <a:off x="0" y="0"/>
          <a:ext cx="0" cy="0"/>
          <a:chOff x="0" y="0"/>
          <a:chExt cx="0" cy="0"/>
        </a:xfrm>
      </p:grpSpPr>
      <p:sp>
        <p:nvSpPr>
          <p:cNvPr id="32" name="Shape 3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3" name="Shape 3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1" name="Shape 12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9" name="Shape 12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5" name="Shape 13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6" name="Shape 14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3" name="Shape 15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0" name="Shape 16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7" name="Shape 16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5" name="Shape 17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3" name="Shape 18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9" name="Shape 18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 name="Shape 37"/>
        <p:cNvGrpSpPr/>
        <p:nvPr/>
      </p:nvGrpSpPr>
      <p:grpSpPr>
        <a:xfrm>
          <a:off x="0" y="0"/>
          <a:ext cx="0" cy="0"/>
          <a:chOff x="0" y="0"/>
          <a:chExt cx="0" cy="0"/>
        </a:xfrm>
      </p:grpSpPr>
      <p:sp>
        <p:nvSpPr>
          <p:cNvPr id="38" name="Shape 3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9" name="Shape 3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7" name="Shape 19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9" name="Shape 20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6" name="Shape 21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3" name="Shape 22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7" name="Shape 23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4" name="Shape 24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2" name="Shape 25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8" name="Shape 25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2" name="Shape 262"/>
        <p:cNvGrpSpPr/>
        <p:nvPr/>
      </p:nvGrpSpPr>
      <p:grpSpPr>
        <a:xfrm>
          <a:off x="0" y="0"/>
          <a:ext cx="0" cy="0"/>
          <a:chOff x="0" y="0"/>
          <a:chExt cx="0" cy="0"/>
        </a:xfrm>
      </p:grpSpPr>
      <p:sp>
        <p:nvSpPr>
          <p:cNvPr id="263" name="Shape 26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4" name="Shape 26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8" name="Shape 27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 name="Shape 53"/>
        <p:cNvGrpSpPr/>
        <p:nvPr/>
      </p:nvGrpSpPr>
      <p:grpSpPr>
        <a:xfrm>
          <a:off x="0" y="0"/>
          <a:ext cx="0" cy="0"/>
          <a:chOff x="0" y="0"/>
          <a:chExt cx="0" cy="0"/>
        </a:xfrm>
      </p:grpSpPr>
      <p:sp>
        <p:nvSpPr>
          <p:cNvPr id="54" name="Shape 5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5" name="Shape 5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Nếu ai đã từng làm việc với DataAccess Layer thì không thể nào tránh khỏi phải làm các việc như :</a:t>
            </a:r>
          </a:p>
          <a:p>
            <a:pPr lvl="0" rtl="0">
              <a:spcBef>
                <a:spcPts val="0"/>
              </a:spcBef>
              <a:buNone/>
            </a:pPr>
            <a:r>
              <a:rPr lang="en"/>
              <a:t>- Tạo một connection tới DB</a:t>
            </a:r>
          </a:p>
          <a:p>
            <a:pPr lvl="0" rtl="0">
              <a:spcBef>
                <a:spcPts val="0"/>
              </a:spcBef>
              <a:buNone/>
            </a:pPr>
            <a:r>
              <a:rPr lang="en"/>
              <a:t>- Khai báo stored procedure name</a:t>
            </a:r>
          </a:p>
          <a:p>
            <a:pPr lvl="0" rtl="0">
              <a:spcBef>
                <a:spcPts val="0"/>
              </a:spcBef>
              <a:buNone/>
            </a:pPr>
            <a:r>
              <a:rPr lang="en"/>
              <a:t>- Pass parameters</a:t>
            </a:r>
          </a:p>
          <a:p>
            <a:pPr lvl="0" rtl="0">
              <a:spcBef>
                <a:spcPts val="0"/>
              </a:spcBef>
              <a:buNone/>
            </a:pPr>
            <a:r>
              <a:rPr lang="en"/>
              <a:t>- Select data</a:t>
            </a:r>
          </a:p>
          <a:p>
            <a:pPr lvl="0" rtl="0">
              <a:spcBef>
                <a:spcPts val="0"/>
              </a:spcBef>
              <a:buNone/>
            </a:pPr>
            <a:r>
              <a:rPr lang="en"/>
              <a:t>- Update data</a:t>
            </a:r>
          </a:p>
          <a:p>
            <a:pPr lvl="0" rtl="0">
              <a:spcBef>
                <a:spcPts val="0"/>
              </a:spcBef>
              <a:buNone/>
            </a:pPr>
            <a:r>
              <a:rPr lang="en"/>
              <a:t>- Mapping data from DataReader to object =&gt; show list</a:t>
            </a:r>
          </a:p>
          <a:p>
            <a:pPr>
              <a:spcBef>
                <a:spcPts val="0"/>
              </a:spcBef>
              <a:buNone/>
            </a:pPr>
            <a:r>
              <a:rPr lang="en"/>
              <a:t>=&gt; Thì những việc làm này nó rất là tốn thời gian của mọi nguời =&gt; Next Slide</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85" name="Shape 28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9" name="Shape 289"/>
        <p:cNvGrpSpPr/>
        <p:nvPr/>
      </p:nvGrpSpPr>
      <p:grpSpPr>
        <a:xfrm>
          <a:off x="0" y="0"/>
          <a:ext cx="0" cy="0"/>
          <a:chOff x="0" y="0"/>
          <a:chExt cx="0" cy="0"/>
        </a:xfrm>
      </p:grpSpPr>
      <p:sp>
        <p:nvSpPr>
          <p:cNvPr id="290" name="Shape 29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91" name="Shape 29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97" name="Shape 29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2" name="Shape 302"/>
        <p:cNvGrpSpPr/>
        <p:nvPr/>
      </p:nvGrpSpPr>
      <p:grpSpPr>
        <a:xfrm>
          <a:off x="0" y="0"/>
          <a:ext cx="0" cy="0"/>
          <a:chOff x="0" y="0"/>
          <a:chExt cx="0" cy="0"/>
        </a:xfrm>
      </p:grpSpPr>
      <p:sp>
        <p:nvSpPr>
          <p:cNvPr id="303" name="Shape 30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04" name="Shape 30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7" name="Shape 307"/>
        <p:cNvGrpSpPr/>
        <p:nvPr/>
      </p:nvGrpSpPr>
      <p:grpSpPr>
        <a:xfrm>
          <a:off x="0" y="0"/>
          <a:ext cx="0" cy="0"/>
          <a:chOff x="0" y="0"/>
          <a:chExt cx="0" cy="0"/>
        </a:xfrm>
      </p:grpSpPr>
      <p:sp>
        <p:nvSpPr>
          <p:cNvPr id="308" name="Shape 30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09" name="Shape 3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6" name="Shape 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Như ở đây mọi nguời có thể thấy tổng quan các bước mà chúng ta làm việc với DataAccess Layer.</a:t>
            </a:r>
          </a:p>
          <a:p>
            <a:pPr indent="-228600" lvl="0" marL="457200" rtl="0">
              <a:spcBef>
                <a:spcPts val="0"/>
              </a:spcBef>
            </a:pPr>
            <a:r>
              <a:rPr lang="en"/>
              <a:t>Ta phải khởi tạo một connection từ một chuỗi connection string</a:t>
            </a:r>
          </a:p>
          <a:p>
            <a:pPr indent="-228600" lvl="0" marL="457200" rtl="0">
              <a:spcBef>
                <a:spcPts val="0"/>
              </a:spcBef>
            </a:pPr>
            <a:r>
              <a:rPr lang="en"/>
              <a:t>Khai báo stored procedure name</a:t>
            </a:r>
          </a:p>
          <a:p>
            <a:pPr indent="-228600" lvl="0" marL="457200" rtl="0">
              <a:spcBef>
                <a:spcPts val="0"/>
              </a:spcBef>
            </a:pPr>
            <a:r>
              <a:rPr lang="en"/>
              <a:t>Pass parameter name và value</a:t>
            </a:r>
          </a:p>
          <a:p>
            <a:pPr indent="-228600" lvl="0" marL="457200" rtl="0">
              <a:spcBef>
                <a:spcPts val="0"/>
              </a:spcBef>
            </a:pPr>
            <a:r>
              <a:rPr lang="en"/>
              <a:t>Execute DataReader ( Ở đây thì chắc chúng ta không cần bàn đến vấn đề tại sao dung DataReader mà ko dung DataSet,e nghĩ mọi ngừoi ai cũng biết và nó cũng ko thuộc phạm vi của bài giới thiệu này)</a:t>
            </a:r>
          </a:p>
          <a:p>
            <a:pPr indent="-228600" lvl="0" marL="457200">
              <a:spcBef>
                <a:spcPts val="0"/>
              </a:spcBef>
            </a:pPr>
            <a:r>
              <a:rPr lang="en"/>
              <a:t>Tiếp đó là việc mapping (hay còn gọi là hand code)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5" name="Shape 7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Read data from database and map to object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8" name="Shape 8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1" name="Shape 10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8" name="Shape 10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4" name="Shape 11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x="0" y="0"/>
          <a:ext cx="0" cy="0"/>
          <a:chOff x="0" y="0"/>
          <a:chExt cx="0" cy="0"/>
        </a:xfrm>
      </p:grpSpPr>
      <p:sp>
        <p:nvSpPr>
          <p:cNvPr id="8" name="Shape 8"/>
          <p:cNvSpPr txBox="1"/>
          <p:nvPr>
            <p:ph type="ctrTitle"/>
          </p:nvPr>
        </p:nvSpPr>
        <p:spPr>
          <a:xfrm>
            <a:off x="457200" y="563759"/>
            <a:ext cx="8229600" cy="3009600"/>
          </a:xfrm>
          <a:prstGeom prst="rect">
            <a:avLst/>
          </a:prstGeom>
        </p:spPr>
        <p:txBody>
          <a:bodyPr anchorCtr="0" anchor="t" bIns="91425" lIns="91425" rIns="91425" tIns="91425"/>
          <a:lstStyle>
            <a:lvl1pPr rtl="0">
              <a:spcBef>
                <a:spcPts val="0"/>
              </a:spcBef>
              <a:buSzPct val="100000"/>
              <a:defRPr sz="7200"/>
            </a:lvl1pPr>
            <a:lvl2pPr rtl="0">
              <a:spcBef>
                <a:spcPts val="0"/>
              </a:spcBef>
              <a:buSzPct val="100000"/>
              <a:defRPr sz="7200"/>
            </a:lvl2pPr>
            <a:lvl3pPr rtl="0">
              <a:spcBef>
                <a:spcPts val="0"/>
              </a:spcBef>
              <a:buSzPct val="100000"/>
              <a:defRPr sz="7200"/>
            </a:lvl3pPr>
            <a:lvl4pPr rtl="0">
              <a:spcBef>
                <a:spcPts val="0"/>
              </a:spcBef>
              <a:buSzPct val="100000"/>
              <a:defRPr sz="7200"/>
            </a:lvl4pPr>
            <a:lvl5pPr rtl="0">
              <a:spcBef>
                <a:spcPts val="0"/>
              </a:spcBef>
              <a:buSzPct val="100000"/>
              <a:defRPr sz="7200"/>
            </a:lvl5pPr>
            <a:lvl6pPr rtl="0">
              <a:spcBef>
                <a:spcPts val="0"/>
              </a:spcBef>
              <a:buSzPct val="100000"/>
              <a:defRPr sz="7200"/>
            </a:lvl6pPr>
            <a:lvl7pPr rtl="0">
              <a:spcBef>
                <a:spcPts val="0"/>
              </a:spcBef>
              <a:buSzPct val="100000"/>
              <a:defRPr sz="7200"/>
            </a:lvl7pPr>
            <a:lvl8pPr rtl="0">
              <a:spcBef>
                <a:spcPts val="0"/>
              </a:spcBef>
              <a:buSzPct val="100000"/>
              <a:defRPr sz="7200"/>
            </a:lvl8pPr>
            <a:lvl9pPr rtl="0">
              <a:spcBef>
                <a:spcPts val="0"/>
              </a:spcBef>
              <a:buSzPct val="100000"/>
              <a:defRPr sz="7200"/>
            </a:lvl9pPr>
          </a:lstStyle>
          <a:p/>
        </p:txBody>
      </p:sp>
      <p:sp>
        <p:nvSpPr>
          <p:cNvPr id="9" name="Shape 9"/>
          <p:cNvSpPr txBox="1"/>
          <p:nvPr>
            <p:ph idx="1" type="subTitle"/>
          </p:nvPr>
        </p:nvSpPr>
        <p:spPr>
          <a:xfrm>
            <a:off x="457200" y="3716392"/>
            <a:ext cx="8229600" cy="1232699"/>
          </a:xfrm>
          <a:prstGeom prst="rect">
            <a:avLst/>
          </a:prstGeom>
        </p:spPr>
        <p:txBody>
          <a:bodyPr anchorCtr="0" anchor="t" bIns="91425" lIns="91425" rIns="91425" tIns="91425"/>
          <a:lstStyle>
            <a:lvl1pPr rtl="0">
              <a:spcBef>
                <a:spcPts val="0"/>
              </a:spcBef>
              <a:buClr>
                <a:schemeClr val="dk2"/>
              </a:buClr>
              <a:buSzPct val="100000"/>
              <a:buNone/>
              <a:defRPr sz="4800">
                <a:solidFill>
                  <a:schemeClr val="dk2"/>
                </a:solidFill>
              </a:defRPr>
            </a:lvl1pPr>
            <a:lvl2pPr rtl="0">
              <a:spcBef>
                <a:spcPts val="0"/>
              </a:spcBef>
              <a:buClr>
                <a:schemeClr val="dk2"/>
              </a:buClr>
              <a:buSzPct val="100000"/>
              <a:buNone/>
              <a:defRPr sz="4800">
                <a:solidFill>
                  <a:schemeClr val="dk2"/>
                </a:solidFill>
              </a:defRPr>
            </a:lvl2pPr>
            <a:lvl3pPr rtl="0">
              <a:spcBef>
                <a:spcPts val="0"/>
              </a:spcBef>
              <a:buClr>
                <a:schemeClr val="dk2"/>
              </a:buClr>
              <a:buSzPct val="100000"/>
              <a:buNone/>
              <a:defRPr sz="4800">
                <a:solidFill>
                  <a:schemeClr val="dk2"/>
                </a:solidFill>
              </a:defRPr>
            </a:lvl3pPr>
            <a:lvl4pPr rtl="0">
              <a:spcBef>
                <a:spcPts val="0"/>
              </a:spcBef>
              <a:buClr>
                <a:schemeClr val="dk2"/>
              </a:buClr>
              <a:buSzPct val="100000"/>
              <a:buNone/>
              <a:defRPr sz="4800">
                <a:solidFill>
                  <a:schemeClr val="dk2"/>
                </a:solidFill>
              </a:defRPr>
            </a:lvl4pPr>
            <a:lvl5pPr rtl="0">
              <a:spcBef>
                <a:spcPts val="0"/>
              </a:spcBef>
              <a:buClr>
                <a:schemeClr val="dk2"/>
              </a:buClr>
              <a:buSzPct val="100000"/>
              <a:buNone/>
              <a:defRPr sz="4800">
                <a:solidFill>
                  <a:schemeClr val="dk2"/>
                </a:solidFill>
              </a:defRPr>
            </a:lvl5pPr>
            <a:lvl6pPr rtl="0">
              <a:spcBef>
                <a:spcPts val="0"/>
              </a:spcBef>
              <a:buClr>
                <a:schemeClr val="dk2"/>
              </a:buClr>
              <a:buSzPct val="100000"/>
              <a:buNone/>
              <a:defRPr sz="4800">
                <a:solidFill>
                  <a:schemeClr val="dk2"/>
                </a:solidFill>
              </a:defRPr>
            </a:lvl6pPr>
            <a:lvl7pPr rtl="0">
              <a:spcBef>
                <a:spcPts val="0"/>
              </a:spcBef>
              <a:buClr>
                <a:schemeClr val="dk2"/>
              </a:buClr>
              <a:buSzPct val="100000"/>
              <a:buNone/>
              <a:defRPr sz="4800">
                <a:solidFill>
                  <a:schemeClr val="dk2"/>
                </a:solidFill>
              </a:defRPr>
            </a:lvl7pPr>
            <a:lvl8pPr rtl="0">
              <a:spcBef>
                <a:spcPts val="0"/>
              </a:spcBef>
              <a:buClr>
                <a:schemeClr val="dk2"/>
              </a:buClr>
              <a:buSzPct val="100000"/>
              <a:buNone/>
              <a:defRPr sz="4800">
                <a:solidFill>
                  <a:schemeClr val="dk2"/>
                </a:solidFill>
              </a:defRPr>
            </a:lvl8pPr>
            <a:lvl9pPr rtl="0">
              <a:spcBef>
                <a:spcPts val="0"/>
              </a:spcBef>
              <a:buClr>
                <a:schemeClr val="dk2"/>
              </a:buClr>
              <a:buSzPct val="100000"/>
              <a:buNone/>
              <a:defRPr sz="4800">
                <a:solidFill>
                  <a:schemeClr val="dk2"/>
                </a:solidFill>
              </a:defRPr>
            </a:lvl9pPr>
          </a:lstStyle>
          <a:p/>
        </p:txBody>
      </p:sp>
      <p:cxnSp>
        <p:nvCxnSpPr>
          <p:cNvPr id="10" name="Shape 10"/>
          <p:cNvCxnSpPr/>
          <p:nvPr/>
        </p:nvCxnSpPr>
        <p:spPr>
          <a:xfrm>
            <a:off x="457200" y="411479"/>
            <a:ext cx="8229600" cy="0"/>
          </a:xfrm>
          <a:prstGeom prst="straightConnector1">
            <a:avLst/>
          </a:prstGeom>
          <a:noFill/>
          <a:ln cap="flat" cmpd="sng" w="57150">
            <a:solidFill>
              <a:schemeClr val="accent1"/>
            </a:solidFill>
            <a:prstDash val="solid"/>
            <a:round/>
            <a:headEnd len="med" w="med" type="none"/>
            <a:tailEnd len="med" w="med" type="none"/>
          </a:ln>
        </p:spPr>
      </p:cxnSp>
      <p:cxnSp>
        <p:nvCxnSpPr>
          <p:cNvPr id="11" name="Shape 11"/>
          <p:cNvCxnSpPr/>
          <p:nvPr/>
        </p:nvCxnSpPr>
        <p:spPr>
          <a:xfrm>
            <a:off x="457200" y="3633382"/>
            <a:ext cx="8229600" cy="0"/>
          </a:xfrm>
          <a:prstGeom prst="straightConnector1">
            <a:avLst/>
          </a:prstGeom>
          <a:noFill/>
          <a:ln cap="flat" cmpd="sng" w="57150">
            <a:solidFill>
              <a:schemeClr val="accent1"/>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x="0" y="0"/>
          <a:ext cx="0" cy="0"/>
          <a:chOff x="0" y="0"/>
          <a:chExt cx="0" cy="0"/>
        </a:xfrm>
      </p:grpSpPr>
      <p:sp>
        <p:nvSpPr>
          <p:cNvPr id="13" name="Shape 13"/>
          <p:cNvSpPr txBox="1"/>
          <p:nvPr>
            <p:ph type="title"/>
          </p:nvPr>
        </p:nvSpPr>
        <p:spPr>
          <a:xfrm>
            <a:off x="457200" y="205978"/>
            <a:ext cx="8229600" cy="857400"/>
          </a:xfrm>
          <a:prstGeom prst="rect">
            <a:avLst/>
          </a:prstGeom>
        </p:spPr>
        <p:txBody>
          <a:bodyPr anchorCtr="0" anchor="b" bIns="91425" lIns="91425" rIns="91425" tIns="91425"/>
          <a:lstStyle>
            <a:lvl1pPr rtl="0">
              <a:spcBef>
                <a:spcPts val="0"/>
              </a:spcBef>
              <a:defRPr>
                <a:solidFill>
                  <a:srgbClr val="DA0002"/>
                </a:solidFill>
              </a:defRPr>
            </a:lvl1pPr>
            <a:lvl2pPr rtl="0">
              <a:spcBef>
                <a:spcPts val="0"/>
              </a:spcBef>
              <a:defRPr>
                <a:solidFill>
                  <a:srgbClr val="DA0002"/>
                </a:solidFill>
              </a:defRPr>
            </a:lvl2pPr>
            <a:lvl3pPr rtl="0">
              <a:spcBef>
                <a:spcPts val="0"/>
              </a:spcBef>
              <a:defRPr>
                <a:solidFill>
                  <a:srgbClr val="DA0002"/>
                </a:solidFill>
              </a:defRPr>
            </a:lvl3pPr>
            <a:lvl4pPr rtl="0">
              <a:spcBef>
                <a:spcPts val="0"/>
              </a:spcBef>
              <a:defRPr>
                <a:solidFill>
                  <a:srgbClr val="DA0002"/>
                </a:solidFill>
              </a:defRPr>
            </a:lvl4pPr>
            <a:lvl5pPr rtl="0">
              <a:spcBef>
                <a:spcPts val="0"/>
              </a:spcBef>
              <a:defRPr>
                <a:solidFill>
                  <a:srgbClr val="DA0002"/>
                </a:solidFill>
              </a:defRPr>
            </a:lvl5pPr>
            <a:lvl6pPr rtl="0">
              <a:spcBef>
                <a:spcPts val="0"/>
              </a:spcBef>
              <a:defRPr>
                <a:solidFill>
                  <a:srgbClr val="DA0002"/>
                </a:solidFill>
              </a:defRPr>
            </a:lvl6pPr>
            <a:lvl7pPr rtl="0">
              <a:spcBef>
                <a:spcPts val="0"/>
              </a:spcBef>
              <a:defRPr>
                <a:solidFill>
                  <a:srgbClr val="DA0002"/>
                </a:solidFill>
              </a:defRPr>
            </a:lvl7pPr>
            <a:lvl8pPr rtl="0">
              <a:spcBef>
                <a:spcPts val="0"/>
              </a:spcBef>
              <a:defRPr>
                <a:solidFill>
                  <a:srgbClr val="DA0002"/>
                </a:solidFill>
              </a:defRPr>
            </a:lvl8pPr>
            <a:lvl9pPr rtl="0">
              <a:spcBef>
                <a:spcPts val="0"/>
              </a:spcBef>
              <a:defRPr>
                <a:solidFill>
                  <a:srgbClr val="DA0002"/>
                </a:solidFill>
              </a:defRPr>
            </a:lvl9pPr>
          </a:lstStyle>
          <a:p/>
        </p:txBody>
      </p:sp>
      <p:sp>
        <p:nvSpPr>
          <p:cNvPr id="14" name="Shape 14"/>
          <p:cNvSpPr txBox="1"/>
          <p:nvPr>
            <p:ph idx="1" type="body"/>
          </p:nvPr>
        </p:nvSpPr>
        <p:spPr>
          <a:xfrm>
            <a:off x="457200" y="1200150"/>
            <a:ext cx="8229600" cy="3725699"/>
          </a:xfrm>
          <a:prstGeom prst="rect">
            <a:avLst/>
          </a:prstGeom>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cxnSp>
        <p:nvCxnSpPr>
          <p:cNvPr id="15" name="Shape 15"/>
          <p:cNvCxnSpPr/>
          <p:nvPr/>
        </p:nvCxnSpPr>
        <p:spPr>
          <a:xfrm>
            <a:off x="457200" y="1143000"/>
            <a:ext cx="8229600" cy="0"/>
          </a:xfrm>
          <a:prstGeom prst="straightConnector1">
            <a:avLst/>
          </a:prstGeom>
          <a:noFill/>
          <a:ln cap="flat" cmpd="sng" w="50800">
            <a:solidFill>
              <a:srgbClr val="DA0002"/>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6" name="Shape 16"/>
        <p:cNvGrpSpPr/>
        <p:nvPr/>
      </p:nvGrpSpPr>
      <p:grpSpPr>
        <a:xfrm>
          <a:off x="0" y="0"/>
          <a:ext cx="0" cy="0"/>
          <a:chOff x="0" y="0"/>
          <a:chExt cx="0" cy="0"/>
        </a:xfrm>
      </p:grpSpPr>
      <p:sp>
        <p:nvSpPr>
          <p:cNvPr id="17" name="Shape 17"/>
          <p:cNvSpPr txBox="1"/>
          <p:nvPr>
            <p:ph type="title"/>
          </p:nvPr>
        </p:nvSpPr>
        <p:spPr>
          <a:xfrm>
            <a:off x="457200" y="205978"/>
            <a:ext cx="8229600" cy="857400"/>
          </a:xfrm>
          <a:prstGeom prst="rect">
            <a:avLst/>
          </a:prstGeom>
        </p:spPr>
        <p:txBody>
          <a:bodyPr anchorCtr="0" anchor="b" bIns="91425" lIns="91425" rIns="91425" tIns="91425"/>
          <a:lstStyle>
            <a:lvl1pPr rtl="0">
              <a:spcBef>
                <a:spcPts val="0"/>
              </a:spcBef>
              <a:defRPr>
                <a:solidFill>
                  <a:srgbClr val="DA0002"/>
                </a:solidFill>
              </a:defRPr>
            </a:lvl1pPr>
            <a:lvl2pPr rtl="0">
              <a:spcBef>
                <a:spcPts val="0"/>
              </a:spcBef>
              <a:defRPr>
                <a:solidFill>
                  <a:srgbClr val="DA0002"/>
                </a:solidFill>
              </a:defRPr>
            </a:lvl2pPr>
            <a:lvl3pPr rtl="0">
              <a:spcBef>
                <a:spcPts val="0"/>
              </a:spcBef>
              <a:defRPr>
                <a:solidFill>
                  <a:srgbClr val="DA0002"/>
                </a:solidFill>
              </a:defRPr>
            </a:lvl3pPr>
            <a:lvl4pPr rtl="0">
              <a:spcBef>
                <a:spcPts val="0"/>
              </a:spcBef>
              <a:defRPr>
                <a:solidFill>
                  <a:srgbClr val="DA0002"/>
                </a:solidFill>
              </a:defRPr>
            </a:lvl4pPr>
            <a:lvl5pPr rtl="0">
              <a:spcBef>
                <a:spcPts val="0"/>
              </a:spcBef>
              <a:defRPr>
                <a:solidFill>
                  <a:srgbClr val="DA0002"/>
                </a:solidFill>
              </a:defRPr>
            </a:lvl5pPr>
            <a:lvl6pPr rtl="0">
              <a:spcBef>
                <a:spcPts val="0"/>
              </a:spcBef>
              <a:defRPr>
                <a:solidFill>
                  <a:srgbClr val="DA0002"/>
                </a:solidFill>
              </a:defRPr>
            </a:lvl6pPr>
            <a:lvl7pPr rtl="0">
              <a:spcBef>
                <a:spcPts val="0"/>
              </a:spcBef>
              <a:defRPr>
                <a:solidFill>
                  <a:srgbClr val="DA0002"/>
                </a:solidFill>
              </a:defRPr>
            </a:lvl7pPr>
            <a:lvl8pPr rtl="0">
              <a:spcBef>
                <a:spcPts val="0"/>
              </a:spcBef>
              <a:defRPr>
                <a:solidFill>
                  <a:srgbClr val="DA0002"/>
                </a:solidFill>
              </a:defRPr>
            </a:lvl8pPr>
            <a:lvl9pPr rtl="0">
              <a:spcBef>
                <a:spcPts val="0"/>
              </a:spcBef>
              <a:defRPr>
                <a:solidFill>
                  <a:srgbClr val="DA0002"/>
                </a:solidFill>
              </a:defRPr>
            </a:lvl9pPr>
          </a:lstStyle>
          <a:p/>
        </p:txBody>
      </p:sp>
      <p:sp>
        <p:nvSpPr>
          <p:cNvPr id="18" name="Shape 18"/>
          <p:cNvSpPr txBox="1"/>
          <p:nvPr>
            <p:ph idx="1" type="body"/>
          </p:nvPr>
        </p:nvSpPr>
        <p:spPr>
          <a:xfrm>
            <a:off x="457200" y="1200150"/>
            <a:ext cx="3994500" cy="3725699"/>
          </a:xfrm>
          <a:prstGeom prst="rect">
            <a:avLst/>
          </a:prstGeom>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9" name="Shape 19"/>
          <p:cNvSpPr txBox="1"/>
          <p:nvPr>
            <p:ph idx="2" type="body"/>
          </p:nvPr>
        </p:nvSpPr>
        <p:spPr>
          <a:xfrm>
            <a:off x="4692273" y="1200150"/>
            <a:ext cx="3994500" cy="3725699"/>
          </a:xfrm>
          <a:prstGeom prst="rect">
            <a:avLst/>
          </a:prstGeom>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cxnSp>
        <p:nvCxnSpPr>
          <p:cNvPr id="20" name="Shape 20"/>
          <p:cNvCxnSpPr/>
          <p:nvPr/>
        </p:nvCxnSpPr>
        <p:spPr>
          <a:xfrm>
            <a:off x="457200" y="1143000"/>
            <a:ext cx="8229600" cy="0"/>
          </a:xfrm>
          <a:prstGeom prst="straightConnector1">
            <a:avLst/>
          </a:prstGeom>
          <a:noFill/>
          <a:ln cap="flat" cmpd="sng" w="50800">
            <a:solidFill>
              <a:srgbClr val="DA0002"/>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1" name="Shape 21"/>
        <p:cNvGrpSpPr/>
        <p:nvPr/>
      </p:nvGrpSpPr>
      <p:grpSpPr>
        <a:xfrm>
          <a:off x="0" y="0"/>
          <a:ext cx="0" cy="0"/>
          <a:chOff x="0" y="0"/>
          <a:chExt cx="0" cy="0"/>
        </a:xfrm>
      </p:grpSpPr>
      <p:sp>
        <p:nvSpPr>
          <p:cNvPr id="22" name="Shape 22"/>
          <p:cNvSpPr txBox="1"/>
          <p:nvPr>
            <p:ph type="title"/>
          </p:nvPr>
        </p:nvSpPr>
        <p:spPr>
          <a:xfrm>
            <a:off x="457200" y="205978"/>
            <a:ext cx="8229600" cy="857400"/>
          </a:xfrm>
          <a:prstGeom prst="rect">
            <a:avLst/>
          </a:prstGeom>
        </p:spPr>
        <p:txBody>
          <a:bodyPr anchorCtr="0" anchor="b"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cxnSp>
        <p:nvCxnSpPr>
          <p:cNvPr id="23" name="Shape 23"/>
          <p:cNvCxnSpPr/>
          <p:nvPr/>
        </p:nvCxnSpPr>
        <p:spPr>
          <a:xfrm>
            <a:off x="457200" y="1143000"/>
            <a:ext cx="8229600" cy="0"/>
          </a:xfrm>
          <a:prstGeom prst="straightConnector1">
            <a:avLst/>
          </a:prstGeom>
          <a:noFill/>
          <a:ln cap="flat" cmpd="sng" w="50800">
            <a:solidFill>
              <a:schemeClr val="accent1"/>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4" name="Shape 24"/>
        <p:cNvGrpSpPr/>
        <p:nvPr/>
      </p:nvGrpSpPr>
      <p:grpSpPr>
        <a:xfrm>
          <a:off x="0" y="0"/>
          <a:ext cx="0" cy="0"/>
          <a:chOff x="0" y="0"/>
          <a:chExt cx="0" cy="0"/>
        </a:xfrm>
      </p:grpSpPr>
      <p:sp>
        <p:nvSpPr>
          <p:cNvPr id="25" name="Shape 25"/>
          <p:cNvSpPr txBox="1"/>
          <p:nvPr>
            <p:ph idx="1" type="body"/>
          </p:nvPr>
        </p:nvSpPr>
        <p:spPr>
          <a:xfrm>
            <a:off x="457200" y="4406309"/>
            <a:ext cx="8229600" cy="519599"/>
          </a:xfrm>
          <a:prstGeom prst="rect">
            <a:avLst/>
          </a:prstGeom>
        </p:spPr>
        <p:txBody>
          <a:bodyPr anchorCtr="0" anchor="t" bIns="91425" lIns="91425" rIns="91425" tIns="91425"/>
          <a:lstStyle>
            <a:lvl1pPr rtl="0" algn="ctr">
              <a:spcBef>
                <a:spcPts val="0"/>
              </a:spcBef>
              <a:buSzPct val="100000"/>
              <a:buNone/>
              <a:defRPr sz="1800"/>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6" name="Shape 2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400"/>
          </a:xfrm>
          <a:prstGeom prst="rect">
            <a:avLst/>
          </a:prstGeom>
          <a:noFill/>
          <a:ln>
            <a:noFill/>
          </a:ln>
        </p:spPr>
        <p:txBody>
          <a:bodyPr anchorCtr="0" anchor="b" bIns="91425" lIns="91425" rIns="91425" tIns="91425"/>
          <a:lstStyle>
            <a:lvl1pPr rtl="0">
              <a:spcBef>
                <a:spcPts val="0"/>
              </a:spcBef>
              <a:buClr>
                <a:schemeClr val="accent1"/>
              </a:buClr>
              <a:buSzPct val="100000"/>
              <a:buFont typeface="Calibri"/>
              <a:buNone/>
              <a:defRPr b="1" sz="3600">
                <a:solidFill>
                  <a:schemeClr val="accent1"/>
                </a:solidFill>
                <a:latin typeface="Calibri"/>
                <a:ea typeface="Calibri"/>
                <a:cs typeface="Calibri"/>
                <a:sym typeface="Calibri"/>
              </a:defRPr>
            </a:lvl1pPr>
            <a:lvl2pPr rtl="0">
              <a:spcBef>
                <a:spcPts val="0"/>
              </a:spcBef>
              <a:buClr>
                <a:schemeClr val="accent1"/>
              </a:buClr>
              <a:buSzPct val="100000"/>
              <a:buFont typeface="Calibri"/>
              <a:buNone/>
              <a:defRPr b="1" sz="3600">
                <a:solidFill>
                  <a:schemeClr val="accent1"/>
                </a:solidFill>
                <a:latin typeface="Calibri"/>
                <a:ea typeface="Calibri"/>
                <a:cs typeface="Calibri"/>
                <a:sym typeface="Calibri"/>
              </a:defRPr>
            </a:lvl2pPr>
            <a:lvl3pPr rtl="0">
              <a:spcBef>
                <a:spcPts val="0"/>
              </a:spcBef>
              <a:buClr>
                <a:schemeClr val="accent1"/>
              </a:buClr>
              <a:buSzPct val="100000"/>
              <a:buFont typeface="Calibri"/>
              <a:buNone/>
              <a:defRPr b="1" sz="3600">
                <a:solidFill>
                  <a:schemeClr val="accent1"/>
                </a:solidFill>
                <a:latin typeface="Calibri"/>
                <a:ea typeface="Calibri"/>
                <a:cs typeface="Calibri"/>
                <a:sym typeface="Calibri"/>
              </a:defRPr>
            </a:lvl3pPr>
            <a:lvl4pPr rtl="0">
              <a:spcBef>
                <a:spcPts val="0"/>
              </a:spcBef>
              <a:buClr>
                <a:schemeClr val="accent1"/>
              </a:buClr>
              <a:buSzPct val="100000"/>
              <a:buFont typeface="Calibri"/>
              <a:buNone/>
              <a:defRPr b="1" sz="3600">
                <a:solidFill>
                  <a:schemeClr val="accent1"/>
                </a:solidFill>
                <a:latin typeface="Calibri"/>
                <a:ea typeface="Calibri"/>
                <a:cs typeface="Calibri"/>
                <a:sym typeface="Calibri"/>
              </a:defRPr>
            </a:lvl4pPr>
            <a:lvl5pPr rtl="0">
              <a:spcBef>
                <a:spcPts val="0"/>
              </a:spcBef>
              <a:buClr>
                <a:schemeClr val="accent1"/>
              </a:buClr>
              <a:buSzPct val="100000"/>
              <a:buFont typeface="Calibri"/>
              <a:buNone/>
              <a:defRPr b="1" sz="3600">
                <a:solidFill>
                  <a:schemeClr val="accent1"/>
                </a:solidFill>
                <a:latin typeface="Calibri"/>
                <a:ea typeface="Calibri"/>
                <a:cs typeface="Calibri"/>
                <a:sym typeface="Calibri"/>
              </a:defRPr>
            </a:lvl5pPr>
            <a:lvl6pPr rtl="0">
              <a:spcBef>
                <a:spcPts val="0"/>
              </a:spcBef>
              <a:buClr>
                <a:schemeClr val="accent1"/>
              </a:buClr>
              <a:buSzPct val="100000"/>
              <a:buFont typeface="Calibri"/>
              <a:buNone/>
              <a:defRPr b="1" sz="3600">
                <a:solidFill>
                  <a:schemeClr val="accent1"/>
                </a:solidFill>
                <a:latin typeface="Calibri"/>
                <a:ea typeface="Calibri"/>
                <a:cs typeface="Calibri"/>
                <a:sym typeface="Calibri"/>
              </a:defRPr>
            </a:lvl6pPr>
            <a:lvl7pPr rtl="0">
              <a:spcBef>
                <a:spcPts val="0"/>
              </a:spcBef>
              <a:buClr>
                <a:schemeClr val="accent1"/>
              </a:buClr>
              <a:buSzPct val="100000"/>
              <a:buFont typeface="Calibri"/>
              <a:buNone/>
              <a:defRPr b="1" sz="3600">
                <a:solidFill>
                  <a:schemeClr val="accent1"/>
                </a:solidFill>
                <a:latin typeface="Calibri"/>
                <a:ea typeface="Calibri"/>
                <a:cs typeface="Calibri"/>
                <a:sym typeface="Calibri"/>
              </a:defRPr>
            </a:lvl7pPr>
            <a:lvl8pPr rtl="0">
              <a:spcBef>
                <a:spcPts val="0"/>
              </a:spcBef>
              <a:buClr>
                <a:schemeClr val="accent1"/>
              </a:buClr>
              <a:buSzPct val="100000"/>
              <a:buFont typeface="Calibri"/>
              <a:buNone/>
              <a:defRPr b="1" sz="3600">
                <a:solidFill>
                  <a:schemeClr val="accent1"/>
                </a:solidFill>
                <a:latin typeface="Calibri"/>
                <a:ea typeface="Calibri"/>
                <a:cs typeface="Calibri"/>
                <a:sym typeface="Calibri"/>
              </a:defRPr>
            </a:lvl8pPr>
            <a:lvl9pPr rtl="0">
              <a:spcBef>
                <a:spcPts val="0"/>
              </a:spcBef>
              <a:buClr>
                <a:schemeClr val="accent1"/>
              </a:buClr>
              <a:buSzPct val="100000"/>
              <a:buFont typeface="Calibri"/>
              <a:buNone/>
              <a:defRPr b="1" sz="3600">
                <a:solidFill>
                  <a:schemeClr val="accent1"/>
                </a:solidFill>
                <a:latin typeface="Calibri"/>
                <a:ea typeface="Calibri"/>
                <a:cs typeface="Calibri"/>
                <a:sym typeface="Calibri"/>
              </a:defRPr>
            </a:lvl9pPr>
          </a:lstStyle>
          <a:p/>
        </p:txBody>
      </p:sp>
      <p:sp>
        <p:nvSpPr>
          <p:cNvPr id="6" name="Shape 6"/>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rtl="0">
              <a:spcBef>
                <a:spcPts val="600"/>
              </a:spcBef>
              <a:buClr>
                <a:schemeClr val="dk1"/>
              </a:buClr>
              <a:buSzPct val="100000"/>
              <a:buFont typeface="Calibri"/>
              <a:defRPr sz="3000">
                <a:solidFill>
                  <a:schemeClr val="dk1"/>
                </a:solidFill>
                <a:latin typeface="Calibri"/>
                <a:ea typeface="Calibri"/>
                <a:cs typeface="Calibri"/>
                <a:sym typeface="Calibri"/>
              </a:defRPr>
            </a:lvl1pPr>
            <a:lvl2pPr rtl="0">
              <a:spcBef>
                <a:spcPts val="480"/>
              </a:spcBef>
              <a:buClr>
                <a:schemeClr val="dk1"/>
              </a:buClr>
              <a:buSzPct val="100000"/>
              <a:buFont typeface="Calibri"/>
              <a:defRPr sz="2400">
                <a:solidFill>
                  <a:schemeClr val="dk1"/>
                </a:solidFill>
                <a:latin typeface="Calibri"/>
                <a:ea typeface="Calibri"/>
                <a:cs typeface="Calibri"/>
                <a:sym typeface="Calibri"/>
              </a:defRPr>
            </a:lvl2pPr>
            <a:lvl3pPr rtl="0">
              <a:spcBef>
                <a:spcPts val="480"/>
              </a:spcBef>
              <a:buClr>
                <a:schemeClr val="dk1"/>
              </a:buClr>
              <a:buSzPct val="100000"/>
              <a:buFont typeface="Calibri"/>
              <a:defRPr sz="2400">
                <a:solidFill>
                  <a:schemeClr val="dk1"/>
                </a:solidFill>
                <a:latin typeface="Calibri"/>
                <a:ea typeface="Calibri"/>
                <a:cs typeface="Calibri"/>
                <a:sym typeface="Calibri"/>
              </a:defRPr>
            </a:lvl3pPr>
            <a:lvl4pPr rtl="0">
              <a:spcBef>
                <a:spcPts val="360"/>
              </a:spcBef>
              <a:buClr>
                <a:schemeClr val="dk1"/>
              </a:buClr>
              <a:buSzPct val="100000"/>
              <a:buFont typeface="Calibri"/>
              <a:defRPr sz="1800">
                <a:solidFill>
                  <a:schemeClr val="dk1"/>
                </a:solidFill>
                <a:latin typeface="Calibri"/>
                <a:ea typeface="Calibri"/>
                <a:cs typeface="Calibri"/>
                <a:sym typeface="Calibri"/>
              </a:defRPr>
            </a:lvl4pPr>
            <a:lvl5pPr rtl="0">
              <a:spcBef>
                <a:spcPts val="360"/>
              </a:spcBef>
              <a:buClr>
                <a:schemeClr val="dk1"/>
              </a:buClr>
              <a:buSzPct val="100000"/>
              <a:buFont typeface="Calibri"/>
              <a:defRPr sz="1800">
                <a:solidFill>
                  <a:schemeClr val="dk1"/>
                </a:solidFill>
                <a:latin typeface="Calibri"/>
                <a:ea typeface="Calibri"/>
                <a:cs typeface="Calibri"/>
                <a:sym typeface="Calibri"/>
              </a:defRPr>
            </a:lvl5pPr>
            <a:lvl6pPr rtl="0">
              <a:spcBef>
                <a:spcPts val="360"/>
              </a:spcBef>
              <a:buClr>
                <a:schemeClr val="dk1"/>
              </a:buClr>
              <a:buSzPct val="100000"/>
              <a:buFont typeface="Calibri"/>
              <a:defRPr sz="1800">
                <a:solidFill>
                  <a:schemeClr val="dk1"/>
                </a:solidFill>
                <a:latin typeface="Calibri"/>
                <a:ea typeface="Calibri"/>
                <a:cs typeface="Calibri"/>
                <a:sym typeface="Calibri"/>
              </a:defRPr>
            </a:lvl6pPr>
            <a:lvl7pPr rtl="0">
              <a:spcBef>
                <a:spcPts val="360"/>
              </a:spcBef>
              <a:buClr>
                <a:schemeClr val="dk1"/>
              </a:buClr>
              <a:buSzPct val="100000"/>
              <a:buFont typeface="Calibri"/>
              <a:defRPr sz="1800">
                <a:solidFill>
                  <a:schemeClr val="dk1"/>
                </a:solidFill>
                <a:latin typeface="Calibri"/>
                <a:ea typeface="Calibri"/>
                <a:cs typeface="Calibri"/>
                <a:sym typeface="Calibri"/>
              </a:defRPr>
            </a:lvl7pPr>
            <a:lvl8pPr rtl="0">
              <a:spcBef>
                <a:spcPts val="360"/>
              </a:spcBef>
              <a:buClr>
                <a:schemeClr val="dk1"/>
              </a:buClr>
              <a:buSzPct val="100000"/>
              <a:buFont typeface="Calibri"/>
              <a:defRPr sz="1800">
                <a:solidFill>
                  <a:schemeClr val="dk1"/>
                </a:solidFill>
                <a:latin typeface="Calibri"/>
                <a:ea typeface="Calibri"/>
                <a:cs typeface="Calibri"/>
                <a:sym typeface="Calibri"/>
              </a:defRPr>
            </a:lvl8pPr>
            <a:lvl9pPr rtl="0">
              <a:spcBef>
                <a:spcPts val="360"/>
              </a:spcBef>
              <a:buClr>
                <a:schemeClr val="dk1"/>
              </a:buClr>
              <a:buSzPct val="100000"/>
              <a:buFont typeface="Calibri"/>
              <a:defRPr sz="1800">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08.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07.png"/><Relationship Id="rId4" Type="http://schemas.openxmlformats.org/officeDocument/2006/relationships/image" Target="../media/image0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0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6.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9.png"/><Relationship Id="rId4" Type="http://schemas.openxmlformats.org/officeDocument/2006/relationships/image" Target="../media/image18.png"/><Relationship Id="rId5"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9.png"/><Relationship Id="rId4" Type="http://schemas.openxmlformats.org/officeDocument/2006/relationships/image" Target="../media/image18.png"/><Relationship Id="rId5"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8.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0.png"/><Relationship Id="rId4" Type="http://schemas.openxmlformats.org/officeDocument/2006/relationships/image" Target="../media/image24.png"/><Relationship Id="rId5"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3.png"/><Relationship Id="rId4" Type="http://schemas.openxmlformats.org/officeDocument/2006/relationships/image" Target="../media/image32.png"/><Relationship Id="rId5"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4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6.png"/><Relationship Id="rId4" Type="http://schemas.openxmlformats.org/officeDocument/2006/relationships/image" Target="../media/image32.png"/><Relationship Id="rId5"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4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image" Target="../media/image3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 Id="rId3" Type="http://schemas.openxmlformats.org/officeDocument/2006/relationships/image" Target="../media/image3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0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3.png"/><Relationship Id="rId4" Type="http://schemas.openxmlformats.org/officeDocument/2006/relationships/image" Target="../media/image0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04.png"/><Relationship Id="rId4" Type="http://schemas.openxmlformats.org/officeDocument/2006/relationships/image" Target="../media/image0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 name="Shape 27"/>
        <p:cNvGrpSpPr/>
        <p:nvPr/>
      </p:nvGrpSpPr>
      <p:grpSpPr>
        <a:xfrm>
          <a:off x="0" y="0"/>
          <a:ext cx="0" cy="0"/>
          <a:chOff x="0" y="0"/>
          <a:chExt cx="0" cy="0"/>
        </a:xfrm>
      </p:grpSpPr>
      <p:sp>
        <p:nvSpPr>
          <p:cNvPr id="28" name="Shape 28"/>
          <p:cNvSpPr txBox="1"/>
          <p:nvPr>
            <p:ph type="ctrTitle"/>
          </p:nvPr>
        </p:nvSpPr>
        <p:spPr>
          <a:xfrm>
            <a:off x="457200" y="563759"/>
            <a:ext cx="8229600" cy="3009600"/>
          </a:xfrm>
          <a:prstGeom prst="rect">
            <a:avLst/>
          </a:prstGeom>
        </p:spPr>
        <p:txBody>
          <a:bodyPr anchorCtr="0" anchor="ctr" bIns="91425" lIns="91425" rIns="91425" tIns="91425">
            <a:noAutofit/>
          </a:bodyPr>
          <a:lstStyle/>
          <a:p>
            <a:pPr>
              <a:spcBef>
                <a:spcPts val="0"/>
              </a:spcBef>
              <a:buNone/>
            </a:pPr>
            <a:r>
              <a:rPr lang="en" sz="10000"/>
              <a:t>Fanex.Data</a:t>
            </a:r>
          </a:p>
        </p:txBody>
      </p:sp>
      <p:sp>
        <p:nvSpPr>
          <p:cNvPr id="29" name="Shape 29"/>
          <p:cNvSpPr txBox="1"/>
          <p:nvPr>
            <p:ph idx="1" type="subTitle"/>
          </p:nvPr>
        </p:nvSpPr>
        <p:spPr>
          <a:xfrm>
            <a:off x="457200" y="3716392"/>
            <a:ext cx="8229600" cy="1232699"/>
          </a:xfrm>
          <a:prstGeom prst="rect">
            <a:avLst/>
          </a:prstGeom>
        </p:spPr>
        <p:txBody>
          <a:bodyPr anchorCtr="0" anchor="t" bIns="91425" lIns="91425" rIns="91425" tIns="91425">
            <a:noAutofit/>
          </a:bodyPr>
          <a:lstStyle/>
          <a:p>
            <a:pPr>
              <a:spcBef>
                <a:spcPts val="0"/>
              </a:spcBef>
              <a:buNone/>
            </a:pPr>
            <a:r>
              <a:rPr lang="en" sz="4000"/>
              <a:t>Data Access Library</a:t>
            </a:r>
          </a:p>
        </p:txBody>
      </p:sp>
      <p:sp>
        <p:nvSpPr>
          <p:cNvPr id="30" name="Shape 30"/>
          <p:cNvSpPr txBox="1"/>
          <p:nvPr/>
        </p:nvSpPr>
        <p:spPr>
          <a:xfrm>
            <a:off x="6393000" y="4686300"/>
            <a:ext cx="2598599" cy="457200"/>
          </a:xfrm>
          <a:prstGeom prst="rect">
            <a:avLst/>
          </a:prstGeom>
          <a:noFill/>
          <a:ln>
            <a:noFill/>
          </a:ln>
        </p:spPr>
        <p:txBody>
          <a:bodyPr anchorCtr="0" anchor="t" bIns="91425" lIns="91425" rIns="91425" tIns="91425">
            <a:noAutofit/>
          </a:bodyPr>
          <a:lstStyle/>
          <a:p>
            <a:pPr>
              <a:spcBef>
                <a:spcPts val="0"/>
              </a:spcBef>
              <a:buNone/>
            </a:pPr>
            <a:r>
              <a:rPr b="1" lang="en" sz="1600">
                <a:latin typeface="Calibri"/>
                <a:ea typeface="Calibri"/>
                <a:cs typeface="Calibri"/>
                <a:sym typeface="Calibri"/>
              </a:rPr>
              <a:t>R&amp;D Team - Edward.Nguyen</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pic>
        <p:nvPicPr>
          <p:cNvPr id="116" name="Shape 116"/>
          <p:cNvPicPr preferRelativeResize="0"/>
          <p:nvPr/>
        </p:nvPicPr>
        <p:blipFill>
          <a:blip r:embed="rId3">
            <a:alphaModFix/>
          </a:blip>
          <a:stretch>
            <a:fillRect/>
          </a:stretch>
        </p:blipFill>
        <p:spPr>
          <a:xfrm>
            <a:off x="588200" y="1455325"/>
            <a:ext cx="8279575" cy="3120899"/>
          </a:xfrm>
          <a:prstGeom prst="rect">
            <a:avLst/>
          </a:prstGeom>
          <a:noFill/>
          <a:ln>
            <a:noFill/>
          </a:ln>
        </p:spPr>
      </p:pic>
      <p:sp>
        <p:nvSpPr>
          <p:cNvPr id="117" name="Shape 117"/>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Call Fanex.Data at application start</a:t>
            </a:r>
          </a:p>
        </p:txBody>
      </p:sp>
      <p:sp>
        <p:nvSpPr>
          <p:cNvPr id="118" name="Shape 118"/>
          <p:cNvSpPr/>
          <p:nvPr/>
        </p:nvSpPr>
        <p:spPr>
          <a:xfrm>
            <a:off x="1500150" y="3275825"/>
            <a:ext cx="6143699" cy="857400"/>
          </a:xfrm>
          <a:prstGeom prst="ellipse">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ObjectDB</a:t>
            </a:r>
          </a:p>
        </p:txBody>
      </p:sp>
      <p:sp>
        <p:nvSpPr>
          <p:cNvPr id="124" name="Shape 124"/>
          <p:cNvSpPr txBox="1"/>
          <p:nvPr>
            <p:ph idx="1" type="body"/>
          </p:nvPr>
        </p:nvSpPr>
        <p:spPr>
          <a:xfrm>
            <a:off x="457200" y="2219150"/>
            <a:ext cx="8229600" cy="2706900"/>
          </a:xfrm>
          <a:prstGeom prst="rect">
            <a:avLst/>
          </a:prstGeom>
        </p:spPr>
        <p:txBody>
          <a:bodyPr anchorCtr="0" anchor="t" bIns="91425" lIns="91425" rIns="91425" tIns="91425">
            <a:noAutofit/>
          </a:bodyPr>
          <a:lstStyle/>
          <a:p>
            <a:pPr>
              <a:spcBef>
                <a:spcPts val="0"/>
              </a:spcBef>
              <a:buNone/>
            </a:pPr>
            <a:r>
              <a:rPr lang="en"/>
              <a:t>For example</a:t>
            </a:r>
          </a:p>
        </p:txBody>
      </p:sp>
      <p:pic>
        <p:nvPicPr>
          <p:cNvPr id="125" name="Shape 125"/>
          <p:cNvPicPr preferRelativeResize="0"/>
          <p:nvPr/>
        </p:nvPicPr>
        <p:blipFill>
          <a:blip r:embed="rId3">
            <a:alphaModFix/>
          </a:blip>
          <a:stretch>
            <a:fillRect/>
          </a:stretch>
        </p:blipFill>
        <p:spPr>
          <a:xfrm>
            <a:off x="479475" y="1353375"/>
            <a:ext cx="8185049" cy="641650"/>
          </a:xfrm>
          <a:prstGeom prst="rect">
            <a:avLst/>
          </a:prstGeom>
          <a:noFill/>
          <a:ln>
            <a:noFill/>
          </a:ln>
        </p:spPr>
      </p:pic>
      <p:pic>
        <p:nvPicPr>
          <p:cNvPr id="126" name="Shape 126"/>
          <p:cNvPicPr preferRelativeResize="0"/>
          <p:nvPr/>
        </p:nvPicPr>
        <p:blipFill>
          <a:blip r:embed="rId4">
            <a:alphaModFix/>
          </a:blip>
          <a:stretch>
            <a:fillRect/>
          </a:stretch>
        </p:blipFill>
        <p:spPr>
          <a:xfrm>
            <a:off x="542925" y="3004850"/>
            <a:ext cx="7858125" cy="1616399"/>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Handling Parameters</a:t>
            </a:r>
          </a:p>
        </p:txBody>
      </p:sp>
      <p:sp>
        <p:nvSpPr>
          <p:cNvPr id="132" name="Shape 132"/>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pPr>
            <a:r>
              <a:rPr lang="en"/>
              <a:t>AddInParameter, AddOutParameter</a:t>
            </a:r>
          </a:p>
          <a:p>
            <a:pPr indent="-228600" lvl="0" marL="457200" rtl="0">
              <a:spcBef>
                <a:spcPts val="0"/>
              </a:spcBef>
            </a:pPr>
            <a:r>
              <a:rPr lang="en"/>
              <a:t>IDictionary&lt;Tkey,TValue&gt;</a:t>
            </a:r>
          </a:p>
          <a:p>
            <a:pPr indent="-228600" lvl="0" marL="457200" rtl="0">
              <a:spcBef>
                <a:spcPts val="0"/>
              </a:spcBef>
            </a:pPr>
            <a:r>
              <a:rPr lang="en"/>
              <a:t>Custom Object</a:t>
            </a:r>
          </a:p>
          <a:p>
            <a:pPr indent="-228600" lvl="0" marL="457200">
              <a:spcBef>
                <a:spcPts val="0"/>
              </a:spcBef>
            </a:pPr>
            <a:r>
              <a:rPr lang="en"/>
              <a:t>Get output parameter values</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0" st="0"/>
                                            </p:txEl>
                                          </p:spTgt>
                                        </p:tgtEl>
                                        <p:attrNameLst>
                                          <p:attrName>style.visibility</p:attrName>
                                        </p:attrNameLst>
                                      </p:cBhvr>
                                      <p:to>
                                        <p:strVal val="visible"/>
                                      </p:to>
                                    </p:set>
                                    <p:animEffect filter="fade" transition="in">
                                      <p:cBhvr>
                                        <p:cTn dur="1000"/>
                                        <p:tgtEl>
                                          <p:spTgt spid="13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1" st="1"/>
                                            </p:txEl>
                                          </p:spTgt>
                                        </p:tgtEl>
                                        <p:attrNameLst>
                                          <p:attrName>style.visibility</p:attrName>
                                        </p:attrNameLst>
                                      </p:cBhvr>
                                      <p:to>
                                        <p:strVal val="visible"/>
                                      </p:to>
                                    </p:set>
                                    <p:animEffect filter="fade" transition="in">
                                      <p:cBhvr>
                                        <p:cTn dur="1000"/>
                                        <p:tgtEl>
                                          <p:spTgt spid="13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2" st="2"/>
                                            </p:txEl>
                                          </p:spTgt>
                                        </p:tgtEl>
                                        <p:attrNameLst>
                                          <p:attrName>style.visibility</p:attrName>
                                        </p:attrNameLst>
                                      </p:cBhvr>
                                      <p:to>
                                        <p:strVal val="visible"/>
                                      </p:to>
                                    </p:set>
                                    <p:animEffect filter="fade" transition="in">
                                      <p:cBhvr>
                                        <p:cTn dur="1000"/>
                                        <p:tgtEl>
                                          <p:spTgt spid="13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3" st="3"/>
                                            </p:txEl>
                                          </p:spTgt>
                                        </p:tgtEl>
                                        <p:attrNameLst>
                                          <p:attrName>style.visibility</p:attrName>
                                        </p:attrNameLst>
                                      </p:cBhvr>
                                      <p:to>
                                        <p:strVal val="visible"/>
                                      </p:to>
                                    </p:set>
                                    <p:animEffect filter="fade" transition="in">
                                      <p:cBhvr>
                                        <p:cTn dur="1000"/>
                                        <p:tgtEl>
                                          <p:spTgt spid="132">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Parameters with ADO.NET</a:t>
            </a:r>
          </a:p>
        </p:txBody>
      </p:sp>
      <p:pic>
        <p:nvPicPr>
          <p:cNvPr id="138" name="Shape 138"/>
          <p:cNvPicPr preferRelativeResize="0"/>
          <p:nvPr/>
        </p:nvPicPr>
        <p:blipFill>
          <a:blip r:embed="rId3">
            <a:alphaModFix/>
          </a:blip>
          <a:stretch>
            <a:fillRect/>
          </a:stretch>
        </p:blipFill>
        <p:spPr>
          <a:xfrm>
            <a:off x="0" y="1950800"/>
            <a:ext cx="7726326" cy="3192700"/>
          </a:xfrm>
          <a:prstGeom prst="rect">
            <a:avLst/>
          </a:prstGeom>
          <a:noFill/>
          <a:ln>
            <a:noFill/>
          </a:ln>
        </p:spPr>
      </p:pic>
      <p:sp>
        <p:nvSpPr>
          <p:cNvPr id="139" name="Shape 139"/>
          <p:cNvSpPr txBox="1"/>
          <p:nvPr/>
        </p:nvSpPr>
        <p:spPr>
          <a:xfrm>
            <a:off x="508875" y="1270137"/>
            <a:ext cx="2031899" cy="623700"/>
          </a:xfrm>
          <a:prstGeom prst="rect">
            <a:avLst/>
          </a:prstGeom>
          <a:noFill/>
          <a:ln>
            <a:noFill/>
          </a:ln>
        </p:spPr>
        <p:txBody>
          <a:bodyPr anchorCtr="0" anchor="t" bIns="91425" lIns="91425" rIns="91425" tIns="91425">
            <a:noAutofit/>
          </a:bodyPr>
          <a:lstStyle/>
          <a:p>
            <a:pPr lvl="0" rtl="0">
              <a:spcBef>
                <a:spcPts val="0"/>
              </a:spcBef>
              <a:buNone/>
            </a:pPr>
            <a:r>
              <a:rPr lang="en" sz="3400">
                <a:latin typeface="Chewy"/>
                <a:ea typeface="Chewy"/>
                <a:cs typeface="Chewy"/>
                <a:sym typeface="Chewy"/>
              </a:rPr>
              <a:t>Easy ?</a:t>
            </a:r>
          </a:p>
        </p:txBody>
      </p:sp>
      <p:sp>
        <p:nvSpPr>
          <p:cNvPr id="140" name="Shape 140"/>
          <p:cNvSpPr txBox="1"/>
          <p:nvPr/>
        </p:nvSpPr>
        <p:spPr>
          <a:xfrm>
            <a:off x="3021937" y="1329750"/>
            <a:ext cx="2031899" cy="623700"/>
          </a:xfrm>
          <a:prstGeom prst="rect">
            <a:avLst/>
          </a:prstGeom>
          <a:noFill/>
          <a:ln>
            <a:noFill/>
          </a:ln>
        </p:spPr>
        <p:txBody>
          <a:bodyPr anchorCtr="0" anchor="t" bIns="91425" lIns="91425" rIns="91425" tIns="91425">
            <a:noAutofit/>
          </a:bodyPr>
          <a:lstStyle/>
          <a:p>
            <a:pPr lvl="0" rtl="0">
              <a:spcBef>
                <a:spcPts val="0"/>
              </a:spcBef>
              <a:buNone/>
            </a:pPr>
            <a:r>
              <a:rPr lang="en" sz="3400">
                <a:latin typeface="Chewy"/>
                <a:ea typeface="Chewy"/>
                <a:cs typeface="Chewy"/>
                <a:sym typeface="Chewy"/>
              </a:rPr>
              <a:t>Flexible ?</a:t>
            </a:r>
          </a:p>
        </p:txBody>
      </p:sp>
      <p:sp>
        <p:nvSpPr>
          <p:cNvPr id="141" name="Shape 141"/>
          <p:cNvSpPr txBox="1"/>
          <p:nvPr/>
        </p:nvSpPr>
        <p:spPr>
          <a:xfrm>
            <a:off x="5899450" y="1476925"/>
            <a:ext cx="2186700" cy="623700"/>
          </a:xfrm>
          <a:prstGeom prst="rect">
            <a:avLst/>
          </a:prstGeom>
          <a:noFill/>
          <a:ln>
            <a:noFill/>
          </a:ln>
        </p:spPr>
        <p:txBody>
          <a:bodyPr anchorCtr="0" anchor="t" bIns="91425" lIns="91425" rIns="91425" tIns="91425">
            <a:noAutofit/>
          </a:bodyPr>
          <a:lstStyle/>
          <a:p>
            <a:pPr lvl="0" rtl="0">
              <a:spcBef>
                <a:spcPts val="0"/>
              </a:spcBef>
              <a:buNone/>
            </a:pPr>
            <a:r>
              <a:rPr lang="en" sz="3400">
                <a:latin typeface="Chewy"/>
                <a:ea typeface="Chewy"/>
                <a:cs typeface="Chewy"/>
                <a:sym typeface="Chewy"/>
              </a:rPr>
              <a:t>Less code ?</a:t>
            </a:r>
          </a:p>
        </p:txBody>
      </p:sp>
      <p:sp>
        <p:nvSpPr>
          <p:cNvPr id="142" name="Shape 142"/>
          <p:cNvSpPr txBox="1"/>
          <p:nvPr/>
        </p:nvSpPr>
        <p:spPr>
          <a:xfrm>
            <a:off x="6364725" y="2221650"/>
            <a:ext cx="913500" cy="623700"/>
          </a:xfrm>
          <a:prstGeom prst="rect">
            <a:avLst/>
          </a:prstGeom>
          <a:noFill/>
          <a:ln>
            <a:noFill/>
          </a:ln>
        </p:spPr>
        <p:txBody>
          <a:bodyPr anchorCtr="0" anchor="t" bIns="91425" lIns="91425" rIns="91425" tIns="91425">
            <a:noAutofit/>
          </a:bodyPr>
          <a:lstStyle/>
          <a:p>
            <a:pPr lvl="0" rtl="0">
              <a:spcBef>
                <a:spcPts val="0"/>
              </a:spcBef>
              <a:buNone/>
            </a:pPr>
            <a:r>
              <a:rPr lang="en" sz="3400">
                <a:latin typeface="Chewy"/>
                <a:ea typeface="Chewy"/>
                <a:cs typeface="Chewy"/>
                <a:sym typeface="Chewy"/>
              </a:rPr>
              <a:t>…</a:t>
            </a:r>
          </a:p>
          <a:p>
            <a:pPr lvl="0" rtl="0">
              <a:spcBef>
                <a:spcPts val="0"/>
              </a:spcBef>
              <a:buNone/>
            </a:pPr>
            <a:r>
              <a:rPr lang="en" sz="3400">
                <a:latin typeface="Chewy"/>
                <a:ea typeface="Chewy"/>
                <a:cs typeface="Chewy"/>
                <a:sym typeface="Chewy"/>
              </a:rPr>
              <a:t>...</a:t>
            </a:r>
          </a:p>
        </p:txBody>
      </p:sp>
      <p:pic>
        <p:nvPicPr>
          <p:cNvPr id="143" name="Shape 143"/>
          <p:cNvPicPr preferRelativeResize="0"/>
          <p:nvPr/>
        </p:nvPicPr>
        <p:blipFill>
          <a:blip r:embed="rId4">
            <a:alphaModFix/>
          </a:blip>
          <a:stretch>
            <a:fillRect/>
          </a:stretch>
        </p:blipFill>
        <p:spPr>
          <a:xfrm>
            <a:off x="7189350" y="2100625"/>
            <a:ext cx="1666875" cy="2743200"/>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AddInParameter, AddOutParameter</a:t>
            </a:r>
          </a:p>
        </p:txBody>
      </p:sp>
      <p:sp>
        <p:nvSpPr>
          <p:cNvPr id="149" name="Shape 149"/>
          <p:cNvSpPr txBox="1"/>
          <p:nvPr>
            <p:ph idx="1" type="body"/>
          </p:nvPr>
        </p:nvSpPr>
        <p:spPr>
          <a:xfrm>
            <a:off x="457200" y="1200150"/>
            <a:ext cx="8229600" cy="3725699"/>
          </a:xfrm>
          <a:prstGeom prst="rect">
            <a:avLst/>
          </a:prstGeom>
        </p:spPr>
        <p:txBody>
          <a:bodyPr anchorCtr="0" anchor="t" bIns="91425" lIns="91425" rIns="91425" tIns="91425">
            <a:noAutofit/>
          </a:bodyPr>
          <a:lstStyle/>
          <a:p>
            <a:pPr>
              <a:spcBef>
                <a:spcPts val="0"/>
              </a:spcBef>
              <a:buNone/>
            </a:pPr>
            <a:r>
              <a:rPr lang="en"/>
              <a:t>Explicit method</a:t>
            </a:r>
          </a:p>
        </p:txBody>
      </p:sp>
      <p:pic>
        <p:nvPicPr>
          <p:cNvPr id="150" name="Shape 150"/>
          <p:cNvPicPr preferRelativeResize="0"/>
          <p:nvPr/>
        </p:nvPicPr>
        <p:blipFill>
          <a:blip r:embed="rId3">
            <a:alphaModFix/>
          </a:blip>
          <a:stretch>
            <a:fillRect/>
          </a:stretch>
        </p:blipFill>
        <p:spPr>
          <a:xfrm>
            <a:off x="-155075" y="1871674"/>
            <a:ext cx="8417377" cy="3271824"/>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type="title"/>
          </p:nvPr>
        </p:nvSpPr>
        <p:spPr>
          <a:xfrm>
            <a:off x="457200" y="205975"/>
            <a:ext cx="8463900" cy="857400"/>
          </a:xfrm>
          <a:prstGeom prst="rect">
            <a:avLst/>
          </a:prstGeom>
        </p:spPr>
        <p:txBody>
          <a:bodyPr anchorCtr="0" anchor="b" bIns="91425" lIns="91425" rIns="91425" tIns="91425">
            <a:noAutofit/>
          </a:bodyPr>
          <a:lstStyle/>
          <a:p>
            <a:pPr>
              <a:spcBef>
                <a:spcPts val="0"/>
              </a:spcBef>
              <a:buNone/>
            </a:pPr>
            <a:r>
              <a:rPr lang="en"/>
              <a:t>Parameterized is IDictionary&lt;TKey,TValue&gt;</a:t>
            </a:r>
          </a:p>
        </p:txBody>
      </p:sp>
      <p:sp>
        <p:nvSpPr>
          <p:cNvPr id="156" name="Shape 156"/>
          <p:cNvSpPr txBox="1"/>
          <p:nvPr>
            <p:ph idx="1" type="body"/>
          </p:nvPr>
        </p:nvSpPr>
        <p:spPr>
          <a:xfrm>
            <a:off x="457200" y="1200150"/>
            <a:ext cx="8229600" cy="3725699"/>
          </a:xfrm>
          <a:prstGeom prst="rect">
            <a:avLst/>
          </a:prstGeom>
        </p:spPr>
        <p:txBody>
          <a:bodyPr anchorCtr="0" anchor="t" bIns="91425" lIns="91425" rIns="91425" tIns="91425">
            <a:noAutofit/>
          </a:bodyPr>
          <a:lstStyle/>
          <a:p>
            <a:pPr>
              <a:spcBef>
                <a:spcPts val="0"/>
              </a:spcBef>
              <a:buNone/>
            </a:pPr>
            <a:r>
              <a:rPr lang="en"/>
              <a:t>Inherit from IDictionary&lt;TKey,TValue&gt;</a:t>
            </a:r>
          </a:p>
        </p:txBody>
      </p:sp>
      <p:pic>
        <p:nvPicPr>
          <p:cNvPr id="157" name="Shape 157"/>
          <p:cNvPicPr preferRelativeResize="0"/>
          <p:nvPr/>
        </p:nvPicPr>
        <p:blipFill>
          <a:blip r:embed="rId3">
            <a:alphaModFix/>
          </a:blip>
          <a:stretch>
            <a:fillRect/>
          </a:stretch>
        </p:blipFill>
        <p:spPr>
          <a:xfrm>
            <a:off x="-159975" y="1911775"/>
            <a:ext cx="6658467" cy="3231725"/>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Parameterized is anonymous object</a:t>
            </a:r>
          </a:p>
        </p:txBody>
      </p:sp>
      <p:sp>
        <p:nvSpPr>
          <p:cNvPr id="163" name="Shape 163"/>
          <p:cNvSpPr txBox="1"/>
          <p:nvPr>
            <p:ph idx="1" type="body"/>
          </p:nvPr>
        </p:nvSpPr>
        <p:spPr>
          <a:xfrm>
            <a:off x="457200" y="1200150"/>
            <a:ext cx="8229600" cy="3725699"/>
          </a:xfrm>
          <a:prstGeom prst="rect">
            <a:avLst/>
          </a:prstGeom>
        </p:spPr>
        <p:txBody>
          <a:bodyPr anchorCtr="0" anchor="t" bIns="91425" lIns="91425" rIns="91425" tIns="91425">
            <a:noAutofit/>
          </a:bodyPr>
          <a:lstStyle/>
          <a:p>
            <a:pPr>
              <a:spcBef>
                <a:spcPts val="0"/>
              </a:spcBef>
              <a:buNone/>
            </a:pPr>
            <a:r>
              <a:rPr lang="en"/>
              <a:t>We can get output value</a:t>
            </a:r>
          </a:p>
        </p:txBody>
      </p:sp>
      <p:pic>
        <p:nvPicPr>
          <p:cNvPr id="164" name="Shape 164"/>
          <p:cNvPicPr preferRelativeResize="0"/>
          <p:nvPr/>
        </p:nvPicPr>
        <p:blipFill>
          <a:blip r:embed="rId3">
            <a:alphaModFix/>
          </a:blip>
          <a:stretch>
            <a:fillRect/>
          </a:stretch>
        </p:blipFill>
        <p:spPr>
          <a:xfrm>
            <a:off x="-152400" y="1848850"/>
            <a:ext cx="6111450" cy="3294650"/>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Parameterized is your own custom types</a:t>
            </a:r>
          </a:p>
        </p:txBody>
      </p:sp>
      <p:pic>
        <p:nvPicPr>
          <p:cNvPr id="170" name="Shape 170"/>
          <p:cNvPicPr preferRelativeResize="0"/>
          <p:nvPr/>
        </p:nvPicPr>
        <p:blipFill>
          <a:blip r:embed="rId3">
            <a:alphaModFix/>
          </a:blip>
          <a:stretch>
            <a:fillRect/>
          </a:stretch>
        </p:blipFill>
        <p:spPr>
          <a:xfrm>
            <a:off x="-152400" y="1328025"/>
            <a:ext cx="5630325" cy="2985429"/>
          </a:xfrm>
          <a:prstGeom prst="rect">
            <a:avLst/>
          </a:prstGeom>
          <a:noFill/>
          <a:ln>
            <a:noFill/>
          </a:ln>
        </p:spPr>
      </p:pic>
      <p:pic>
        <p:nvPicPr>
          <p:cNvPr id="171" name="Shape 171"/>
          <p:cNvPicPr preferRelativeResize="0"/>
          <p:nvPr/>
        </p:nvPicPr>
        <p:blipFill>
          <a:blip r:embed="rId4">
            <a:alphaModFix/>
          </a:blip>
          <a:stretch>
            <a:fillRect/>
          </a:stretch>
        </p:blipFill>
        <p:spPr>
          <a:xfrm>
            <a:off x="5499275" y="1481149"/>
            <a:ext cx="4219075" cy="2252650"/>
          </a:xfrm>
          <a:prstGeom prst="rect">
            <a:avLst/>
          </a:prstGeom>
          <a:noFill/>
          <a:ln>
            <a:noFill/>
          </a:ln>
        </p:spPr>
      </p:pic>
      <p:cxnSp>
        <p:nvCxnSpPr>
          <p:cNvPr id="172" name="Shape 172"/>
          <p:cNvCxnSpPr/>
          <p:nvPr/>
        </p:nvCxnSpPr>
        <p:spPr>
          <a:xfrm>
            <a:off x="5477925" y="1336850"/>
            <a:ext cx="0" cy="2789399"/>
          </a:xfrm>
          <a:prstGeom prst="straightConnector1">
            <a:avLst/>
          </a:prstGeom>
          <a:noFill/>
          <a:ln cap="flat" cmpd="sng" w="19050">
            <a:solidFill>
              <a:schemeClr val="dk2"/>
            </a:solidFill>
            <a:prstDash val="solid"/>
            <a:round/>
            <a:headEnd len="lg" w="lg" type="none"/>
            <a:tailEnd len="lg" w="lg" type="none"/>
          </a:ln>
        </p:spPr>
      </p:cxn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sp>
        <p:nvSpPr>
          <p:cNvPr id="177" name="Shape 177"/>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Get output parameter value</a:t>
            </a:r>
          </a:p>
        </p:txBody>
      </p:sp>
      <p:sp>
        <p:nvSpPr>
          <p:cNvPr id="178" name="Shape 178"/>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pPr>
            <a:r>
              <a:rPr lang="en"/>
              <a:t>Get value from parameter name</a:t>
            </a:r>
          </a:p>
          <a:p>
            <a:pPr lvl="0" rtl="0">
              <a:spcBef>
                <a:spcPts val="0"/>
              </a:spcBef>
              <a:buNone/>
            </a:pPr>
            <a:r>
              <a:t/>
            </a:r>
            <a:endParaRPr/>
          </a:p>
          <a:p>
            <a:pPr lvl="0" rtl="0">
              <a:spcBef>
                <a:spcPts val="0"/>
              </a:spcBef>
              <a:buNone/>
            </a:pPr>
            <a:r>
              <a:t/>
            </a:r>
            <a:endParaRPr/>
          </a:p>
          <a:p>
            <a:pPr indent="-228600" lvl="0" marL="457200" rtl="0">
              <a:spcBef>
                <a:spcPts val="0"/>
              </a:spcBef>
            </a:pPr>
            <a:r>
              <a:rPr lang="en"/>
              <a:t>Get all output parameter</a:t>
            </a:r>
          </a:p>
          <a:p>
            <a:pPr lvl="0">
              <a:spcBef>
                <a:spcPts val="0"/>
              </a:spcBef>
              <a:buNone/>
            </a:pPr>
            <a:r>
              <a:t/>
            </a:r>
            <a:endParaRPr/>
          </a:p>
        </p:txBody>
      </p:sp>
      <p:pic>
        <p:nvPicPr>
          <p:cNvPr id="179" name="Shape 179"/>
          <p:cNvPicPr preferRelativeResize="0"/>
          <p:nvPr/>
        </p:nvPicPr>
        <p:blipFill>
          <a:blip r:embed="rId3">
            <a:alphaModFix/>
          </a:blip>
          <a:stretch>
            <a:fillRect/>
          </a:stretch>
        </p:blipFill>
        <p:spPr>
          <a:xfrm>
            <a:off x="661999" y="1906425"/>
            <a:ext cx="8045154" cy="990600"/>
          </a:xfrm>
          <a:prstGeom prst="rect">
            <a:avLst/>
          </a:prstGeom>
          <a:noFill/>
          <a:ln>
            <a:noFill/>
          </a:ln>
        </p:spPr>
      </p:pic>
      <p:pic>
        <p:nvPicPr>
          <p:cNvPr id="180" name="Shape 180"/>
          <p:cNvPicPr preferRelativeResize="0"/>
          <p:nvPr/>
        </p:nvPicPr>
        <p:blipFill>
          <a:blip r:embed="rId4">
            <a:alphaModFix/>
          </a:blip>
          <a:stretch>
            <a:fillRect/>
          </a:stretch>
        </p:blipFill>
        <p:spPr>
          <a:xfrm>
            <a:off x="662000" y="3562475"/>
            <a:ext cx="8045149" cy="1001008"/>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Query - a simple object mapper</a:t>
            </a:r>
          </a:p>
        </p:txBody>
      </p:sp>
      <p:sp>
        <p:nvSpPr>
          <p:cNvPr id="186" name="Shape 186"/>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pPr>
            <a:r>
              <a:rPr lang="en"/>
              <a:t>Map DB results to a strongly typed </a:t>
            </a:r>
            <a:r>
              <a:rPr b="1" lang="en">
                <a:solidFill>
                  <a:srgbClr val="0000FF"/>
                </a:solidFill>
              </a:rPr>
              <a:t>List</a:t>
            </a:r>
          </a:p>
          <a:p>
            <a:pPr indent="-228600" lvl="0" marL="457200" rtl="0">
              <a:spcBef>
                <a:spcPts val="0"/>
              </a:spcBef>
            </a:pPr>
            <a:r>
              <a:rPr lang="en"/>
              <a:t>Map DB results to a list of </a:t>
            </a:r>
            <a:r>
              <a:rPr b="1" lang="en">
                <a:solidFill>
                  <a:srgbClr val="0000FF"/>
                </a:solidFill>
              </a:rPr>
              <a:t>dynamic </a:t>
            </a:r>
            <a:r>
              <a:rPr lang="en"/>
              <a:t>objects</a:t>
            </a:r>
          </a:p>
          <a:p>
            <a:pPr indent="-228600" lvl="0" marL="457200" rtl="0">
              <a:spcBef>
                <a:spcPts val="0"/>
              </a:spcBef>
            </a:pPr>
            <a:r>
              <a:rPr lang="en"/>
              <a:t>Map DB results to a custom object</a:t>
            </a:r>
          </a:p>
          <a:p>
            <a:pPr indent="-228600" lvl="0" marL="457200">
              <a:spcBef>
                <a:spcPts val="0"/>
              </a:spcBef>
              <a:buClr>
                <a:srgbClr val="0000FF"/>
              </a:buClr>
            </a:pPr>
            <a:r>
              <a:rPr b="1" lang="en">
                <a:solidFill>
                  <a:srgbClr val="0000FF"/>
                </a:solidFill>
              </a:rPr>
              <a:t>Multiple Results</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0" st="0"/>
                                            </p:txEl>
                                          </p:spTgt>
                                        </p:tgtEl>
                                        <p:attrNameLst>
                                          <p:attrName>style.visibility</p:attrName>
                                        </p:attrNameLst>
                                      </p:cBhvr>
                                      <p:to>
                                        <p:strVal val="visible"/>
                                      </p:to>
                                    </p:set>
                                    <p:animEffect filter="fade" transition="in">
                                      <p:cBhvr>
                                        <p:cTn dur="1000"/>
                                        <p:tgtEl>
                                          <p:spTgt spid="18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1" st="1"/>
                                            </p:txEl>
                                          </p:spTgt>
                                        </p:tgtEl>
                                        <p:attrNameLst>
                                          <p:attrName>style.visibility</p:attrName>
                                        </p:attrNameLst>
                                      </p:cBhvr>
                                      <p:to>
                                        <p:strVal val="visible"/>
                                      </p:to>
                                    </p:set>
                                    <p:animEffect filter="fade" transition="in">
                                      <p:cBhvr>
                                        <p:cTn dur="1000"/>
                                        <p:tgtEl>
                                          <p:spTgt spid="18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2" st="2"/>
                                            </p:txEl>
                                          </p:spTgt>
                                        </p:tgtEl>
                                        <p:attrNameLst>
                                          <p:attrName>style.visibility</p:attrName>
                                        </p:attrNameLst>
                                      </p:cBhvr>
                                      <p:to>
                                        <p:strVal val="visible"/>
                                      </p:to>
                                    </p:set>
                                    <p:animEffect filter="fade" transition="in">
                                      <p:cBhvr>
                                        <p:cTn dur="1000"/>
                                        <p:tgtEl>
                                          <p:spTgt spid="18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3" st="3"/>
                                            </p:txEl>
                                          </p:spTgt>
                                        </p:tgtEl>
                                        <p:attrNameLst>
                                          <p:attrName>style.visibility</p:attrName>
                                        </p:attrNameLst>
                                      </p:cBhvr>
                                      <p:to>
                                        <p:strVal val="visible"/>
                                      </p:to>
                                    </p:set>
                                    <p:animEffect filter="fade" transition="in">
                                      <p:cBhvr>
                                        <p:cTn dur="1000"/>
                                        <p:tgtEl>
                                          <p:spTgt spid="186">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 name="Shape 34"/>
        <p:cNvGrpSpPr/>
        <p:nvPr/>
      </p:nvGrpSpPr>
      <p:grpSpPr>
        <a:xfrm>
          <a:off x="0" y="0"/>
          <a:ext cx="0" cy="0"/>
          <a:chOff x="0" y="0"/>
          <a:chExt cx="0" cy="0"/>
        </a:xfrm>
      </p:grpSpPr>
      <p:sp>
        <p:nvSpPr>
          <p:cNvPr id="35" name="Shape 35"/>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Outline</a:t>
            </a:r>
          </a:p>
        </p:txBody>
      </p:sp>
      <p:sp>
        <p:nvSpPr>
          <p:cNvPr id="36" name="Shape 36"/>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pPr>
            <a:r>
              <a:rPr lang="en"/>
              <a:t>Data Access Layer Overview</a:t>
            </a:r>
          </a:p>
          <a:p>
            <a:pPr indent="-228600" lvl="0" marL="457200" rtl="0">
              <a:spcBef>
                <a:spcPts val="0"/>
              </a:spcBef>
            </a:pPr>
            <a:r>
              <a:rPr lang="en"/>
              <a:t>Introduction About </a:t>
            </a:r>
            <a:r>
              <a:rPr b="1" lang="en">
                <a:solidFill>
                  <a:srgbClr val="DA0002"/>
                </a:solidFill>
              </a:rPr>
              <a:t>Fanex.Data</a:t>
            </a:r>
          </a:p>
          <a:p>
            <a:pPr indent="-228600" lvl="0" marL="457200" rtl="0">
              <a:spcBef>
                <a:spcPts val="0"/>
              </a:spcBef>
            </a:pPr>
            <a:r>
              <a:rPr lang="en"/>
              <a:t>Configuration and Development</a:t>
            </a:r>
          </a:p>
          <a:p>
            <a:pPr indent="-228600" lvl="0" marL="457200" rtl="0">
              <a:spcBef>
                <a:spcPts val="0"/>
              </a:spcBef>
            </a:pPr>
            <a:r>
              <a:rPr lang="en"/>
              <a:t>Fanex.Data Generator Tool</a:t>
            </a:r>
          </a:p>
          <a:p>
            <a:pPr lvl="0">
              <a:spcBef>
                <a:spcPts val="0"/>
              </a:spcBef>
              <a:buNone/>
            </a:pPr>
            <a:r>
              <a:t/>
            </a:r>
            <a:endParaRP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
                                            <p:txEl>
                                              <p:pRg end="0" st="0"/>
                                            </p:txEl>
                                          </p:spTgt>
                                        </p:tgtEl>
                                        <p:attrNameLst>
                                          <p:attrName>style.visibility</p:attrName>
                                        </p:attrNameLst>
                                      </p:cBhvr>
                                      <p:to>
                                        <p:strVal val="visible"/>
                                      </p:to>
                                    </p:set>
                                    <p:animEffect filter="fade" transition="in">
                                      <p:cBhvr>
                                        <p:cTn dur="1000"/>
                                        <p:tgtEl>
                                          <p:spTgt spid="3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
                                            <p:txEl>
                                              <p:pRg end="1" st="1"/>
                                            </p:txEl>
                                          </p:spTgt>
                                        </p:tgtEl>
                                        <p:attrNameLst>
                                          <p:attrName>style.visibility</p:attrName>
                                        </p:attrNameLst>
                                      </p:cBhvr>
                                      <p:to>
                                        <p:strVal val="visible"/>
                                      </p:to>
                                    </p:set>
                                    <p:animEffect filter="fade" transition="in">
                                      <p:cBhvr>
                                        <p:cTn dur="1000"/>
                                        <p:tgtEl>
                                          <p:spTgt spid="3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
                                            <p:txEl>
                                              <p:pRg end="2" st="2"/>
                                            </p:txEl>
                                          </p:spTgt>
                                        </p:tgtEl>
                                        <p:attrNameLst>
                                          <p:attrName>style.visibility</p:attrName>
                                        </p:attrNameLst>
                                      </p:cBhvr>
                                      <p:to>
                                        <p:strVal val="visible"/>
                                      </p:to>
                                    </p:set>
                                    <p:animEffect filter="fade" transition="in">
                                      <p:cBhvr>
                                        <p:cTn dur="1000"/>
                                        <p:tgtEl>
                                          <p:spTgt spid="3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
                                            <p:txEl>
                                              <p:pRg end="3" st="3"/>
                                            </p:txEl>
                                          </p:spTgt>
                                        </p:tgtEl>
                                        <p:attrNameLst>
                                          <p:attrName>style.visibility</p:attrName>
                                        </p:attrNameLst>
                                      </p:cBhvr>
                                      <p:to>
                                        <p:strVal val="visible"/>
                                      </p:to>
                                    </p:set>
                                    <p:animEffect filter="fade" transition="in">
                                      <p:cBhvr>
                                        <p:cTn dur="1000"/>
                                        <p:tgtEl>
                                          <p:spTgt spid="3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
                                            <p:txEl>
                                              <p:pRg end="4" st="4"/>
                                            </p:txEl>
                                          </p:spTgt>
                                        </p:tgtEl>
                                        <p:attrNameLst>
                                          <p:attrName>style.visibility</p:attrName>
                                        </p:attrNameLst>
                                      </p:cBhvr>
                                      <p:to>
                                        <p:strVal val="visible"/>
                                      </p:to>
                                    </p:set>
                                    <p:animEffect filter="fade" transition="in">
                                      <p:cBhvr>
                                        <p:cTn dur="1000"/>
                                        <p:tgtEl>
                                          <p:spTgt spid="36">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x="0" y="0"/>
          <a:ext cx="0" cy="0"/>
          <a:chOff x="0" y="0"/>
          <a:chExt cx="0" cy="0"/>
        </a:xfrm>
      </p:grpSpPr>
      <p:pic>
        <p:nvPicPr>
          <p:cNvPr id="191" name="Shape 191"/>
          <p:cNvPicPr preferRelativeResize="0"/>
          <p:nvPr/>
        </p:nvPicPr>
        <p:blipFill>
          <a:blip r:embed="rId3">
            <a:alphaModFix/>
          </a:blip>
          <a:stretch>
            <a:fillRect/>
          </a:stretch>
        </p:blipFill>
        <p:spPr>
          <a:xfrm>
            <a:off x="457200" y="1489625"/>
            <a:ext cx="8171100" cy="3169305"/>
          </a:xfrm>
          <a:prstGeom prst="rect">
            <a:avLst/>
          </a:prstGeom>
          <a:noFill/>
          <a:ln>
            <a:noFill/>
          </a:ln>
        </p:spPr>
      </p:pic>
      <p:sp>
        <p:nvSpPr>
          <p:cNvPr id="192" name="Shape 192"/>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sz="3000"/>
              <a:t>Query and map the results to a strongly typed List</a:t>
            </a:r>
          </a:p>
        </p:txBody>
      </p:sp>
      <p:pic>
        <p:nvPicPr>
          <p:cNvPr id="193" name="Shape 193"/>
          <p:cNvPicPr preferRelativeResize="0"/>
          <p:nvPr/>
        </p:nvPicPr>
        <p:blipFill>
          <a:blip r:embed="rId4">
            <a:alphaModFix/>
          </a:blip>
          <a:stretch>
            <a:fillRect/>
          </a:stretch>
        </p:blipFill>
        <p:spPr>
          <a:xfrm>
            <a:off x="457200" y="1233025"/>
            <a:ext cx="7648525" cy="1720300"/>
          </a:xfrm>
          <a:prstGeom prst="rect">
            <a:avLst/>
          </a:prstGeom>
          <a:noFill/>
          <a:ln>
            <a:noFill/>
          </a:ln>
        </p:spPr>
      </p:pic>
      <p:pic>
        <p:nvPicPr>
          <p:cNvPr id="194" name="Shape 194"/>
          <p:cNvPicPr preferRelativeResize="0"/>
          <p:nvPr/>
        </p:nvPicPr>
        <p:blipFill>
          <a:blip r:embed="rId5">
            <a:alphaModFix/>
          </a:blip>
          <a:stretch>
            <a:fillRect/>
          </a:stretch>
        </p:blipFill>
        <p:spPr>
          <a:xfrm>
            <a:off x="472350" y="2718075"/>
            <a:ext cx="2985624" cy="2425424"/>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par>
                                <p:cTn fill="hold" nodeType="withEffect" presetClass="exit" presetID="10" presetSubtype="0">
                                  <p:stCondLst>
                                    <p:cond delay="0"/>
                                  </p:stCondLst>
                                  <p:childTnLst>
                                    <p:animEffect filter="fade" transition="out">
                                      <p:cBhvr>
                                        <p:cTn dur="1000"/>
                                        <p:tgtEl>
                                          <p:spTgt spid="193"/>
                                        </p:tgtEl>
                                      </p:cBhvr>
                                    </p:animEffect>
                                    <p:set>
                                      <p:cBhvr>
                                        <p:cTn dur="1" fill="hold">
                                          <p:stCondLst>
                                            <p:cond delay="1000"/>
                                          </p:stCondLst>
                                        </p:cTn>
                                        <p:tgtEl>
                                          <p:spTgt spid="19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94"/>
                                        </p:tgtEl>
                                      </p:cBhvr>
                                    </p:animEffect>
                                    <p:set>
                                      <p:cBhvr>
                                        <p:cTn dur="1" fill="hold">
                                          <p:stCondLst>
                                            <p:cond delay="1000"/>
                                          </p:stCondLst>
                                        </p:cTn>
                                        <p:tgtEl>
                                          <p:spTgt spid="19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8" name="Shape 198"/>
        <p:cNvGrpSpPr/>
        <p:nvPr/>
      </p:nvGrpSpPr>
      <p:grpSpPr>
        <a:xfrm>
          <a:off x="0" y="0"/>
          <a:ext cx="0" cy="0"/>
          <a:chOff x="0" y="0"/>
          <a:chExt cx="0" cy="0"/>
        </a:xfrm>
      </p:grpSpPr>
      <p:pic>
        <p:nvPicPr>
          <p:cNvPr id="199" name="Shape 199"/>
          <p:cNvPicPr preferRelativeResize="0"/>
          <p:nvPr/>
        </p:nvPicPr>
        <p:blipFill>
          <a:blip r:embed="rId3">
            <a:alphaModFix/>
          </a:blip>
          <a:stretch>
            <a:fillRect/>
          </a:stretch>
        </p:blipFill>
        <p:spPr>
          <a:xfrm>
            <a:off x="559637" y="1443500"/>
            <a:ext cx="8229599" cy="3191995"/>
          </a:xfrm>
          <a:prstGeom prst="rect">
            <a:avLst/>
          </a:prstGeom>
          <a:noFill/>
          <a:ln>
            <a:noFill/>
          </a:ln>
        </p:spPr>
      </p:pic>
      <p:sp>
        <p:nvSpPr>
          <p:cNvPr id="200" name="Shape 200"/>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sz="3000"/>
              <a:t>Query and map the results to a strongly typed List</a:t>
            </a:r>
          </a:p>
        </p:txBody>
      </p:sp>
      <p:pic>
        <p:nvPicPr>
          <p:cNvPr id="201" name="Shape 201"/>
          <p:cNvPicPr preferRelativeResize="0"/>
          <p:nvPr/>
        </p:nvPicPr>
        <p:blipFill>
          <a:blip r:embed="rId4">
            <a:alphaModFix/>
          </a:blip>
          <a:stretch>
            <a:fillRect/>
          </a:stretch>
        </p:blipFill>
        <p:spPr>
          <a:xfrm>
            <a:off x="457200" y="1233025"/>
            <a:ext cx="7648525" cy="1720300"/>
          </a:xfrm>
          <a:prstGeom prst="rect">
            <a:avLst/>
          </a:prstGeom>
          <a:noFill/>
          <a:ln>
            <a:noFill/>
          </a:ln>
        </p:spPr>
      </p:pic>
      <p:sp>
        <p:nvSpPr>
          <p:cNvPr id="202" name="Shape 202"/>
          <p:cNvSpPr/>
          <p:nvPr/>
        </p:nvSpPr>
        <p:spPr>
          <a:xfrm>
            <a:off x="891300" y="1557425"/>
            <a:ext cx="418200" cy="1241400"/>
          </a:xfrm>
          <a:prstGeom prst="rect">
            <a:avLst/>
          </a:prstGeom>
          <a:no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03" name="Shape 203"/>
          <p:cNvSpPr/>
          <p:nvPr/>
        </p:nvSpPr>
        <p:spPr>
          <a:xfrm>
            <a:off x="6589075" y="1557425"/>
            <a:ext cx="1398599" cy="1395899"/>
          </a:xfrm>
          <a:prstGeom prst="rect">
            <a:avLst/>
          </a:prstGeom>
          <a:no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pic>
        <p:nvPicPr>
          <p:cNvPr id="204" name="Shape 204"/>
          <p:cNvPicPr preferRelativeResize="0"/>
          <p:nvPr/>
        </p:nvPicPr>
        <p:blipFill>
          <a:blip r:embed="rId5">
            <a:alphaModFix/>
          </a:blip>
          <a:stretch>
            <a:fillRect/>
          </a:stretch>
        </p:blipFill>
        <p:spPr>
          <a:xfrm>
            <a:off x="483750" y="2718250"/>
            <a:ext cx="3183549" cy="2425249"/>
          </a:xfrm>
          <a:prstGeom prst="rect">
            <a:avLst/>
          </a:prstGeom>
          <a:noFill/>
          <a:ln>
            <a:noFill/>
          </a:ln>
        </p:spPr>
      </p:pic>
      <p:cxnSp>
        <p:nvCxnSpPr>
          <p:cNvPr id="205" name="Shape 205"/>
          <p:cNvCxnSpPr>
            <a:stCxn id="202" idx="3"/>
          </p:cNvCxnSpPr>
          <p:nvPr/>
        </p:nvCxnSpPr>
        <p:spPr>
          <a:xfrm>
            <a:off x="1309500" y="2178125"/>
            <a:ext cx="731400" cy="976800"/>
          </a:xfrm>
          <a:prstGeom prst="straightConnector1">
            <a:avLst/>
          </a:prstGeom>
          <a:noFill/>
          <a:ln cap="flat" cmpd="sng" w="19050">
            <a:solidFill>
              <a:srgbClr val="FF0000"/>
            </a:solidFill>
            <a:prstDash val="solid"/>
            <a:round/>
            <a:headEnd len="lg" w="lg" type="none"/>
            <a:tailEnd len="lg" w="lg" type="triangle"/>
          </a:ln>
        </p:spPr>
      </p:cxnSp>
      <p:cxnSp>
        <p:nvCxnSpPr>
          <p:cNvPr id="206" name="Shape 206"/>
          <p:cNvCxnSpPr>
            <a:stCxn id="203" idx="1"/>
          </p:cNvCxnSpPr>
          <p:nvPr/>
        </p:nvCxnSpPr>
        <p:spPr>
          <a:xfrm flipH="1">
            <a:off x="2949775" y="2255374"/>
            <a:ext cx="3639300" cy="2522999"/>
          </a:xfrm>
          <a:prstGeom prst="straightConnector1">
            <a:avLst/>
          </a:prstGeom>
          <a:noFill/>
          <a:ln cap="flat" cmpd="sng" w="19050">
            <a:solidFill>
              <a:srgbClr val="FF0000"/>
            </a:solidFill>
            <a:prstDash val="solid"/>
            <a:round/>
            <a:headEnd len="lg" w="lg" type="none"/>
            <a:tailEnd len="lg" w="lg" type="triangle"/>
          </a:ln>
        </p:spPr>
      </p:cxn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par>
                                <p:cTn fill="hold" nodeType="with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par>
                                <p:cTn fill="hold" nodeType="with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01"/>
                                        </p:tgtEl>
                                      </p:cBhvr>
                                    </p:animEffect>
                                    <p:set>
                                      <p:cBhvr>
                                        <p:cTn dur="1" fill="hold">
                                          <p:stCondLst>
                                            <p:cond delay="1000"/>
                                          </p:stCondLst>
                                        </p:cTn>
                                        <p:tgtEl>
                                          <p:spTgt spid="20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04"/>
                                        </p:tgtEl>
                                      </p:cBhvr>
                                    </p:animEffect>
                                    <p:set>
                                      <p:cBhvr>
                                        <p:cTn dur="1" fill="hold">
                                          <p:stCondLst>
                                            <p:cond delay="1000"/>
                                          </p:stCondLst>
                                        </p:cTn>
                                        <p:tgtEl>
                                          <p:spTgt spid="20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02"/>
                                        </p:tgtEl>
                                      </p:cBhvr>
                                    </p:animEffect>
                                    <p:set>
                                      <p:cBhvr>
                                        <p:cTn dur="1" fill="hold">
                                          <p:stCondLst>
                                            <p:cond delay="1000"/>
                                          </p:stCondLst>
                                        </p:cTn>
                                        <p:tgtEl>
                                          <p:spTgt spid="20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03"/>
                                        </p:tgtEl>
                                      </p:cBhvr>
                                    </p:animEffect>
                                    <p:set>
                                      <p:cBhvr>
                                        <p:cTn dur="1" fill="hold">
                                          <p:stCondLst>
                                            <p:cond delay="1000"/>
                                          </p:stCondLst>
                                        </p:cTn>
                                        <p:tgtEl>
                                          <p:spTgt spid="20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05"/>
                                        </p:tgtEl>
                                      </p:cBhvr>
                                    </p:animEffect>
                                    <p:set>
                                      <p:cBhvr>
                                        <p:cTn dur="1" fill="hold">
                                          <p:stCondLst>
                                            <p:cond delay="1000"/>
                                          </p:stCondLst>
                                        </p:cTn>
                                        <p:tgtEl>
                                          <p:spTgt spid="20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06"/>
                                        </p:tgtEl>
                                      </p:cBhvr>
                                    </p:animEffect>
                                    <p:set>
                                      <p:cBhvr>
                                        <p:cTn dur="1" fill="hold">
                                          <p:stCondLst>
                                            <p:cond delay="1000"/>
                                          </p:stCondLst>
                                        </p:cTn>
                                        <p:tgtEl>
                                          <p:spTgt spid="20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sp>
        <p:nvSpPr>
          <p:cNvPr id="211" name="Shape 211"/>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Mapping in Setting key</a:t>
            </a:r>
          </a:p>
        </p:txBody>
      </p:sp>
      <p:sp>
        <p:nvSpPr>
          <p:cNvPr id="212" name="Shape 212"/>
          <p:cNvSpPr txBox="1"/>
          <p:nvPr/>
        </p:nvSpPr>
        <p:spPr>
          <a:xfrm>
            <a:off x="381000" y="4137325"/>
            <a:ext cx="3776100" cy="705900"/>
          </a:xfrm>
          <a:prstGeom prst="rect">
            <a:avLst/>
          </a:prstGeom>
          <a:noFill/>
          <a:ln>
            <a:noFill/>
          </a:ln>
        </p:spPr>
        <p:txBody>
          <a:bodyPr anchorCtr="0" anchor="t" bIns="91425" lIns="91425" rIns="91425" tIns="91425">
            <a:noAutofit/>
          </a:bodyPr>
          <a:lstStyle/>
          <a:p>
            <a:pPr lvl="0" rtl="0">
              <a:spcBef>
                <a:spcPts val="0"/>
              </a:spcBef>
              <a:buNone/>
            </a:pPr>
            <a:r>
              <a:rPr b="1" lang="en" sz="2000">
                <a:latin typeface="Calibri"/>
                <a:ea typeface="Calibri"/>
                <a:cs typeface="Calibri"/>
                <a:sym typeface="Calibri"/>
              </a:rPr>
              <a:t>DataField </a:t>
            </a:r>
            <a:r>
              <a:rPr lang="en" sz="2000">
                <a:latin typeface="Calibri"/>
                <a:ea typeface="Calibri"/>
                <a:cs typeface="Calibri"/>
                <a:sym typeface="Calibri"/>
              </a:rPr>
              <a:t>: Column name</a:t>
            </a:r>
          </a:p>
          <a:p>
            <a:pPr>
              <a:spcBef>
                <a:spcPts val="0"/>
              </a:spcBef>
              <a:buNone/>
            </a:pPr>
            <a:r>
              <a:rPr b="1" lang="en" sz="2000">
                <a:latin typeface="Calibri"/>
                <a:ea typeface="Calibri"/>
                <a:cs typeface="Calibri"/>
                <a:sym typeface="Calibri"/>
              </a:rPr>
              <a:t>ObjectProperty </a:t>
            </a:r>
            <a:r>
              <a:rPr lang="en" sz="2000">
                <a:latin typeface="Calibri"/>
                <a:ea typeface="Calibri"/>
                <a:cs typeface="Calibri"/>
                <a:sym typeface="Calibri"/>
              </a:rPr>
              <a:t>: Property name</a:t>
            </a:r>
          </a:p>
        </p:txBody>
      </p:sp>
      <p:pic>
        <p:nvPicPr>
          <p:cNvPr id="213" name="Shape 213"/>
          <p:cNvPicPr preferRelativeResize="0"/>
          <p:nvPr/>
        </p:nvPicPr>
        <p:blipFill>
          <a:blip r:embed="rId3">
            <a:alphaModFix/>
          </a:blip>
          <a:stretch>
            <a:fillRect/>
          </a:stretch>
        </p:blipFill>
        <p:spPr>
          <a:xfrm>
            <a:off x="0" y="1395173"/>
            <a:ext cx="9055950" cy="2330149"/>
          </a:xfrm>
          <a:prstGeom prst="rect">
            <a:avLst/>
          </a:prstGeom>
          <a:noFill/>
          <a:ln>
            <a:noFill/>
          </a:ln>
        </p:spPr>
      </p:pic>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7" name="Shape 217"/>
        <p:cNvGrpSpPr/>
        <p:nvPr/>
      </p:nvGrpSpPr>
      <p:grpSpPr>
        <a:xfrm>
          <a:off x="0" y="0"/>
          <a:ext cx="0" cy="0"/>
          <a:chOff x="0" y="0"/>
          <a:chExt cx="0" cy="0"/>
        </a:xfrm>
      </p:grpSpPr>
      <p:sp>
        <p:nvSpPr>
          <p:cNvPr id="218" name="Shape 218"/>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sz="3000"/>
              <a:t>Query and map the results to a list of dynamic objects</a:t>
            </a:r>
          </a:p>
        </p:txBody>
      </p:sp>
      <p:pic>
        <p:nvPicPr>
          <p:cNvPr id="219" name="Shape 219"/>
          <p:cNvPicPr preferRelativeResize="0"/>
          <p:nvPr/>
        </p:nvPicPr>
        <p:blipFill>
          <a:blip r:embed="rId3">
            <a:alphaModFix/>
          </a:blip>
          <a:stretch>
            <a:fillRect/>
          </a:stretch>
        </p:blipFill>
        <p:spPr>
          <a:xfrm>
            <a:off x="758425" y="1257525"/>
            <a:ext cx="5400675" cy="1476375"/>
          </a:xfrm>
          <a:prstGeom prst="rect">
            <a:avLst/>
          </a:prstGeom>
          <a:noFill/>
          <a:ln>
            <a:noFill/>
          </a:ln>
        </p:spPr>
      </p:pic>
      <p:pic>
        <p:nvPicPr>
          <p:cNvPr id="220" name="Shape 220"/>
          <p:cNvPicPr preferRelativeResize="0"/>
          <p:nvPr/>
        </p:nvPicPr>
        <p:blipFill>
          <a:blip r:embed="rId4">
            <a:alphaModFix/>
          </a:blip>
          <a:stretch>
            <a:fillRect/>
          </a:stretch>
        </p:blipFill>
        <p:spPr>
          <a:xfrm>
            <a:off x="758425" y="2395150"/>
            <a:ext cx="6948674" cy="2748349"/>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x="0" y="0"/>
          <a:ext cx="0" cy="0"/>
          <a:chOff x="0" y="0"/>
          <a:chExt cx="0" cy="0"/>
        </a:xfrm>
      </p:grpSpPr>
      <p:pic>
        <p:nvPicPr>
          <p:cNvPr id="225" name="Shape 225"/>
          <p:cNvPicPr preferRelativeResize="0"/>
          <p:nvPr/>
        </p:nvPicPr>
        <p:blipFill>
          <a:blip r:embed="rId3">
            <a:alphaModFix/>
          </a:blip>
          <a:stretch>
            <a:fillRect/>
          </a:stretch>
        </p:blipFill>
        <p:spPr>
          <a:xfrm>
            <a:off x="544550" y="1150270"/>
            <a:ext cx="8229599" cy="1366305"/>
          </a:xfrm>
          <a:prstGeom prst="rect">
            <a:avLst/>
          </a:prstGeom>
          <a:noFill/>
          <a:ln>
            <a:noFill/>
          </a:ln>
        </p:spPr>
      </p:pic>
      <p:sp>
        <p:nvSpPr>
          <p:cNvPr id="226" name="Shape 22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Mapping to a custom object</a:t>
            </a:r>
          </a:p>
        </p:txBody>
      </p:sp>
      <p:pic>
        <p:nvPicPr>
          <p:cNvPr id="227" name="Shape 227"/>
          <p:cNvPicPr preferRelativeResize="0"/>
          <p:nvPr/>
        </p:nvPicPr>
        <p:blipFill>
          <a:blip r:embed="rId4">
            <a:alphaModFix/>
          </a:blip>
          <a:stretch>
            <a:fillRect/>
          </a:stretch>
        </p:blipFill>
        <p:spPr>
          <a:xfrm>
            <a:off x="544550" y="2513250"/>
            <a:ext cx="3250191" cy="2630249"/>
          </a:xfrm>
          <a:prstGeom prst="rect">
            <a:avLst/>
          </a:prstGeom>
          <a:noFill/>
          <a:ln>
            <a:noFill/>
          </a:ln>
        </p:spPr>
      </p:pic>
      <p:sp>
        <p:nvSpPr>
          <p:cNvPr id="228" name="Shape 228"/>
          <p:cNvSpPr/>
          <p:nvPr/>
        </p:nvSpPr>
        <p:spPr>
          <a:xfrm>
            <a:off x="891225" y="1470525"/>
            <a:ext cx="6058199" cy="1006199"/>
          </a:xfrm>
          <a:prstGeom prst="rect">
            <a:avLst/>
          </a:prstGeom>
          <a:noFill/>
          <a:ln cap="flat" cmpd="sng" w="19050">
            <a:solidFill>
              <a:srgbClr val="9900FF"/>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29" name="Shape 229"/>
          <p:cNvSpPr/>
          <p:nvPr/>
        </p:nvSpPr>
        <p:spPr>
          <a:xfrm>
            <a:off x="811925" y="2808250"/>
            <a:ext cx="2726099" cy="1888499"/>
          </a:xfrm>
          <a:prstGeom prst="rect">
            <a:avLst/>
          </a:prstGeom>
          <a:noFill/>
          <a:ln cap="flat" cmpd="sng" w="19050">
            <a:solidFill>
              <a:srgbClr val="9900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cxnSp>
        <p:nvCxnSpPr>
          <p:cNvPr id="230" name="Shape 230"/>
          <p:cNvCxnSpPr>
            <a:stCxn id="228" idx="2"/>
            <a:endCxn id="229" idx="0"/>
          </p:cNvCxnSpPr>
          <p:nvPr/>
        </p:nvCxnSpPr>
        <p:spPr>
          <a:xfrm flipH="1">
            <a:off x="2174924" y="2476724"/>
            <a:ext cx="1745400" cy="331500"/>
          </a:xfrm>
          <a:prstGeom prst="straightConnector1">
            <a:avLst/>
          </a:prstGeom>
          <a:noFill/>
          <a:ln cap="flat" cmpd="sng" w="19050">
            <a:solidFill>
              <a:srgbClr val="9900FF"/>
            </a:solidFill>
            <a:prstDash val="solid"/>
            <a:round/>
            <a:headEnd len="lg" w="lg" type="none"/>
            <a:tailEnd len="lg" w="lg" type="triangle"/>
          </a:ln>
        </p:spPr>
      </p:cxnSp>
      <p:sp>
        <p:nvSpPr>
          <p:cNvPr id="231" name="Shape 231"/>
          <p:cNvSpPr/>
          <p:nvPr/>
        </p:nvSpPr>
        <p:spPr>
          <a:xfrm>
            <a:off x="806600" y="4785900"/>
            <a:ext cx="3079199" cy="294900"/>
          </a:xfrm>
          <a:prstGeom prst="rect">
            <a:avLst/>
          </a:prstGeom>
          <a:noFill/>
          <a:ln cap="flat" cmpd="sng" w="19050">
            <a:solidFill>
              <a:schemeClr val="accent6"/>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232" name="Shape 232"/>
          <p:cNvSpPr/>
          <p:nvPr/>
        </p:nvSpPr>
        <p:spPr>
          <a:xfrm>
            <a:off x="6941600" y="1470525"/>
            <a:ext cx="1745399" cy="1006199"/>
          </a:xfrm>
          <a:prstGeom prst="rect">
            <a:avLst/>
          </a:prstGeom>
          <a:noFill/>
          <a:ln cap="flat" cmpd="sng" w="19050">
            <a:solidFill>
              <a:schemeClr val="accent6"/>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cxnSp>
        <p:nvCxnSpPr>
          <p:cNvPr id="233" name="Shape 233"/>
          <p:cNvCxnSpPr>
            <a:stCxn id="232" idx="2"/>
            <a:endCxn id="231" idx="3"/>
          </p:cNvCxnSpPr>
          <p:nvPr/>
        </p:nvCxnSpPr>
        <p:spPr>
          <a:xfrm flipH="1">
            <a:off x="3885799" y="2476724"/>
            <a:ext cx="3928500" cy="2456700"/>
          </a:xfrm>
          <a:prstGeom prst="straightConnector1">
            <a:avLst/>
          </a:prstGeom>
          <a:noFill/>
          <a:ln cap="flat" cmpd="sng" w="19050">
            <a:solidFill>
              <a:schemeClr val="accent6"/>
            </a:solidFill>
            <a:prstDash val="solid"/>
            <a:round/>
            <a:headEnd len="lg" w="lg" type="none"/>
            <a:tailEnd len="lg" w="lg" type="triangle"/>
          </a:ln>
        </p:spPr>
      </p:cxnSp>
      <p:pic>
        <p:nvPicPr>
          <p:cNvPr id="234" name="Shape 234"/>
          <p:cNvPicPr preferRelativeResize="0"/>
          <p:nvPr/>
        </p:nvPicPr>
        <p:blipFill>
          <a:blip r:embed="rId5">
            <a:alphaModFix/>
          </a:blip>
          <a:stretch>
            <a:fillRect/>
          </a:stretch>
        </p:blipFill>
        <p:spPr>
          <a:xfrm>
            <a:off x="5275825" y="4217700"/>
            <a:ext cx="2487725" cy="925800"/>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par>
                                <p:cTn fill="hold" nodeType="with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par>
                                <p:cTn fill="hold" nodeType="with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000"/>
                                        <p:tgtEl>
                                          <p:spTgt spid="232"/>
                                        </p:tgtEl>
                                      </p:cBhvr>
                                    </p:animEffect>
                                  </p:childTnLst>
                                </p:cTn>
                              </p:par>
                              <p:par>
                                <p:cTn fill="hold" nodeType="with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par>
                                <p:cTn fill="hold" nodeType="with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8" name="Shape 238"/>
        <p:cNvGrpSpPr/>
        <p:nvPr/>
      </p:nvGrpSpPr>
      <p:grpSpPr>
        <a:xfrm>
          <a:off x="0" y="0"/>
          <a:ext cx="0" cy="0"/>
          <a:chOff x="0" y="0"/>
          <a:chExt cx="0" cy="0"/>
        </a:xfrm>
      </p:grpSpPr>
      <p:sp>
        <p:nvSpPr>
          <p:cNvPr id="239" name="Shape 239"/>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Multi mapping</a:t>
            </a:r>
          </a:p>
        </p:txBody>
      </p:sp>
      <p:sp>
        <p:nvSpPr>
          <p:cNvPr id="240" name="Shape 240"/>
          <p:cNvSpPr txBox="1"/>
          <p:nvPr>
            <p:ph idx="1" type="body"/>
          </p:nvPr>
        </p:nvSpPr>
        <p:spPr>
          <a:xfrm>
            <a:off x="457200" y="1200150"/>
            <a:ext cx="8229600" cy="3725699"/>
          </a:xfrm>
          <a:prstGeom prst="rect">
            <a:avLst/>
          </a:prstGeom>
        </p:spPr>
        <p:txBody>
          <a:bodyPr anchorCtr="0" anchor="t" bIns="91425" lIns="91425" rIns="91425" tIns="91425">
            <a:noAutofit/>
          </a:bodyPr>
          <a:lstStyle/>
          <a:p>
            <a:pPr>
              <a:spcBef>
                <a:spcPts val="0"/>
              </a:spcBef>
              <a:buNone/>
            </a:pPr>
            <a:r>
              <a:rPr lang="en"/>
              <a:t>Automatic mapping</a:t>
            </a:r>
          </a:p>
        </p:txBody>
      </p:sp>
      <p:pic>
        <p:nvPicPr>
          <p:cNvPr id="241" name="Shape 241"/>
          <p:cNvPicPr preferRelativeResize="0"/>
          <p:nvPr/>
        </p:nvPicPr>
        <p:blipFill>
          <a:blip r:embed="rId3">
            <a:alphaModFix/>
          </a:blip>
          <a:stretch>
            <a:fillRect/>
          </a:stretch>
        </p:blipFill>
        <p:spPr>
          <a:xfrm>
            <a:off x="457200" y="1872375"/>
            <a:ext cx="8229600" cy="3150689"/>
          </a:xfrm>
          <a:prstGeom prst="rect">
            <a:avLst/>
          </a:prstGeom>
          <a:noFill/>
          <a:ln>
            <a:noFill/>
          </a:ln>
        </p:spPr>
      </p:pic>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5" name="Shape 245"/>
        <p:cNvGrpSpPr/>
        <p:nvPr/>
      </p:nvGrpSpPr>
      <p:grpSpPr>
        <a:xfrm>
          <a:off x="0" y="0"/>
          <a:ext cx="0" cy="0"/>
          <a:chOff x="0" y="0"/>
          <a:chExt cx="0" cy="0"/>
        </a:xfrm>
      </p:grpSpPr>
      <p:pic>
        <p:nvPicPr>
          <p:cNvPr id="246" name="Shape 246"/>
          <p:cNvPicPr preferRelativeResize="0"/>
          <p:nvPr/>
        </p:nvPicPr>
        <p:blipFill>
          <a:blip r:embed="rId3">
            <a:alphaModFix/>
          </a:blip>
          <a:stretch>
            <a:fillRect/>
          </a:stretch>
        </p:blipFill>
        <p:spPr>
          <a:xfrm>
            <a:off x="580584" y="1239675"/>
            <a:ext cx="7496616" cy="2927600"/>
          </a:xfrm>
          <a:prstGeom prst="rect">
            <a:avLst/>
          </a:prstGeom>
          <a:noFill/>
          <a:ln>
            <a:noFill/>
          </a:ln>
        </p:spPr>
      </p:pic>
      <p:sp>
        <p:nvSpPr>
          <p:cNvPr id="247" name="Shape 247"/>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Multiple Results</a:t>
            </a:r>
          </a:p>
        </p:txBody>
      </p:sp>
      <p:pic>
        <p:nvPicPr>
          <p:cNvPr id="248" name="Shape 248"/>
          <p:cNvPicPr preferRelativeResize="0"/>
          <p:nvPr/>
        </p:nvPicPr>
        <p:blipFill>
          <a:blip r:embed="rId4">
            <a:alphaModFix/>
          </a:blip>
          <a:stretch>
            <a:fillRect/>
          </a:stretch>
        </p:blipFill>
        <p:spPr>
          <a:xfrm>
            <a:off x="580575" y="1514874"/>
            <a:ext cx="4292300" cy="3280374"/>
          </a:xfrm>
          <a:prstGeom prst="rect">
            <a:avLst/>
          </a:prstGeom>
          <a:noFill/>
          <a:ln>
            <a:noFill/>
          </a:ln>
        </p:spPr>
      </p:pic>
      <p:pic>
        <p:nvPicPr>
          <p:cNvPr id="249" name="Shape 249"/>
          <p:cNvPicPr preferRelativeResize="0"/>
          <p:nvPr/>
        </p:nvPicPr>
        <p:blipFill>
          <a:blip r:embed="rId5">
            <a:alphaModFix/>
          </a:blip>
          <a:stretch>
            <a:fillRect/>
          </a:stretch>
        </p:blipFill>
        <p:spPr>
          <a:xfrm>
            <a:off x="4761275" y="1514875"/>
            <a:ext cx="4059637" cy="1913975"/>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1000"/>
                                        <p:tgtEl>
                                          <p:spTgt spid="248"/>
                                        </p:tgtEl>
                                      </p:cBhvr>
                                    </p:animEffect>
                                  </p:childTnLst>
                                </p:cTn>
                              </p:par>
                              <p:par>
                                <p:cTn fill="hold" nodeType="with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000"/>
                                        <p:tgtEl>
                                          <p:spTgt spid="249"/>
                                        </p:tgtEl>
                                      </p:cBhvr>
                                    </p:animEffect>
                                  </p:childTnLst>
                                </p:cTn>
                              </p:par>
                              <p:par>
                                <p:cTn fill="hold" nodeType="withEffect" presetClass="exit" presetID="10" presetSubtype="0">
                                  <p:stCondLst>
                                    <p:cond delay="0"/>
                                  </p:stCondLst>
                                  <p:childTnLst>
                                    <p:animEffect filter="fade" transition="out">
                                      <p:cBhvr>
                                        <p:cTn dur="1000"/>
                                        <p:tgtEl>
                                          <p:spTgt spid="246"/>
                                        </p:tgtEl>
                                      </p:cBhvr>
                                    </p:animEffect>
                                    <p:set>
                                      <p:cBhvr>
                                        <p:cTn dur="1" fill="hold">
                                          <p:stCondLst>
                                            <p:cond delay="1000"/>
                                          </p:stCondLst>
                                        </p:cTn>
                                        <p:tgtEl>
                                          <p:spTgt spid="24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3" name="Shape 253"/>
        <p:cNvGrpSpPr/>
        <p:nvPr/>
      </p:nvGrpSpPr>
      <p:grpSpPr>
        <a:xfrm>
          <a:off x="0" y="0"/>
          <a:ext cx="0" cy="0"/>
          <a:chOff x="0" y="0"/>
          <a:chExt cx="0" cy="0"/>
        </a:xfrm>
      </p:grpSpPr>
      <p:sp>
        <p:nvSpPr>
          <p:cNvPr id="254" name="Shape 254"/>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Multiple Results</a:t>
            </a:r>
          </a:p>
        </p:txBody>
      </p:sp>
      <p:pic>
        <p:nvPicPr>
          <p:cNvPr id="255" name="Shape 255"/>
          <p:cNvPicPr preferRelativeResize="0"/>
          <p:nvPr/>
        </p:nvPicPr>
        <p:blipFill>
          <a:blip r:embed="rId3">
            <a:alphaModFix/>
          </a:blip>
          <a:stretch>
            <a:fillRect/>
          </a:stretch>
        </p:blipFill>
        <p:spPr>
          <a:xfrm>
            <a:off x="0" y="1585725"/>
            <a:ext cx="8686799" cy="2673986"/>
          </a:xfrm>
          <a:prstGeom prst="rect">
            <a:avLst/>
          </a:prstGeom>
          <a:noFill/>
          <a:ln>
            <a:noFill/>
          </a:ln>
        </p:spPr>
      </p:pic>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9" name="Shape 259"/>
        <p:cNvGrpSpPr/>
        <p:nvPr/>
      </p:nvGrpSpPr>
      <p:grpSpPr>
        <a:xfrm>
          <a:off x="0" y="0"/>
          <a:ext cx="0" cy="0"/>
          <a:chOff x="0" y="0"/>
          <a:chExt cx="0" cy="0"/>
        </a:xfrm>
      </p:grpSpPr>
      <p:sp>
        <p:nvSpPr>
          <p:cNvPr id="260" name="Shape 260"/>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Multiple results with multi mapping</a:t>
            </a:r>
          </a:p>
        </p:txBody>
      </p:sp>
      <p:pic>
        <p:nvPicPr>
          <p:cNvPr id="261" name="Shape 261"/>
          <p:cNvPicPr preferRelativeResize="0"/>
          <p:nvPr/>
        </p:nvPicPr>
        <p:blipFill>
          <a:blip r:embed="rId3">
            <a:alphaModFix/>
          </a:blip>
          <a:stretch>
            <a:fillRect/>
          </a:stretch>
        </p:blipFill>
        <p:spPr>
          <a:xfrm>
            <a:off x="-76200" y="1352200"/>
            <a:ext cx="8291824" cy="3591275"/>
          </a:xfrm>
          <a:prstGeom prst="rect">
            <a:avLst/>
          </a:prstGeom>
          <a:noFill/>
          <a:ln>
            <a:noFill/>
          </a:ln>
        </p:spPr>
      </p:pic>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5" name="Shape 265"/>
        <p:cNvGrpSpPr/>
        <p:nvPr/>
      </p:nvGrpSpPr>
      <p:grpSpPr>
        <a:xfrm>
          <a:off x="0" y="0"/>
          <a:ext cx="0" cy="0"/>
          <a:chOff x="0" y="0"/>
          <a:chExt cx="0" cy="0"/>
        </a:xfrm>
      </p:grpSpPr>
      <p:pic>
        <p:nvPicPr>
          <p:cNvPr id="266" name="Shape 266"/>
          <p:cNvPicPr preferRelativeResize="0"/>
          <p:nvPr/>
        </p:nvPicPr>
        <p:blipFill>
          <a:blip r:embed="rId3">
            <a:alphaModFix/>
          </a:blip>
          <a:stretch>
            <a:fillRect/>
          </a:stretch>
        </p:blipFill>
        <p:spPr>
          <a:xfrm>
            <a:off x="0" y="3778800"/>
            <a:ext cx="2718924" cy="1297200"/>
          </a:xfrm>
          <a:prstGeom prst="rect">
            <a:avLst/>
          </a:prstGeom>
          <a:noFill/>
          <a:ln>
            <a:noFill/>
          </a:ln>
        </p:spPr>
      </p:pic>
      <p:pic>
        <p:nvPicPr>
          <p:cNvPr id="267" name="Shape 267"/>
          <p:cNvPicPr preferRelativeResize="0"/>
          <p:nvPr/>
        </p:nvPicPr>
        <p:blipFill>
          <a:blip r:embed="rId4">
            <a:alphaModFix/>
          </a:blip>
          <a:stretch>
            <a:fillRect/>
          </a:stretch>
        </p:blipFill>
        <p:spPr>
          <a:xfrm>
            <a:off x="0" y="1248249"/>
            <a:ext cx="3149175" cy="2406749"/>
          </a:xfrm>
          <a:prstGeom prst="rect">
            <a:avLst/>
          </a:prstGeom>
          <a:noFill/>
          <a:ln>
            <a:noFill/>
          </a:ln>
        </p:spPr>
      </p:pic>
      <p:sp>
        <p:nvSpPr>
          <p:cNvPr id="268" name="Shape 268"/>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Multiple results mapping columns</a:t>
            </a:r>
          </a:p>
        </p:txBody>
      </p:sp>
      <p:pic>
        <p:nvPicPr>
          <p:cNvPr id="269" name="Shape 269"/>
          <p:cNvPicPr preferRelativeResize="0"/>
          <p:nvPr/>
        </p:nvPicPr>
        <p:blipFill>
          <a:blip r:embed="rId5">
            <a:alphaModFix/>
          </a:blip>
          <a:stretch>
            <a:fillRect/>
          </a:stretch>
        </p:blipFill>
        <p:spPr>
          <a:xfrm>
            <a:off x="3133518" y="1212075"/>
            <a:ext cx="6162881" cy="2406749"/>
          </a:xfrm>
          <a:prstGeom prst="rect">
            <a:avLst/>
          </a:prstGeom>
          <a:noFill/>
          <a:ln>
            <a:noFill/>
          </a:ln>
        </p:spPr>
      </p:pic>
      <p:sp>
        <p:nvSpPr>
          <p:cNvPr id="270" name="Shape 270"/>
          <p:cNvSpPr/>
          <p:nvPr/>
        </p:nvSpPr>
        <p:spPr>
          <a:xfrm>
            <a:off x="3449125" y="1512875"/>
            <a:ext cx="347400" cy="976799"/>
          </a:xfrm>
          <a:prstGeom prst="rect">
            <a:avLst/>
          </a:prstGeom>
          <a:no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cxnSp>
        <p:nvCxnSpPr>
          <p:cNvPr id="271" name="Shape 271"/>
          <p:cNvCxnSpPr>
            <a:stCxn id="270" idx="1"/>
          </p:cNvCxnSpPr>
          <p:nvPr/>
        </p:nvCxnSpPr>
        <p:spPr>
          <a:xfrm rot="10800000">
            <a:off x="1630825" y="1702174"/>
            <a:ext cx="1818300" cy="299100"/>
          </a:xfrm>
          <a:prstGeom prst="straightConnector1">
            <a:avLst/>
          </a:prstGeom>
          <a:noFill/>
          <a:ln cap="flat" cmpd="sng" w="19050">
            <a:solidFill>
              <a:srgbClr val="FF0000"/>
            </a:solidFill>
            <a:prstDash val="solid"/>
            <a:round/>
            <a:headEnd len="lg" w="lg" type="none"/>
            <a:tailEnd len="lg" w="lg" type="triangle"/>
          </a:ln>
        </p:spPr>
      </p:cxnSp>
      <p:sp>
        <p:nvSpPr>
          <p:cNvPr id="272" name="Shape 272"/>
          <p:cNvSpPr/>
          <p:nvPr/>
        </p:nvSpPr>
        <p:spPr>
          <a:xfrm>
            <a:off x="8004200" y="1512875"/>
            <a:ext cx="1139700" cy="976799"/>
          </a:xfrm>
          <a:prstGeom prst="rect">
            <a:avLst/>
          </a:prstGeom>
          <a:no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cxnSp>
        <p:nvCxnSpPr>
          <p:cNvPr id="273" name="Shape 273"/>
          <p:cNvCxnSpPr>
            <a:stCxn id="272" idx="1"/>
          </p:cNvCxnSpPr>
          <p:nvPr/>
        </p:nvCxnSpPr>
        <p:spPr>
          <a:xfrm flipH="1">
            <a:off x="2112500" y="2001274"/>
            <a:ext cx="5891700" cy="1394400"/>
          </a:xfrm>
          <a:prstGeom prst="straightConnector1">
            <a:avLst/>
          </a:prstGeom>
          <a:noFill/>
          <a:ln cap="flat" cmpd="sng" w="19050">
            <a:solidFill>
              <a:srgbClr val="FF0000"/>
            </a:solidFill>
            <a:prstDash val="solid"/>
            <a:round/>
            <a:headEnd len="lg" w="lg" type="none"/>
            <a:tailEnd len="lg" w="lg" type="triangle"/>
          </a:ln>
        </p:spPr>
      </p:cxnSp>
      <p:sp>
        <p:nvSpPr>
          <p:cNvPr id="274" name="Shape 274"/>
          <p:cNvSpPr/>
          <p:nvPr/>
        </p:nvSpPr>
        <p:spPr>
          <a:xfrm>
            <a:off x="3958025" y="2734750"/>
            <a:ext cx="347400" cy="821399"/>
          </a:xfrm>
          <a:prstGeom prst="rect">
            <a:avLst/>
          </a:prstGeom>
          <a:no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cxnSp>
        <p:nvCxnSpPr>
          <p:cNvPr id="275" name="Shape 275"/>
          <p:cNvCxnSpPr/>
          <p:nvPr/>
        </p:nvCxnSpPr>
        <p:spPr>
          <a:xfrm flipH="1">
            <a:off x="1639924" y="3151850"/>
            <a:ext cx="2318100" cy="1375499"/>
          </a:xfrm>
          <a:prstGeom prst="straightConnector1">
            <a:avLst/>
          </a:prstGeom>
          <a:noFill/>
          <a:ln cap="flat" cmpd="sng" w="19050">
            <a:solidFill>
              <a:srgbClr val="FF0000"/>
            </a:solidFill>
            <a:prstDash val="solid"/>
            <a:round/>
            <a:headEnd len="lg" w="lg" type="none"/>
            <a:tailEnd len="lg" w="lg" type="triangle"/>
          </a:ln>
        </p:spPr>
      </p:cxn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1000"/>
                                        <p:tgtEl>
                                          <p:spTgt spid="270"/>
                                        </p:tgtEl>
                                      </p:cBhvr>
                                    </p:animEffect>
                                  </p:childTnLst>
                                </p:cTn>
                              </p:par>
                              <p:par>
                                <p:cTn fill="hold" nodeType="with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000"/>
                                        <p:tgtEl>
                                          <p:spTgt spid="2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1000"/>
                                        <p:tgtEl>
                                          <p:spTgt spid="272"/>
                                        </p:tgtEl>
                                      </p:cBhvr>
                                    </p:animEffect>
                                  </p:childTnLst>
                                </p:cTn>
                              </p:par>
                              <p:par>
                                <p:cTn fill="hold" nodeType="with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1000"/>
                                        <p:tgtEl>
                                          <p:spTgt spid="2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70"/>
                                        </p:tgtEl>
                                      </p:cBhvr>
                                    </p:animEffect>
                                    <p:set>
                                      <p:cBhvr>
                                        <p:cTn dur="1" fill="hold">
                                          <p:stCondLst>
                                            <p:cond delay="1000"/>
                                          </p:stCondLst>
                                        </p:cTn>
                                        <p:tgtEl>
                                          <p:spTgt spid="27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71"/>
                                        </p:tgtEl>
                                      </p:cBhvr>
                                    </p:animEffect>
                                    <p:set>
                                      <p:cBhvr>
                                        <p:cTn dur="1" fill="hold">
                                          <p:stCondLst>
                                            <p:cond delay="1000"/>
                                          </p:stCondLst>
                                        </p:cTn>
                                        <p:tgtEl>
                                          <p:spTgt spid="27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73"/>
                                        </p:tgtEl>
                                      </p:cBhvr>
                                    </p:animEffect>
                                    <p:set>
                                      <p:cBhvr>
                                        <p:cTn dur="1" fill="hold">
                                          <p:stCondLst>
                                            <p:cond delay="1000"/>
                                          </p:stCondLst>
                                        </p:cTn>
                                        <p:tgtEl>
                                          <p:spTgt spid="27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72"/>
                                        </p:tgtEl>
                                      </p:cBhvr>
                                    </p:animEffect>
                                    <p:set>
                                      <p:cBhvr>
                                        <p:cTn dur="1" fill="hold">
                                          <p:stCondLst>
                                            <p:cond delay="1000"/>
                                          </p:stCondLst>
                                        </p:cTn>
                                        <p:tgtEl>
                                          <p:spTgt spid="27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1000"/>
                                        <p:tgtEl>
                                          <p:spTgt spid="274"/>
                                        </p:tgtEl>
                                      </p:cBhvr>
                                    </p:animEffect>
                                  </p:childTnLst>
                                </p:cTn>
                              </p:par>
                              <p:par>
                                <p:cTn fill="hold" nodeType="with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1000"/>
                                        <p:tgtEl>
                                          <p:spTgt spid="2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 name="Shape 40"/>
        <p:cNvGrpSpPr/>
        <p:nvPr/>
      </p:nvGrpSpPr>
      <p:grpSpPr>
        <a:xfrm>
          <a:off x="0" y="0"/>
          <a:ext cx="0" cy="0"/>
          <a:chOff x="0" y="0"/>
          <a:chExt cx="0" cy="0"/>
        </a:xfrm>
      </p:grpSpPr>
      <p:sp>
        <p:nvSpPr>
          <p:cNvPr id="41" name="Shape 41"/>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Our life so far ...</a:t>
            </a:r>
          </a:p>
        </p:txBody>
      </p:sp>
      <p:sp>
        <p:nvSpPr>
          <p:cNvPr id="42" name="Shape 42"/>
          <p:cNvSpPr txBox="1"/>
          <p:nvPr>
            <p:ph idx="1" type="body"/>
          </p:nvPr>
        </p:nvSpPr>
        <p:spPr>
          <a:xfrm>
            <a:off x="457200" y="1123950"/>
            <a:ext cx="8229600" cy="3725699"/>
          </a:xfrm>
          <a:prstGeom prst="rect">
            <a:avLst/>
          </a:prstGeom>
        </p:spPr>
        <p:txBody>
          <a:bodyPr anchorCtr="0" anchor="t" bIns="91425" lIns="91425" rIns="91425" tIns="91425">
            <a:noAutofit/>
          </a:bodyPr>
          <a:lstStyle/>
          <a:p>
            <a:pPr lvl="0" rtl="0">
              <a:spcBef>
                <a:spcPts val="0"/>
              </a:spcBef>
              <a:buNone/>
            </a:pPr>
            <a:r>
              <a:rPr lang="en"/>
              <a:t>All of us have worked on Data Access!</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Clr>
                <a:schemeClr val="dk1"/>
              </a:buClr>
              <a:buSzPct val="36666"/>
              <a:buFont typeface="Arial"/>
              <a:buNone/>
            </a:pPr>
            <a:r>
              <a:rPr lang="en"/>
              <a:t>Powerful, but </a:t>
            </a:r>
            <a:r>
              <a:rPr b="1" lang="en">
                <a:solidFill>
                  <a:srgbClr val="DA0002"/>
                </a:solidFill>
              </a:rPr>
              <a:t>time consuming</a:t>
            </a:r>
            <a:r>
              <a:rPr lang="en"/>
              <a:t>!</a:t>
            </a:r>
          </a:p>
          <a:p>
            <a:pPr>
              <a:spcBef>
                <a:spcPts val="0"/>
              </a:spcBef>
              <a:buNone/>
            </a:pPr>
            <a:r>
              <a:t/>
            </a:r>
            <a:endParaRPr/>
          </a:p>
        </p:txBody>
      </p:sp>
      <p:grpSp>
        <p:nvGrpSpPr>
          <p:cNvPr id="43" name="Shape 43"/>
          <p:cNvGrpSpPr/>
          <p:nvPr/>
        </p:nvGrpSpPr>
        <p:grpSpPr>
          <a:xfrm>
            <a:off x="1497800" y="2156225"/>
            <a:ext cx="4528299" cy="1781050"/>
            <a:chOff x="1497800" y="2156225"/>
            <a:chExt cx="4528299" cy="1781050"/>
          </a:xfrm>
        </p:grpSpPr>
        <p:grpSp>
          <p:nvGrpSpPr>
            <p:cNvPr id="44" name="Shape 44"/>
            <p:cNvGrpSpPr/>
            <p:nvPr/>
          </p:nvGrpSpPr>
          <p:grpSpPr>
            <a:xfrm>
              <a:off x="1497800" y="2156225"/>
              <a:ext cx="4528299" cy="1781050"/>
              <a:chOff x="964400" y="2232425"/>
              <a:chExt cx="4528299" cy="1781050"/>
            </a:xfrm>
          </p:grpSpPr>
          <p:sp>
            <p:nvSpPr>
              <p:cNvPr id="45" name="Shape 45"/>
              <p:cNvSpPr/>
              <p:nvPr/>
            </p:nvSpPr>
            <p:spPr>
              <a:xfrm>
                <a:off x="4344600" y="2232425"/>
                <a:ext cx="1148099" cy="1527000"/>
              </a:xfrm>
              <a:prstGeom prst="can">
                <a:avLst>
                  <a:gd fmla="val 25000"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lang="en"/>
                  <a:t>Database</a:t>
                </a:r>
              </a:p>
            </p:txBody>
          </p:sp>
          <p:sp>
            <p:nvSpPr>
              <p:cNvPr id="46" name="Shape 46"/>
              <p:cNvSpPr/>
              <p:nvPr/>
            </p:nvSpPr>
            <p:spPr>
              <a:xfrm>
                <a:off x="964400" y="2277075"/>
                <a:ext cx="598199" cy="518400"/>
              </a:xfrm>
              <a:prstGeom prst="hexagon">
                <a:avLst>
                  <a:gd fmla="val 25000" name="adj"/>
                  <a:gd fmla="val 115470" name="vf"/>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rPr lang="en" sz="600"/>
                  <a:t>Object</a:t>
                </a:r>
              </a:p>
            </p:txBody>
          </p:sp>
          <p:sp>
            <p:nvSpPr>
              <p:cNvPr id="47" name="Shape 47"/>
              <p:cNvSpPr/>
              <p:nvPr/>
            </p:nvSpPr>
            <p:spPr>
              <a:xfrm>
                <a:off x="1562600" y="2572350"/>
                <a:ext cx="598199" cy="518400"/>
              </a:xfrm>
              <a:prstGeom prst="hexagon">
                <a:avLst>
                  <a:gd fmla="val 25000" name="adj"/>
                  <a:gd fmla="val 115470" name="vf"/>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rPr lang="en" sz="600">
                    <a:solidFill>
                      <a:schemeClr val="dk1"/>
                    </a:solidFill>
                  </a:rPr>
                  <a:t>Object</a:t>
                </a:r>
              </a:p>
            </p:txBody>
          </p:sp>
          <p:sp>
            <p:nvSpPr>
              <p:cNvPr id="48" name="Shape 48"/>
              <p:cNvSpPr/>
              <p:nvPr/>
            </p:nvSpPr>
            <p:spPr>
              <a:xfrm>
                <a:off x="1562600" y="3180175"/>
                <a:ext cx="598199" cy="518400"/>
              </a:xfrm>
              <a:prstGeom prst="hexagon">
                <a:avLst>
                  <a:gd fmla="val 25000" name="adj"/>
                  <a:gd fmla="val 115470" name="vf"/>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rPr lang="en" sz="600">
                    <a:solidFill>
                      <a:schemeClr val="dk1"/>
                    </a:solidFill>
                  </a:rPr>
                  <a:t>Object</a:t>
                </a:r>
              </a:p>
            </p:txBody>
          </p:sp>
          <p:sp>
            <p:nvSpPr>
              <p:cNvPr id="49" name="Shape 49"/>
              <p:cNvSpPr/>
              <p:nvPr/>
            </p:nvSpPr>
            <p:spPr>
              <a:xfrm>
                <a:off x="964400" y="2886075"/>
                <a:ext cx="598199" cy="518400"/>
              </a:xfrm>
              <a:prstGeom prst="hexagon">
                <a:avLst>
                  <a:gd fmla="val 25000" name="adj"/>
                  <a:gd fmla="val 115470" name="vf"/>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50" name="Shape 50"/>
              <p:cNvSpPr/>
              <p:nvPr/>
            </p:nvSpPr>
            <p:spPr>
              <a:xfrm>
                <a:off x="964400" y="3495075"/>
                <a:ext cx="598199" cy="518400"/>
              </a:xfrm>
              <a:prstGeom prst="hexagon">
                <a:avLst>
                  <a:gd fmla="val 25000" name="adj"/>
                  <a:gd fmla="val 115470" name="vf"/>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rPr lang="en" sz="600">
                    <a:solidFill>
                      <a:schemeClr val="dk1"/>
                    </a:solidFill>
                  </a:rPr>
                  <a:t>Object</a:t>
                </a:r>
              </a:p>
            </p:txBody>
          </p:sp>
          <p:sp>
            <p:nvSpPr>
              <p:cNvPr id="51" name="Shape 51"/>
              <p:cNvSpPr/>
              <p:nvPr/>
            </p:nvSpPr>
            <p:spPr>
              <a:xfrm>
                <a:off x="2786075" y="2705700"/>
                <a:ext cx="1062600" cy="384899"/>
              </a:xfrm>
              <a:prstGeom prst="rightArrow">
                <a:avLst>
                  <a:gd fmla="val 50000" name="adj1"/>
                  <a:gd fmla="val 50000" name="adj2"/>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grpSp>
        <p:sp>
          <p:nvSpPr>
            <p:cNvPr id="52" name="Shape 52"/>
            <p:cNvSpPr/>
            <p:nvPr/>
          </p:nvSpPr>
          <p:spPr>
            <a:xfrm rot="10800000">
              <a:off x="3319474" y="3086700"/>
              <a:ext cx="1062600" cy="384899"/>
            </a:xfrm>
            <a:prstGeom prst="rightArrow">
              <a:avLst>
                <a:gd fmla="val 50000" name="adj1"/>
                <a:gd fmla="val 50000" name="adj2"/>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gr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9" name="Shape 279"/>
        <p:cNvGrpSpPr/>
        <p:nvPr/>
      </p:nvGrpSpPr>
      <p:grpSpPr>
        <a:xfrm>
          <a:off x="0" y="0"/>
          <a:ext cx="0" cy="0"/>
          <a:chOff x="0" y="0"/>
          <a:chExt cx="0" cy="0"/>
        </a:xfrm>
      </p:grpSpPr>
      <p:pic>
        <p:nvPicPr>
          <p:cNvPr id="280" name="Shape 280"/>
          <p:cNvPicPr preferRelativeResize="0"/>
          <p:nvPr/>
        </p:nvPicPr>
        <p:blipFill>
          <a:blip r:embed="rId3">
            <a:alphaModFix/>
          </a:blip>
          <a:stretch>
            <a:fillRect/>
          </a:stretch>
        </p:blipFill>
        <p:spPr>
          <a:xfrm>
            <a:off x="0" y="1298125"/>
            <a:ext cx="9249499" cy="2663974"/>
          </a:xfrm>
          <a:prstGeom prst="rect">
            <a:avLst/>
          </a:prstGeom>
          <a:noFill/>
          <a:ln>
            <a:noFill/>
          </a:ln>
        </p:spPr>
      </p:pic>
      <p:sp>
        <p:nvSpPr>
          <p:cNvPr id="281" name="Shape 281"/>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Multiple results mapping columns</a:t>
            </a:r>
          </a:p>
        </p:txBody>
      </p:sp>
      <p:sp>
        <p:nvSpPr>
          <p:cNvPr id="282" name="Shape 282"/>
          <p:cNvSpPr/>
          <p:nvPr/>
        </p:nvSpPr>
        <p:spPr>
          <a:xfrm>
            <a:off x="6220750" y="2354250"/>
            <a:ext cx="2156700" cy="940200"/>
          </a:xfrm>
          <a:prstGeom prst="ellipse">
            <a:avLst/>
          </a:prstGeom>
          <a:no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1000"/>
                                        <p:tgtEl>
                                          <p:spTgt spid="2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6" name="Shape 286"/>
        <p:cNvGrpSpPr/>
        <p:nvPr/>
      </p:nvGrpSpPr>
      <p:grpSpPr>
        <a:xfrm>
          <a:off x="0" y="0"/>
          <a:ext cx="0" cy="0"/>
          <a:chOff x="0" y="0"/>
          <a:chExt cx="0" cy="0"/>
        </a:xfrm>
      </p:grpSpPr>
      <p:sp>
        <p:nvSpPr>
          <p:cNvPr id="287" name="Shape 287"/>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Fanex.Data Generator</a:t>
            </a:r>
          </a:p>
        </p:txBody>
      </p:sp>
      <p:sp>
        <p:nvSpPr>
          <p:cNvPr id="288" name="Shape 288"/>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pPr>
            <a:r>
              <a:rPr lang="en"/>
              <a:t>Generate DTO by SP name</a:t>
            </a:r>
          </a:p>
          <a:p>
            <a:pPr indent="-228600" lvl="0" marL="457200" rtl="0">
              <a:spcBef>
                <a:spcPts val="0"/>
              </a:spcBef>
            </a:pPr>
            <a:r>
              <a:rPr lang="en"/>
              <a:t>Generate parameters by SP name</a:t>
            </a:r>
          </a:p>
          <a:p>
            <a:pPr indent="-228600" lvl="0" marL="457200" rtl="0">
              <a:spcBef>
                <a:spcPts val="0"/>
              </a:spcBef>
            </a:pPr>
            <a:r>
              <a:rPr lang="en"/>
              <a:t>Generate “hand coding” for ADO.NET fans</a:t>
            </a:r>
          </a:p>
          <a:p>
            <a:pPr indent="-228600" lvl="0" marL="457200">
              <a:spcBef>
                <a:spcPts val="0"/>
              </a:spcBef>
            </a:pPr>
            <a:r>
              <a:rPr lang="en"/>
              <a:t>….</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xEl>
                                              <p:pRg end="0" st="0"/>
                                            </p:txEl>
                                          </p:spTgt>
                                        </p:tgtEl>
                                        <p:attrNameLst>
                                          <p:attrName>style.visibility</p:attrName>
                                        </p:attrNameLst>
                                      </p:cBhvr>
                                      <p:to>
                                        <p:strVal val="visible"/>
                                      </p:to>
                                    </p:set>
                                    <p:animEffect filter="fade" transition="in">
                                      <p:cBhvr>
                                        <p:cTn dur="1000"/>
                                        <p:tgtEl>
                                          <p:spTgt spid="28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xEl>
                                              <p:pRg end="1" st="1"/>
                                            </p:txEl>
                                          </p:spTgt>
                                        </p:tgtEl>
                                        <p:attrNameLst>
                                          <p:attrName>style.visibility</p:attrName>
                                        </p:attrNameLst>
                                      </p:cBhvr>
                                      <p:to>
                                        <p:strVal val="visible"/>
                                      </p:to>
                                    </p:set>
                                    <p:animEffect filter="fade" transition="in">
                                      <p:cBhvr>
                                        <p:cTn dur="1000"/>
                                        <p:tgtEl>
                                          <p:spTgt spid="28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xEl>
                                              <p:pRg end="2" st="2"/>
                                            </p:txEl>
                                          </p:spTgt>
                                        </p:tgtEl>
                                        <p:attrNameLst>
                                          <p:attrName>style.visibility</p:attrName>
                                        </p:attrNameLst>
                                      </p:cBhvr>
                                      <p:to>
                                        <p:strVal val="visible"/>
                                      </p:to>
                                    </p:set>
                                    <p:animEffect filter="fade" transition="in">
                                      <p:cBhvr>
                                        <p:cTn dur="1000"/>
                                        <p:tgtEl>
                                          <p:spTgt spid="28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xEl>
                                              <p:pRg end="3" st="3"/>
                                            </p:txEl>
                                          </p:spTgt>
                                        </p:tgtEl>
                                        <p:attrNameLst>
                                          <p:attrName>style.visibility</p:attrName>
                                        </p:attrNameLst>
                                      </p:cBhvr>
                                      <p:to>
                                        <p:strVal val="visible"/>
                                      </p:to>
                                    </p:set>
                                    <p:animEffect filter="fade" transition="in">
                                      <p:cBhvr>
                                        <p:cTn dur="1000"/>
                                        <p:tgtEl>
                                          <p:spTgt spid="28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2" name="Shape 292"/>
        <p:cNvGrpSpPr/>
        <p:nvPr/>
      </p:nvGrpSpPr>
      <p:grpSpPr>
        <a:xfrm>
          <a:off x="0" y="0"/>
          <a:ext cx="0" cy="0"/>
          <a:chOff x="0" y="0"/>
          <a:chExt cx="0" cy="0"/>
        </a:xfrm>
      </p:grpSpPr>
      <p:sp>
        <p:nvSpPr>
          <p:cNvPr id="293" name="Shape 293"/>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Fanex.Data Generator</a:t>
            </a:r>
          </a:p>
        </p:txBody>
      </p:sp>
      <p:pic>
        <p:nvPicPr>
          <p:cNvPr id="294" name="Shape 294"/>
          <p:cNvPicPr preferRelativeResize="0"/>
          <p:nvPr/>
        </p:nvPicPr>
        <p:blipFill>
          <a:blip r:embed="rId3">
            <a:alphaModFix/>
          </a:blip>
          <a:stretch>
            <a:fillRect/>
          </a:stretch>
        </p:blipFill>
        <p:spPr>
          <a:xfrm>
            <a:off x="457200" y="1611550"/>
            <a:ext cx="8274900" cy="2724499"/>
          </a:xfrm>
          <a:prstGeom prst="rect">
            <a:avLst/>
          </a:prstGeom>
          <a:noFill/>
          <a:ln>
            <a:noFill/>
          </a:ln>
        </p:spPr>
      </p:pic>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8" name="Shape 298"/>
        <p:cNvGrpSpPr/>
        <p:nvPr/>
      </p:nvGrpSpPr>
      <p:grpSpPr>
        <a:xfrm>
          <a:off x="0" y="0"/>
          <a:ext cx="0" cy="0"/>
          <a:chOff x="0" y="0"/>
          <a:chExt cx="0" cy="0"/>
        </a:xfrm>
      </p:grpSpPr>
      <p:sp>
        <p:nvSpPr>
          <p:cNvPr id="299" name="Shape 299"/>
          <p:cNvSpPr txBox="1"/>
          <p:nvPr/>
        </p:nvSpPr>
        <p:spPr>
          <a:xfrm>
            <a:off x="240475" y="748625"/>
            <a:ext cx="5748600" cy="2049900"/>
          </a:xfrm>
          <a:prstGeom prst="rect">
            <a:avLst/>
          </a:prstGeom>
          <a:noFill/>
          <a:ln>
            <a:noFill/>
          </a:ln>
        </p:spPr>
        <p:txBody>
          <a:bodyPr anchorCtr="0" anchor="t" bIns="91425" lIns="91425" rIns="91425" tIns="91425">
            <a:noAutofit/>
          </a:bodyPr>
          <a:lstStyle/>
          <a:p>
            <a:pPr lvl="0" rtl="0">
              <a:spcBef>
                <a:spcPts val="0"/>
              </a:spcBef>
              <a:buNone/>
            </a:pPr>
            <a:r>
              <a:rPr lang="en" sz="10000">
                <a:latin typeface="Chewy"/>
                <a:ea typeface="Chewy"/>
                <a:cs typeface="Chewy"/>
                <a:sym typeface="Chewy"/>
              </a:rPr>
              <a:t>Demo</a:t>
            </a:r>
          </a:p>
        </p:txBody>
      </p:sp>
      <p:pic>
        <p:nvPicPr>
          <p:cNvPr id="300" name="Shape 300"/>
          <p:cNvPicPr preferRelativeResize="0"/>
          <p:nvPr/>
        </p:nvPicPr>
        <p:blipFill>
          <a:blip r:embed="rId3">
            <a:alphaModFix/>
          </a:blip>
          <a:stretch>
            <a:fillRect/>
          </a:stretch>
        </p:blipFill>
        <p:spPr>
          <a:xfrm>
            <a:off x="7305675" y="81100"/>
            <a:ext cx="1838325" cy="1914525"/>
          </a:xfrm>
          <a:prstGeom prst="rect">
            <a:avLst/>
          </a:prstGeom>
          <a:noFill/>
          <a:ln>
            <a:noFill/>
          </a:ln>
        </p:spPr>
      </p:pic>
      <p:sp>
        <p:nvSpPr>
          <p:cNvPr id="301" name="Shape 301"/>
          <p:cNvSpPr txBox="1"/>
          <p:nvPr/>
        </p:nvSpPr>
        <p:spPr>
          <a:xfrm>
            <a:off x="4295700" y="2896575"/>
            <a:ext cx="2727299" cy="1363499"/>
          </a:xfrm>
          <a:prstGeom prst="rect">
            <a:avLst/>
          </a:prstGeom>
          <a:noFill/>
          <a:ln>
            <a:noFill/>
          </a:ln>
        </p:spPr>
        <p:txBody>
          <a:bodyPr anchorCtr="0" anchor="t" bIns="91425" lIns="91425" rIns="91425" tIns="91425">
            <a:noAutofit/>
          </a:bodyPr>
          <a:lstStyle/>
          <a:p>
            <a:pPr lvl="0" rtl="0">
              <a:spcBef>
                <a:spcPts val="0"/>
              </a:spcBef>
              <a:buNone/>
            </a:pPr>
            <a:r>
              <a:rPr lang="en" sz="3400">
                <a:latin typeface="Chewy"/>
                <a:ea typeface="Chewy"/>
                <a:cs typeface="Chewy"/>
                <a:sym typeface="Chewy"/>
              </a:rPr>
              <a:t>Mapping with Fanex.Data</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5" name="Shape 305"/>
        <p:cNvGrpSpPr/>
        <p:nvPr/>
      </p:nvGrpSpPr>
      <p:grpSpPr>
        <a:xfrm>
          <a:off x="0" y="0"/>
          <a:ext cx="0" cy="0"/>
          <a:chOff x="0" y="0"/>
          <a:chExt cx="0" cy="0"/>
        </a:xfrm>
      </p:grpSpPr>
      <p:pic>
        <p:nvPicPr>
          <p:cNvPr id="306" name="Shape 306"/>
          <p:cNvPicPr preferRelativeResize="0"/>
          <p:nvPr/>
        </p:nvPicPr>
        <p:blipFill>
          <a:blip r:embed="rId3">
            <a:alphaModFix/>
          </a:blip>
          <a:stretch>
            <a:fillRect/>
          </a:stretch>
        </p:blipFill>
        <p:spPr>
          <a:xfrm>
            <a:off x="2246800" y="869225"/>
            <a:ext cx="4762500" cy="3333750"/>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 name="Shape 56"/>
        <p:cNvGrpSpPr/>
        <p:nvPr/>
      </p:nvGrpSpPr>
      <p:grpSpPr>
        <a:xfrm>
          <a:off x="0" y="0"/>
          <a:ext cx="0" cy="0"/>
          <a:chOff x="0" y="0"/>
          <a:chExt cx="0" cy="0"/>
        </a:xfrm>
      </p:grpSpPr>
      <p:pic>
        <p:nvPicPr>
          <p:cNvPr id="57" name="Shape 57"/>
          <p:cNvPicPr preferRelativeResize="0"/>
          <p:nvPr/>
        </p:nvPicPr>
        <p:blipFill>
          <a:blip r:embed="rId3">
            <a:alphaModFix/>
          </a:blip>
          <a:stretch>
            <a:fillRect/>
          </a:stretch>
        </p:blipFill>
        <p:spPr>
          <a:xfrm>
            <a:off x="0" y="704850"/>
            <a:ext cx="9144000" cy="4438650"/>
          </a:xfrm>
          <a:prstGeom prst="rect">
            <a:avLst/>
          </a:prstGeom>
          <a:noFill/>
          <a:ln>
            <a:noFill/>
          </a:ln>
        </p:spPr>
      </p:pic>
      <p:sp>
        <p:nvSpPr>
          <p:cNvPr id="58" name="Shape 58"/>
          <p:cNvSpPr txBox="1"/>
          <p:nvPr>
            <p:ph type="title"/>
          </p:nvPr>
        </p:nvSpPr>
        <p:spPr>
          <a:xfrm>
            <a:off x="0" y="-175021"/>
            <a:ext cx="8229600" cy="857400"/>
          </a:xfrm>
          <a:prstGeom prst="rect">
            <a:avLst/>
          </a:prstGeom>
        </p:spPr>
        <p:txBody>
          <a:bodyPr anchorCtr="0" anchor="b" bIns="91425" lIns="91425" rIns="91425" tIns="91425">
            <a:noAutofit/>
          </a:bodyPr>
          <a:lstStyle/>
          <a:p>
            <a:pPr>
              <a:spcBef>
                <a:spcPts val="0"/>
              </a:spcBef>
              <a:buNone/>
            </a:pPr>
            <a:r>
              <a:rPr lang="en"/>
              <a:t>Here what you do with ADO.NET</a:t>
            </a:r>
          </a:p>
        </p:txBody>
      </p:sp>
      <p:sp>
        <p:nvSpPr>
          <p:cNvPr id="59" name="Shape 59"/>
          <p:cNvSpPr/>
          <p:nvPr/>
        </p:nvSpPr>
        <p:spPr>
          <a:xfrm>
            <a:off x="5191125" y="619125"/>
            <a:ext cx="2895600" cy="743100"/>
          </a:xfrm>
          <a:prstGeom prst="ellipse">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60" name="Shape 60"/>
          <p:cNvSpPr/>
          <p:nvPr/>
        </p:nvSpPr>
        <p:spPr>
          <a:xfrm>
            <a:off x="2571750" y="1895475"/>
            <a:ext cx="1914599" cy="381000"/>
          </a:xfrm>
          <a:prstGeom prst="ellipse">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61" name="Shape 61"/>
          <p:cNvSpPr/>
          <p:nvPr/>
        </p:nvSpPr>
        <p:spPr>
          <a:xfrm>
            <a:off x="2400300" y="3409950"/>
            <a:ext cx="3066900" cy="923999"/>
          </a:xfrm>
          <a:prstGeom prst="ellipse">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62" name="Shape 62"/>
          <p:cNvSpPr/>
          <p:nvPr/>
        </p:nvSpPr>
        <p:spPr>
          <a:xfrm>
            <a:off x="3614700" y="2195600"/>
            <a:ext cx="1205099" cy="381000"/>
          </a:xfrm>
          <a:prstGeom prst="ellipse">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63" name="Shape 63"/>
          <p:cNvSpPr/>
          <p:nvPr/>
        </p:nvSpPr>
        <p:spPr>
          <a:xfrm>
            <a:off x="4819800" y="2195587"/>
            <a:ext cx="1205099" cy="381000"/>
          </a:xfrm>
          <a:prstGeom prst="ellipse">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
                                        </p:tgtEl>
                                        <p:attrNameLst>
                                          <p:attrName>style.visibility</p:attrName>
                                        </p:attrNameLst>
                                      </p:cBhvr>
                                      <p:to>
                                        <p:strVal val="visible"/>
                                      </p:to>
                                    </p:set>
                                    <p:animEffect filter="fade" transition="in">
                                      <p:cBhvr>
                                        <p:cTn dur="1000"/>
                                        <p:tgtEl>
                                          <p:spTgt spid="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
                                        </p:tgtEl>
                                        <p:attrNameLst>
                                          <p:attrName>style.visibility</p:attrName>
                                        </p:attrNameLst>
                                      </p:cBhvr>
                                      <p:to>
                                        <p:strVal val="visible"/>
                                      </p:to>
                                    </p:set>
                                    <p:animEffect filter="fade" transition="in">
                                      <p:cBhvr>
                                        <p:cTn dur="1000"/>
                                        <p:tgtEl>
                                          <p:spTgt spid="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
                                        </p:tgtEl>
                                        <p:attrNameLst>
                                          <p:attrName>style.visibility</p:attrName>
                                        </p:attrNameLst>
                                      </p:cBhvr>
                                      <p:to>
                                        <p:strVal val="visible"/>
                                      </p:to>
                                    </p:set>
                                    <p:animEffect filter="fade" transition="in">
                                      <p:cBhvr>
                                        <p:cTn dur="1000"/>
                                        <p:tgtEl>
                                          <p:spTgt spid="62"/>
                                        </p:tgtEl>
                                      </p:cBhvr>
                                    </p:animEffect>
                                  </p:childTnLst>
                                </p:cTn>
                              </p:par>
                              <p:par>
                                <p:cTn fill="hold" nodeType="withEffect" presetClass="entr" presetID="10" presetSubtype="0">
                                  <p:stCondLst>
                                    <p:cond delay="0"/>
                                  </p:stCondLst>
                                  <p:childTnLst>
                                    <p:set>
                                      <p:cBhvr>
                                        <p:cTn dur="1" fill="hold">
                                          <p:stCondLst>
                                            <p:cond delay="0"/>
                                          </p:stCondLst>
                                        </p:cTn>
                                        <p:tgtEl>
                                          <p:spTgt spid="63"/>
                                        </p:tgtEl>
                                        <p:attrNameLst>
                                          <p:attrName>style.visibility</p:attrName>
                                        </p:attrNameLst>
                                      </p:cBhvr>
                                      <p:to>
                                        <p:strVal val="visible"/>
                                      </p:to>
                                    </p:set>
                                    <p:animEffect filter="fade" transition="in">
                                      <p:cBhvr>
                                        <p:cTn dur="1000"/>
                                        <p:tgtEl>
                                          <p:spTgt spid="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gtEl>
                                        <p:attrNameLst>
                                          <p:attrName>style.visibility</p:attrName>
                                        </p:attrNameLst>
                                      </p:cBhvr>
                                      <p:to>
                                        <p:strVal val="visible"/>
                                      </p:to>
                                    </p:set>
                                    <p:animEffect filter="fade" transition="in">
                                      <p:cBhvr>
                                        <p:cTn dur="1000"/>
                                        <p:tgtEl>
                                          <p:spTgt spid="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pic>
        <p:nvPicPr>
          <p:cNvPr id="68" name="Shape 68"/>
          <p:cNvPicPr preferRelativeResize="0"/>
          <p:nvPr/>
        </p:nvPicPr>
        <p:blipFill>
          <a:blip r:embed="rId3">
            <a:alphaModFix/>
          </a:blip>
          <a:stretch>
            <a:fillRect/>
          </a:stretch>
        </p:blipFill>
        <p:spPr>
          <a:xfrm>
            <a:off x="457200" y="2124074"/>
            <a:ext cx="8739899" cy="2057399"/>
          </a:xfrm>
          <a:prstGeom prst="rect">
            <a:avLst/>
          </a:prstGeom>
          <a:noFill/>
          <a:ln>
            <a:noFill/>
          </a:ln>
        </p:spPr>
      </p:pic>
      <p:sp>
        <p:nvSpPr>
          <p:cNvPr id="69" name="Shape 69"/>
          <p:cNvSpPr/>
          <p:nvPr/>
        </p:nvSpPr>
        <p:spPr>
          <a:xfrm>
            <a:off x="3095625" y="2124075"/>
            <a:ext cx="3019500" cy="1518899"/>
          </a:xfrm>
          <a:prstGeom prst="ellipse">
            <a:avLst/>
          </a:prstGeom>
          <a:no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0" name="Shape 70"/>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Mapping data from relational to object</a:t>
            </a:r>
          </a:p>
        </p:txBody>
      </p:sp>
      <p:sp>
        <p:nvSpPr>
          <p:cNvPr id="71" name="Shape 71"/>
          <p:cNvSpPr txBox="1"/>
          <p:nvPr>
            <p:ph idx="1" type="body"/>
          </p:nvPr>
        </p:nvSpPr>
        <p:spPr>
          <a:xfrm>
            <a:off x="457200" y="1200150"/>
            <a:ext cx="8229600" cy="3725699"/>
          </a:xfrm>
          <a:prstGeom prst="rect">
            <a:avLst/>
          </a:prstGeom>
        </p:spPr>
        <p:txBody>
          <a:bodyPr anchorCtr="0" anchor="t" bIns="91425" lIns="91425" rIns="91425" tIns="91425">
            <a:noAutofit/>
          </a:bodyPr>
          <a:lstStyle/>
          <a:p>
            <a:pPr>
              <a:spcBef>
                <a:spcPts val="0"/>
              </a:spcBef>
              <a:buNone/>
            </a:pPr>
            <a:r>
              <a:rPr lang="en"/>
              <a:t>Which is fastest is full of </a:t>
            </a:r>
            <a:r>
              <a:rPr b="1" lang="en">
                <a:solidFill>
                  <a:srgbClr val="DA0002"/>
                </a:solidFill>
              </a:rPr>
              <a:t>pain bugs</a:t>
            </a:r>
            <a:r>
              <a:rPr lang="en"/>
              <a:t> and general </a:t>
            </a:r>
            <a:r>
              <a:rPr b="1" lang="en">
                <a:solidFill>
                  <a:srgbClr val="DA0002"/>
                </a:solidFill>
              </a:rPr>
              <a:t>sadness</a:t>
            </a:r>
          </a:p>
        </p:txBody>
      </p:sp>
      <p:pic>
        <p:nvPicPr>
          <p:cNvPr id="72" name="Shape 72"/>
          <p:cNvPicPr preferRelativeResize="0"/>
          <p:nvPr/>
        </p:nvPicPr>
        <p:blipFill>
          <a:blip r:embed="rId4">
            <a:alphaModFix/>
          </a:blip>
          <a:stretch>
            <a:fillRect/>
          </a:stretch>
        </p:blipFill>
        <p:spPr>
          <a:xfrm>
            <a:off x="6944975" y="3845225"/>
            <a:ext cx="2199025" cy="1267974"/>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gtEl>
                                        <p:attrNameLst>
                                          <p:attrName>style.visibility</p:attrName>
                                        </p:attrNameLst>
                                      </p:cBhvr>
                                      <p:to>
                                        <p:strVal val="visible"/>
                                      </p:to>
                                    </p:set>
                                    <p:animEffect filter="fade" transition="in">
                                      <p:cBhvr>
                                        <p:cTn dur="1000"/>
                                        <p:tgtEl>
                                          <p:spTgt spid="68"/>
                                        </p:tgtEl>
                                      </p:cBhvr>
                                    </p:animEffect>
                                  </p:childTnLst>
                                </p:cTn>
                              </p:par>
                              <p:par>
                                <p:cTn fill="hold" nodeType="with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1000"/>
                                        <p:tgtEl>
                                          <p:spTgt spid="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1000"/>
                                        <p:tgtEl>
                                          <p:spTgt spid="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nvSpPr>
        <p:spPr>
          <a:xfrm>
            <a:off x="391650" y="28050"/>
            <a:ext cx="8208299" cy="5033699"/>
          </a:xfrm>
          <a:prstGeom prst="rect">
            <a:avLst/>
          </a:prstGeom>
          <a:noFill/>
          <a:ln>
            <a:noFill/>
          </a:ln>
        </p:spPr>
        <p:txBody>
          <a:bodyPr anchorCtr="0" anchor="t" bIns="91425" lIns="91425" rIns="91425" tIns="91425">
            <a:noAutofit/>
          </a:bodyPr>
          <a:lstStyle/>
          <a:p>
            <a:pPr indent="-482600" lvl="0" marL="457200" rtl="0">
              <a:spcBef>
                <a:spcPts val="0"/>
              </a:spcBef>
              <a:buClr>
                <a:srgbClr val="980000"/>
              </a:buClr>
              <a:buSzPct val="100000"/>
              <a:buFont typeface="Calibri"/>
              <a:buAutoNum type="arabicPeriod"/>
            </a:pPr>
            <a:r>
              <a:rPr b="1" lang="en" sz="4000">
                <a:solidFill>
                  <a:srgbClr val="980000"/>
                </a:solidFill>
                <a:latin typeface="Calibri"/>
                <a:ea typeface="Calibri"/>
                <a:cs typeface="Calibri"/>
                <a:sym typeface="Calibri"/>
              </a:rPr>
              <a:t>Create connection</a:t>
            </a:r>
          </a:p>
          <a:p>
            <a:pPr indent="-482600" lvl="0" marL="457200" rtl="0">
              <a:spcBef>
                <a:spcPts val="0"/>
              </a:spcBef>
              <a:buClr>
                <a:srgbClr val="980000"/>
              </a:buClr>
              <a:buSzPct val="100000"/>
              <a:buFont typeface="Calibri"/>
              <a:buAutoNum type="arabicPeriod"/>
            </a:pPr>
            <a:r>
              <a:rPr b="1" lang="en" sz="4000">
                <a:solidFill>
                  <a:srgbClr val="980000"/>
                </a:solidFill>
                <a:latin typeface="Calibri"/>
                <a:ea typeface="Calibri"/>
                <a:cs typeface="Calibri"/>
                <a:sym typeface="Calibri"/>
              </a:rPr>
              <a:t>Set stored procedure name </a:t>
            </a:r>
          </a:p>
          <a:p>
            <a:pPr indent="-482600" lvl="0" marL="457200" rtl="0">
              <a:spcBef>
                <a:spcPts val="0"/>
              </a:spcBef>
              <a:buClr>
                <a:srgbClr val="980000"/>
              </a:buClr>
              <a:buSzPct val="100000"/>
              <a:buFont typeface="Calibri"/>
              <a:buAutoNum type="arabicPeriod"/>
            </a:pPr>
            <a:r>
              <a:rPr b="1" lang="en" sz="4000">
                <a:solidFill>
                  <a:srgbClr val="980000"/>
                </a:solidFill>
                <a:latin typeface="Calibri"/>
                <a:ea typeface="Calibri"/>
                <a:cs typeface="Calibri"/>
                <a:sym typeface="Calibri"/>
              </a:rPr>
              <a:t>Pass parameters</a:t>
            </a:r>
          </a:p>
          <a:p>
            <a:pPr indent="-482600" lvl="0" marL="457200" rtl="0">
              <a:spcBef>
                <a:spcPts val="0"/>
              </a:spcBef>
              <a:buClr>
                <a:srgbClr val="980000"/>
              </a:buClr>
              <a:buSzPct val="100000"/>
              <a:buFont typeface="Calibri"/>
              <a:buAutoNum type="arabicPeriod"/>
            </a:pPr>
            <a:r>
              <a:rPr b="1" lang="en" sz="4000">
                <a:solidFill>
                  <a:srgbClr val="980000"/>
                </a:solidFill>
                <a:latin typeface="Calibri"/>
                <a:ea typeface="Calibri"/>
                <a:cs typeface="Calibri"/>
                <a:sym typeface="Calibri"/>
              </a:rPr>
              <a:t>Open connection</a:t>
            </a:r>
          </a:p>
          <a:p>
            <a:pPr indent="-482600" lvl="0" marL="457200" rtl="0">
              <a:spcBef>
                <a:spcPts val="0"/>
              </a:spcBef>
              <a:buClr>
                <a:srgbClr val="980000"/>
              </a:buClr>
              <a:buSzPct val="100000"/>
              <a:buFont typeface="Calibri"/>
              <a:buAutoNum type="arabicPeriod"/>
            </a:pPr>
            <a:r>
              <a:rPr b="1" lang="en" sz="4000">
                <a:solidFill>
                  <a:srgbClr val="980000"/>
                </a:solidFill>
                <a:latin typeface="Calibri"/>
                <a:ea typeface="Calibri"/>
                <a:cs typeface="Calibri"/>
                <a:sym typeface="Calibri"/>
              </a:rPr>
              <a:t>Execute DataReader</a:t>
            </a:r>
          </a:p>
          <a:p>
            <a:pPr indent="-482600" lvl="0" marL="457200" rtl="0">
              <a:spcBef>
                <a:spcPts val="0"/>
              </a:spcBef>
              <a:buClr>
                <a:srgbClr val="980000"/>
              </a:buClr>
              <a:buSzPct val="100000"/>
              <a:buFont typeface="Calibri"/>
              <a:buAutoNum type="arabicPeriod"/>
            </a:pPr>
            <a:r>
              <a:rPr b="1" lang="en" sz="4000">
                <a:solidFill>
                  <a:srgbClr val="980000"/>
                </a:solidFill>
                <a:latin typeface="Calibri"/>
                <a:ea typeface="Calibri"/>
                <a:cs typeface="Calibri"/>
                <a:sym typeface="Calibri"/>
              </a:rPr>
              <a:t>Convert IDataReader to object</a:t>
            </a:r>
          </a:p>
          <a:p>
            <a:pPr indent="-482600" lvl="0" marL="457200" rtl="0">
              <a:spcBef>
                <a:spcPts val="0"/>
              </a:spcBef>
              <a:buClr>
                <a:srgbClr val="980000"/>
              </a:buClr>
              <a:buSzPct val="100000"/>
              <a:buFont typeface="Calibri"/>
              <a:buAutoNum type="arabicPeriod"/>
            </a:pPr>
            <a:r>
              <a:rPr b="1" lang="en" sz="4000">
                <a:solidFill>
                  <a:srgbClr val="980000"/>
                </a:solidFill>
                <a:latin typeface="Calibri"/>
                <a:ea typeface="Calibri"/>
                <a:cs typeface="Calibri"/>
                <a:sym typeface="Calibri"/>
              </a:rPr>
              <a:t>Get output parameter value</a:t>
            </a:r>
          </a:p>
          <a:p>
            <a:pPr indent="-482600" lvl="0" marL="457200" rtl="0">
              <a:spcBef>
                <a:spcPts val="0"/>
              </a:spcBef>
              <a:buClr>
                <a:srgbClr val="980000"/>
              </a:buClr>
              <a:buSzPct val="100000"/>
              <a:buFont typeface="Calibri"/>
              <a:buAutoNum type="arabicPeriod"/>
            </a:pPr>
            <a:r>
              <a:rPr b="1" lang="en" sz="4000">
                <a:solidFill>
                  <a:srgbClr val="980000"/>
                </a:solidFill>
                <a:latin typeface="Calibri"/>
                <a:ea typeface="Calibri"/>
                <a:cs typeface="Calibri"/>
                <a:sym typeface="Calibri"/>
              </a:rPr>
              <a:t>Close connection</a:t>
            </a:r>
          </a:p>
        </p:txBody>
      </p:sp>
      <p:sp>
        <p:nvSpPr>
          <p:cNvPr id="78" name="Shape 78"/>
          <p:cNvSpPr txBox="1"/>
          <p:nvPr/>
        </p:nvSpPr>
        <p:spPr>
          <a:xfrm>
            <a:off x="391650" y="28050"/>
            <a:ext cx="8208299" cy="5033699"/>
          </a:xfrm>
          <a:prstGeom prst="rect">
            <a:avLst/>
          </a:prstGeom>
          <a:noFill/>
          <a:ln>
            <a:noFill/>
          </a:ln>
        </p:spPr>
        <p:txBody>
          <a:bodyPr anchorCtr="0" anchor="t" bIns="91425" lIns="91425" rIns="91425" tIns="91425">
            <a:noAutofit/>
          </a:bodyPr>
          <a:lstStyle/>
          <a:p>
            <a:pPr indent="-482600" lvl="0" marL="457200" rtl="0">
              <a:spcBef>
                <a:spcPts val="0"/>
              </a:spcBef>
              <a:buClr>
                <a:srgbClr val="980000"/>
              </a:buClr>
              <a:buSzPct val="100000"/>
              <a:buFont typeface="Calibri"/>
              <a:buAutoNum type="arabicPeriod"/>
            </a:pPr>
            <a:r>
              <a:rPr b="1" lang="en" sz="4000">
                <a:solidFill>
                  <a:srgbClr val="980000"/>
                </a:solidFill>
                <a:latin typeface="Calibri"/>
                <a:ea typeface="Calibri"/>
                <a:cs typeface="Calibri"/>
                <a:sym typeface="Calibri"/>
              </a:rPr>
              <a:t>Create connection</a:t>
            </a:r>
          </a:p>
          <a:p>
            <a:pPr indent="-482600" lvl="0" marL="457200" rtl="0">
              <a:spcBef>
                <a:spcPts val="0"/>
              </a:spcBef>
              <a:buClr>
                <a:srgbClr val="980000"/>
              </a:buClr>
              <a:buSzPct val="100000"/>
              <a:buFont typeface="Calibri"/>
              <a:buAutoNum type="arabicPeriod"/>
            </a:pPr>
            <a:r>
              <a:rPr b="1" lang="en" sz="4000">
                <a:solidFill>
                  <a:schemeClr val="accent6"/>
                </a:solidFill>
                <a:latin typeface="Calibri"/>
                <a:ea typeface="Calibri"/>
                <a:cs typeface="Calibri"/>
                <a:sym typeface="Calibri"/>
              </a:rPr>
              <a:t>Set stored procedure name</a:t>
            </a:r>
            <a:r>
              <a:rPr b="1" lang="en" sz="4000">
                <a:solidFill>
                  <a:srgbClr val="980000"/>
                </a:solidFill>
                <a:latin typeface="Calibri"/>
                <a:ea typeface="Calibri"/>
                <a:cs typeface="Calibri"/>
                <a:sym typeface="Calibri"/>
              </a:rPr>
              <a:t> </a:t>
            </a:r>
          </a:p>
          <a:p>
            <a:pPr indent="-482600" lvl="0" marL="457200" rtl="0">
              <a:spcBef>
                <a:spcPts val="0"/>
              </a:spcBef>
              <a:buClr>
                <a:srgbClr val="980000"/>
              </a:buClr>
              <a:buSzPct val="100000"/>
              <a:buFont typeface="Calibri"/>
              <a:buAutoNum type="arabicPeriod"/>
            </a:pPr>
            <a:r>
              <a:rPr b="1" lang="en" sz="4000">
                <a:solidFill>
                  <a:srgbClr val="980000"/>
                </a:solidFill>
                <a:latin typeface="Calibri"/>
                <a:ea typeface="Calibri"/>
                <a:cs typeface="Calibri"/>
                <a:sym typeface="Calibri"/>
              </a:rPr>
              <a:t>Pass parameters</a:t>
            </a:r>
          </a:p>
          <a:p>
            <a:pPr indent="-482600" lvl="0" marL="457200" rtl="0">
              <a:spcBef>
                <a:spcPts val="0"/>
              </a:spcBef>
              <a:buClr>
                <a:srgbClr val="980000"/>
              </a:buClr>
              <a:buSzPct val="100000"/>
              <a:buFont typeface="Calibri"/>
              <a:buAutoNum type="arabicPeriod"/>
            </a:pPr>
            <a:r>
              <a:rPr b="1" lang="en" sz="4000">
                <a:solidFill>
                  <a:srgbClr val="980000"/>
                </a:solidFill>
                <a:latin typeface="Calibri"/>
                <a:ea typeface="Calibri"/>
                <a:cs typeface="Calibri"/>
                <a:sym typeface="Calibri"/>
              </a:rPr>
              <a:t>Open connection</a:t>
            </a:r>
          </a:p>
          <a:p>
            <a:pPr indent="-482600" lvl="0" marL="457200" rtl="0">
              <a:spcBef>
                <a:spcPts val="0"/>
              </a:spcBef>
              <a:buClr>
                <a:srgbClr val="980000"/>
              </a:buClr>
              <a:buSzPct val="100000"/>
              <a:buFont typeface="Calibri"/>
              <a:buAutoNum type="arabicPeriod"/>
            </a:pPr>
            <a:r>
              <a:rPr b="1" lang="en" sz="4000">
                <a:solidFill>
                  <a:srgbClr val="980000"/>
                </a:solidFill>
                <a:latin typeface="Calibri"/>
                <a:ea typeface="Calibri"/>
                <a:cs typeface="Calibri"/>
                <a:sym typeface="Calibri"/>
              </a:rPr>
              <a:t>Execute DataReader</a:t>
            </a:r>
          </a:p>
          <a:p>
            <a:pPr indent="-482600" lvl="0" marL="457200" rtl="0">
              <a:spcBef>
                <a:spcPts val="0"/>
              </a:spcBef>
              <a:buClr>
                <a:srgbClr val="980000"/>
              </a:buClr>
              <a:buSzPct val="100000"/>
              <a:buFont typeface="Calibri"/>
              <a:buAutoNum type="arabicPeriod"/>
            </a:pPr>
            <a:r>
              <a:rPr b="1" lang="en" sz="4000">
                <a:solidFill>
                  <a:srgbClr val="980000"/>
                </a:solidFill>
                <a:latin typeface="Calibri"/>
                <a:ea typeface="Calibri"/>
                <a:cs typeface="Calibri"/>
                <a:sym typeface="Calibri"/>
              </a:rPr>
              <a:t>Convert IDataReader to object</a:t>
            </a:r>
          </a:p>
          <a:p>
            <a:pPr indent="-482600" lvl="0" marL="457200" rtl="0">
              <a:spcBef>
                <a:spcPts val="0"/>
              </a:spcBef>
              <a:buClr>
                <a:srgbClr val="980000"/>
              </a:buClr>
              <a:buSzPct val="100000"/>
              <a:buFont typeface="Calibri"/>
              <a:buAutoNum type="arabicPeriod"/>
            </a:pPr>
            <a:r>
              <a:rPr b="1" lang="en" sz="4000">
                <a:solidFill>
                  <a:srgbClr val="980000"/>
                </a:solidFill>
                <a:latin typeface="Calibri"/>
                <a:ea typeface="Calibri"/>
                <a:cs typeface="Calibri"/>
                <a:sym typeface="Calibri"/>
              </a:rPr>
              <a:t>Get output parameter value</a:t>
            </a:r>
          </a:p>
          <a:p>
            <a:pPr indent="-482600" lvl="0" marL="457200" rtl="0">
              <a:spcBef>
                <a:spcPts val="0"/>
              </a:spcBef>
              <a:buClr>
                <a:srgbClr val="980000"/>
              </a:buClr>
              <a:buSzPct val="100000"/>
              <a:buFont typeface="Calibri"/>
              <a:buAutoNum type="arabicPeriod"/>
            </a:pPr>
            <a:r>
              <a:rPr b="1" lang="en" sz="4000">
                <a:solidFill>
                  <a:srgbClr val="980000"/>
                </a:solidFill>
                <a:latin typeface="Calibri"/>
                <a:ea typeface="Calibri"/>
                <a:cs typeface="Calibri"/>
                <a:sym typeface="Calibri"/>
              </a:rPr>
              <a:t>Close connection</a:t>
            </a:r>
          </a:p>
        </p:txBody>
      </p:sp>
      <p:sp>
        <p:nvSpPr>
          <p:cNvPr id="79" name="Shape 79"/>
          <p:cNvSpPr txBox="1"/>
          <p:nvPr/>
        </p:nvSpPr>
        <p:spPr>
          <a:xfrm>
            <a:off x="391650" y="28050"/>
            <a:ext cx="8208299" cy="5033699"/>
          </a:xfrm>
          <a:prstGeom prst="rect">
            <a:avLst/>
          </a:prstGeom>
          <a:noFill/>
          <a:ln>
            <a:noFill/>
          </a:ln>
        </p:spPr>
        <p:txBody>
          <a:bodyPr anchorCtr="0" anchor="t" bIns="91425" lIns="91425" rIns="91425" tIns="91425">
            <a:noAutofit/>
          </a:bodyPr>
          <a:lstStyle/>
          <a:p>
            <a:pPr indent="-482600" lvl="0" marL="457200" rtl="0">
              <a:spcBef>
                <a:spcPts val="0"/>
              </a:spcBef>
              <a:buClr>
                <a:srgbClr val="980000"/>
              </a:buClr>
              <a:buSzPct val="100000"/>
              <a:buFont typeface="Calibri"/>
              <a:buAutoNum type="arabicPeriod"/>
            </a:pPr>
            <a:r>
              <a:rPr b="1" lang="en" sz="4000">
                <a:solidFill>
                  <a:srgbClr val="980000"/>
                </a:solidFill>
                <a:latin typeface="Calibri"/>
                <a:ea typeface="Calibri"/>
                <a:cs typeface="Calibri"/>
                <a:sym typeface="Calibri"/>
              </a:rPr>
              <a:t>Create connection</a:t>
            </a:r>
          </a:p>
          <a:p>
            <a:pPr indent="-482600" lvl="0" marL="457200" rtl="0">
              <a:spcBef>
                <a:spcPts val="0"/>
              </a:spcBef>
              <a:buClr>
                <a:srgbClr val="980000"/>
              </a:buClr>
              <a:buSzPct val="100000"/>
              <a:buFont typeface="Calibri"/>
              <a:buAutoNum type="arabicPeriod"/>
            </a:pPr>
            <a:r>
              <a:rPr b="1" lang="en" sz="4000">
                <a:solidFill>
                  <a:schemeClr val="accent6"/>
                </a:solidFill>
                <a:latin typeface="Calibri"/>
                <a:ea typeface="Calibri"/>
                <a:cs typeface="Calibri"/>
                <a:sym typeface="Calibri"/>
              </a:rPr>
              <a:t>Set stored procedure name</a:t>
            </a:r>
            <a:r>
              <a:rPr b="1" lang="en" sz="4000">
                <a:solidFill>
                  <a:srgbClr val="980000"/>
                </a:solidFill>
                <a:latin typeface="Calibri"/>
                <a:ea typeface="Calibri"/>
                <a:cs typeface="Calibri"/>
                <a:sym typeface="Calibri"/>
              </a:rPr>
              <a:t> </a:t>
            </a:r>
          </a:p>
          <a:p>
            <a:pPr indent="-482600" lvl="0" marL="457200" rtl="0">
              <a:spcBef>
                <a:spcPts val="0"/>
              </a:spcBef>
              <a:buClr>
                <a:srgbClr val="980000"/>
              </a:buClr>
              <a:buSzPct val="100000"/>
              <a:buFont typeface="Calibri"/>
              <a:buAutoNum type="arabicPeriod"/>
            </a:pPr>
            <a:r>
              <a:rPr b="1" lang="en" sz="4000">
                <a:solidFill>
                  <a:schemeClr val="accent6"/>
                </a:solidFill>
                <a:latin typeface="Calibri"/>
                <a:ea typeface="Calibri"/>
                <a:cs typeface="Calibri"/>
                <a:sym typeface="Calibri"/>
              </a:rPr>
              <a:t>Pass parameters</a:t>
            </a:r>
          </a:p>
          <a:p>
            <a:pPr indent="-482600" lvl="0" marL="457200" rtl="0">
              <a:spcBef>
                <a:spcPts val="0"/>
              </a:spcBef>
              <a:buClr>
                <a:srgbClr val="980000"/>
              </a:buClr>
              <a:buSzPct val="100000"/>
              <a:buFont typeface="Calibri"/>
              <a:buAutoNum type="arabicPeriod"/>
            </a:pPr>
            <a:r>
              <a:rPr b="1" lang="en" sz="4000">
                <a:solidFill>
                  <a:srgbClr val="980000"/>
                </a:solidFill>
                <a:latin typeface="Calibri"/>
                <a:ea typeface="Calibri"/>
                <a:cs typeface="Calibri"/>
                <a:sym typeface="Calibri"/>
              </a:rPr>
              <a:t>Open connection</a:t>
            </a:r>
          </a:p>
          <a:p>
            <a:pPr indent="-482600" lvl="0" marL="457200" rtl="0">
              <a:spcBef>
                <a:spcPts val="0"/>
              </a:spcBef>
              <a:buClr>
                <a:srgbClr val="980000"/>
              </a:buClr>
              <a:buSzPct val="100000"/>
              <a:buFont typeface="Calibri"/>
              <a:buAutoNum type="arabicPeriod"/>
            </a:pPr>
            <a:r>
              <a:rPr b="1" lang="en" sz="4000">
                <a:solidFill>
                  <a:srgbClr val="980000"/>
                </a:solidFill>
                <a:latin typeface="Calibri"/>
                <a:ea typeface="Calibri"/>
                <a:cs typeface="Calibri"/>
                <a:sym typeface="Calibri"/>
              </a:rPr>
              <a:t>Execute DataReader</a:t>
            </a:r>
          </a:p>
          <a:p>
            <a:pPr indent="-482600" lvl="0" marL="457200" rtl="0">
              <a:spcBef>
                <a:spcPts val="0"/>
              </a:spcBef>
              <a:buClr>
                <a:srgbClr val="980000"/>
              </a:buClr>
              <a:buSzPct val="100000"/>
              <a:buFont typeface="Calibri"/>
              <a:buAutoNum type="arabicPeriod"/>
            </a:pPr>
            <a:r>
              <a:rPr b="1" lang="en" sz="4000">
                <a:solidFill>
                  <a:srgbClr val="980000"/>
                </a:solidFill>
                <a:latin typeface="Calibri"/>
                <a:ea typeface="Calibri"/>
                <a:cs typeface="Calibri"/>
                <a:sym typeface="Calibri"/>
              </a:rPr>
              <a:t>Convert IDataReader to object</a:t>
            </a:r>
          </a:p>
          <a:p>
            <a:pPr indent="-482600" lvl="0" marL="457200" rtl="0">
              <a:spcBef>
                <a:spcPts val="0"/>
              </a:spcBef>
              <a:buClr>
                <a:srgbClr val="980000"/>
              </a:buClr>
              <a:buSzPct val="100000"/>
              <a:buFont typeface="Calibri"/>
              <a:buAutoNum type="arabicPeriod"/>
            </a:pPr>
            <a:r>
              <a:rPr b="1" lang="en" sz="4000">
                <a:solidFill>
                  <a:srgbClr val="980000"/>
                </a:solidFill>
                <a:latin typeface="Calibri"/>
                <a:ea typeface="Calibri"/>
                <a:cs typeface="Calibri"/>
                <a:sym typeface="Calibri"/>
              </a:rPr>
              <a:t>Get output parameter value</a:t>
            </a:r>
          </a:p>
          <a:p>
            <a:pPr indent="-482600" lvl="0" marL="457200" rtl="0">
              <a:spcBef>
                <a:spcPts val="0"/>
              </a:spcBef>
              <a:buClr>
                <a:srgbClr val="980000"/>
              </a:buClr>
              <a:buSzPct val="100000"/>
              <a:buFont typeface="Calibri"/>
              <a:buAutoNum type="arabicPeriod"/>
            </a:pPr>
            <a:r>
              <a:rPr b="1" lang="en" sz="4000">
                <a:solidFill>
                  <a:srgbClr val="980000"/>
                </a:solidFill>
                <a:latin typeface="Calibri"/>
                <a:ea typeface="Calibri"/>
                <a:cs typeface="Calibri"/>
                <a:sym typeface="Calibri"/>
              </a:rPr>
              <a:t>Close connection</a:t>
            </a:r>
          </a:p>
        </p:txBody>
      </p:sp>
      <p:sp>
        <p:nvSpPr>
          <p:cNvPr id="80" name="Shape 80"/>
          <p:cNvSpPr txBox="1"/>
          <p:nvPr/>
        </p:nvSpPr>
        <p:spPr>
          <a:xfrm>
            <a:off x="391650" y="28050"/>
            <a:ext cx="8208299" cy="5033699"/>
          </a:xfrm>
          <a:prstGeom prst="rect">
            <a:avLst/>
          </a:prstGeom>
          <a:noFill/>
          <a:ln>
            <a:noFill/>
          </a:ln>
        </p:spPr>
        <p:txBody>
          <a:bodyPr anchorCtr="0" anchor="t" bIns="91425" lIns="91425" rIns="91425" tIns="91425">
            <a:noAutofit/>
          </a:bodyPr>
          <a:lstStyle/>
          <a:p>
            <a:pPr indent="-482600" lvl="0" marL="457200" rtl="0">
              <a:spcBef>
                <a:spcPts val="0"/>
              </a:spcBef>
              <a:buClr>
                <a:srgbClr val="980000"/>
              </a:buClr>
              <a:buSzPct val="100000"/>
              <a:buFont typeface="Calibri"/>
              <a:buAutoNum type="arabicPeriod"/>
            </a:pPr>
            <a:r>
              <a:rPr b="1" lang="en" sz="4000">
                <a:solidFill>
                  <a:srgbClr val="980000"/>
                </a:solidFill>
                <a:latin typeface="Calibri"/>
                <a:ea typeface="Calibri"/>
                <a:cs typeface="Calibri"/>
                <a:sym typeface="Calibri"/>
              </a:rPr>
              <a:t>Create connection</a:t>
            </a:r>
          </a:p>
          <a:p>
            <a:pPr indent="-482600" lvl="0" marL="457200" rtl="0">
              <a:spcBef>
                <a:spcPts val="0"/>
              </a:spcBef>
              <a:buClr>
                <a:srgbClr val="980000"/>
              </a:buClr>
              <a:buSzPct val="100000"/>
              <a:buFont typeface="Calibri"/>
              <a:buAutoNum type="arabicPeriod"/>
            </a:pPr>
            <a:r>
              <a:rPr b="1" lang="en" sz="4000">
                <a:solidFill>
                  <a:schemeClr val="accent6"/>
                </a:solidFill>
                <a:latin typeface="Calibri"/>
                <a:ea typeface="Calibri"/>
                <a:cs typeface="Calibri"/>
                <a:sym typeface="Calibri"/>
              </a:rPr>
              <a:t>Set stored procedure name</a:t>
            </a:r>
            <a:r>
              <a:rPr b="1" lang="en" sz="4000">
                <a:solidFill>
                  <a:srgbClr val="980000"/>
                </a:solidFill>
                <a:latin typeface="Calibri"/>
                <a:ea typeface="Calibri"/>
                <a:cs typeface="Calibri"/>
                <a:sym typeface="Calibri"/>
              </a:rPr>
              <a:t> </a:t>
            </a:r>
          </a:p>
          <a:p>
            <a:pPr indent="-482600" lvl="0" marL="457200" rtl="0">
              <a:spcBef>
                <a:spcPts val="0"/>
              </a:spcBef>
              <a:buClr>
                <a:srgbClr val="980000"/>
              </a:buClr>
              <a:buSzPct val="100000"/>
              <a:buFont typeface="Calibri"/>
              <a:buAutoNum type="arabicPeriod"/>
            </a:pPr>
            <a:r>
              <a:rPr b="1" lang="en" sz="4000">
                <a:solidFill>
                  <a:schemeClr val="accent6"/>
                </a:solidFill>
                <a:latin typeface="Calibri"/>
                <a:ea typeface="Calibri"/>
                <a:cs typeface="Calibri"/>
                <a:sym typeface="Calibri"/>
              </a:rPr>
              <a:t>Pass parameters</a:t>
            </a:r>
          </a:p>
          <a:p>
            <a:pPr indent="-482600" lvl="0" marL="457200" rtl="0">
              <a:spcBef>
                <a:spcPts val="0"/>
              </a:spcBef>
              <a:buClr>
                <a:srgbClr val="980000"/>
              </a:buClr>
              <a:buSzPct val="100000"/>
              <a:buFont typeface="Calibri"/>
              <a:buAutoNum type="arabicPeriod"/>
            </a:pPr>
            <a:r>
              <a:rPr b="1" lang="en" sz="4000">
                <a:solidFill>
                  <a:srgbClr val="980000"/>
                </a:solidFill>
                <a:latin typeface="Calibri"/>
                <a:ea typeface="Calibri"/>
                <a:cs typeface="Calibri"/>
                <a:sym typeface="Calibri"/>
              </a:rPr>
              <a:t>Open connection</a:t>
            </a:r>
          </a:p>
          <a:p>
            <a:pPr indent="-482600" lvl="0" marL="457200" rtl="0">
              <a:spcBef>
                <a:spcPts val="0"/>
              </a:spcBef>
              <a:buClr>
                <a:srgbClr val="980000"/>
              </a:buClr>
              <a:buSzPct val="100000"/>
              <a:buFont typeface="Calibri"/>
              <a:buAutoNum type="arabicPeriod"/>
            </a:pPr>
            <a:r>
              <a:rPr b="1" lang="en" sz="4000">
                <a:solidFill>
                  <a:srgbClr val="980000"/>
                </a:solidFill>
                <a:latin typeface="Calibri"/>
                <a:ea typeface="Calibri"/>
                <a:cs typeface="Calibri"/>
                <a:sym typeface="Calibri"/>
              </a:rPr>
              <a:t>Execute DataReader</a:t>
            </a:r>
          </a:p>
          <a:p>
            <a:pPr indent="-482600" lvl="0" marL="457200" rtl="0">
              <a:spcBef>
                <a:spcPts val="0"/>
              </a:spcBef>
              <a:buClr>
                <a:srgbClr val="980000"/>
              </a:buClr>
              <a:buSzPct val="100000"/>
              <a:buFont typeface="Calibri"/>
              <a:buAutoNum type="arabicPeriod"/>
            </a:pPr>
            <a:r>
              <a:rPr b="1" lang="en" sz="4000">
                <a:solidFill>
                  <a:schemeClr val="accent6"/>
                </a:solidFill>
                <a:latin typeface="Calibri"/>
                <a:ea typeface="Calibri"/>
                <a:cs typeface="Calibri"/>
                <a:sym typeface="Calibri"/>
              </a:rPr>
              <a:t>Convert IDataReader to object</a:t>
            </a:r>
          </a:p>
          <a:p>
            <a:pPr indent="-482600" lvl="0" marL="457200" rtl="0">
              <a:spcBef>
                <a:spcPts val="0"/>
              </a:spcBef>
              <a:buClr>
                <a:srgbClr val="980000"/>
              </a:buClr>
              <a:buSzPct val="100000"/>
              <a:buFont typeface="Calibri"/>
              <a:buAutoNum type="arabicPeriod"/>
            </a:pPr>
            <a:r>
              <a:rPr b="1" lang="en" sz="4000">
                <a:solidFill>
                  <a:srgbClr val="980000"/>
                </a:solidFill>
                <a:latin typeface="Calibri"/>
                <a:ea typeface="Calibri"/>
                <a:cs typeface="Calibri"/>
                <a:sym typeface="Calibri"/>
              </a:rPr>
              <a:t>Get output parameter value</a:t>
            </a:r>
          </a:p>
          <a:p>
            <a:pPr indent="-482600" lvl="0" marL="457200" rtl="0">
              <a:spcBef>
                <a:spcPts val="0"/>
              </a:spcBef>
              <a:buClr>
                <a:srgbClr val="980000"/>
              </a:buClr>
              <a:buSzPct val="100000"/>
              <a:buFont typeface="Calibri"/>
              <a:buAutoNum type="arabicPeriod"/>
            </a:pPr>
            <a:r>
              <a:rPr b="1" lang="en" sz="4000">
                <a:solidFill>
                  <a:srgbClr val="980000"/>
                </a:solidFill>
                <a:latin typeface="Calibri"/>
                <a:ea typeface="Calibri"/>
                <a:cs typeface="Calibri"/>
                <a:sym typeface="Calibri"/>
              </a:rPr>
              <a:t>Close connection</a:t>
            </a:r>
          </a:p>
        </p:txBody>
      </p:sp>
      <p:sp>
        <p:nvSpPr>
          <p:cNvPr id="81" name="Shape 81"/>
          <p:cNvSpPr txBox="1"/>
          <p:nvPr/>
        </p:nvSpPr>
        <p:spPr>
          <a:xfrm>
            <a:off x="391650" y="28050"/>
            <a:ext cx="8208299" cy="5033699"/>
          </a:xfrm>
          <a:prstGeom prst="rect">
            <a:avLst/>
          </a:prstGeom>
          <a:noFill/>
          <a:ln>
            <a:noFill/>
          </a:ln>
        </p:spPr>
        <p:txBody>
          <a:bodyPr anchorCtr="0" anchor="t" bIns="91425" lIns="91425" rIns="91425" tIns="91425">
            <a:noAutofit/>
          </a:bodyPr>
          <a:lstStyle/>
          <a:p>
            <a:pPr indent="-482600" lvl="0" marL="457200" rtl="0">
              <a:spcBef>
                <a:spcPts val="0"/>
              </a:spcBef>
              <a:buClr>
                <a:srgbClr val="980000"/>
              </a:buClr>
              <a:buSzPct val="100000"/>
              <a:buFont typeface="Calibri"/>
              <a:buAutoNum type="arabicPeriod"/>
            </a:pPr>
            <a:r>
              <a:rPr b="1" lang="en" sz="4000">
                <a:solidFill>
                  <a:srgbClr val="980000"/>
                </a:solidFill>
                <a:latin typeface="Calibri"/>
                <a:ea typeface="Calibri"/>
                <a:cs typeface="Calibri"/>
                <a:sym typeface="Calibri"/>
              </a:rPr>
              <a:t>Create connection</a:t>
            </a:r>
          </a:p>
          <a:p>
            <a:pPr indent="-482600" lvl="0" marL="457200" rtl="0">
              <a:spcBef>
                <a:spcPts val="0"/>
              </a:spcBef>
              <a:buClr>
                <a:srgbClr val="980000"/>
              </a:buClr>
              <a:buSzPct val="100000"/>
              <a:buFont typeface="Calibri"/>
              <a:buAutoNum type="arabicPeriod"/>
            </a:pPr>
            <a:r>
              <a:rPr b="1" lang="en" sz="4000">
                <a:solidFill>
                  <a:schemeClr val="accent6"/>
                </a:solidFill>
                <a:latin typeface="Calibri"/>
                <a:ea typeface="Calibri"/>
                <a:cs typeface="Calibri"/>
                <a:sym typeface="Calibri"/>
              </a:rPr>
              <a:t>Set stored procedure name</a:t>
            </a:r>
            <a:r>
              <a:rPr b="1" lang="en" sz="4000">
                <a:solidFill>
                  <a:srgbClr val="980000"/>
                </a:solidFill>
                <a:latin typeface="Calibri"/>
                <a:ea typeface="Calibri"/>
                <a:cs typeface="Calibri"/>
                <a:sym typeface="Calibri"/>
              </a:rPr>
              <a:t> </a:t>
            </a:r>
          </a:p>
          <a:p>
            <a:pPr indent="-482600" lvl="0" marL="457200" rtl="0">
              <a:spcBef>
                <a:spcPts val="0"/>
              </a:spcBef>
              <a:buClr>
                <a:srgbClr val="980000"/>
              </a:buClr>
              <a:buSzPct val="100000"/>
              <a:buFont typeface="Calibri"/>
              <a:buAutoNum type="arabicPeriod"/>
            </a:pPr>
            <a:r>
              <a:rPr b="1" lang="en" sz="4000">
                <a:solidFill>
                  <a:schemeClr val="accent6"/>
                </a:solidFill>
                <a:latin typeface="Calibri"/>
                <a:ea typeface="Calibri"/>
                <a:cs typeface="Calibri"/>
                <a:sym typeface="Calibri"/>
              </a:rPr>
              <a:t>Pass parameters</a:t>
            </a:r>
          </a:p>
          <a:p>
            <a:pPr indent="-482600" lvl="0" marL="457200" rtl="0">
              <a:spcBef>
                <a:spcPts val="0"/>
              </a:spcBef>
              <a:buClr>
                <a:srgbClr val="980000"/>
              </a:buClr>
              <a:buSzPct val="100000"/>
              <a:buFont typeface="Calibri"/>
              <a:buAutoNum type="arabicPeriod"/>
            </a:pPr>
            <a:r>
              <a:rPr b="1" lang="en" sz="4000">
                <a:solidFill>
                  <a:srgbClr val="980000"/>
                </a:solidFill>
                <a:latin typeface="Calibri"/>
                <a:ea typeface="Calibri"/>
                <a:cs typeface="Calibri"/>
                <a:sym typeface="Calibri"/>
              </a:rPr>
              <a:t>Open connection</a:t>
            </a:r>
          </a:p>
          <a:p>
            <a:pPr indent="-482600" lvl="0" marL="457200" rtl="0">
              <a:spcBef>
                <a:spcPts val="0"/>
              </a:spcBef>
              <a:buClr>
                <a:srgbClr val="980000"/>
              </a:buClr>
              <a:buSzPct val="100000"/>
              <a:buFont typeface="Calibri"/>
              <a:buAutoNum type="arabicPeriod"/>
            </a:pPr>
            <a:r>
              <a:rPr b="1" lang="en" sz="4000">
                <a:solidFill>
                  <a:srgbClr val="980000"/>
                </a:solidFill>
                <a:latin typeface="Calibri"/>
                <a:ea typeface="Calibri"/>
                <a:cs typeface="Calibri"/>
                <a:sym typeface="Calibri"/>
              </a:rPr>
              <a:t>Execute DataReader</a:t>
            </a:r>
          </a:p>
          <a:p>
            <a:pPr indent="-482600" lvl="0" marL="457200" rtl="0">
              <a:spcBef>
                <a:spcPts val="0"/>
              </a:spcBef>
              <a:buClr>
                <a:srgbClr val="980000"/>
              </a:buClr>
              <a:buSzPct val="100000"/>
              <a:buFont typeface="Calibri"/>
              <a:buAutoNum type="arabicPeriod"/>
            </a:pPr>
            <a:r>
              <a:rPr b="1" lang="en" sz="4000">
                <a:solidFill>
                  <a:schemeClr val="accent6"/>
                </a:solidFill>
                <a:latin typeface="Calibri"/>
                <a:ea typeface="Calibri"/>
                <a:cs typeface="Calibri"/>
                <a:sym typeface="Calibri"/>
              </a:rPr>
              <a:t>Convert IDataReader to object</a:t>
            </a:r>
          </a:p>
          <a:p>
            <a:pPr indent="-482600" lvl="0" marL="457200" rtl="0">
              <a:spcBef>
                <a:spcPts val="0"/>
              </a:spcBef>
              <a:buClr>
                <a:srgbClr val="980000"/>
              </a:buClr>
              <a:buSzPct val="100000"/>
              <a:buFont typeface="Calibri"/>
              <a:buAutoNum type="arabicPeriod"/>
            </a:pPr>
            <a:r>
              <a:rPr b="1" lang="en" sz="4000">
                <a:solidFill>
                  <a:schemeClr val="accent6"/>
                </a:solidFill>
                <a:latin typeface="Calibri"/>
                <a:ea typeface="Calibri"/>
                <a:cs typeface="Calibri"/>
                <a:sym typeface="Calibri"/>
              </a:rPr>
              <a:t>Get output parameter value</a:t>
            </a:r>
          </a:p>
          <a:p>
            <a:pPr indent="-482600" lvl="0" marL="457200" rtl="0">
              <a:spcBef>
                <a:spcPts val="0"/>
              </a:spcBef>
              <a:buClr>
                <a:srgbClr val="980000"/>
              </a:buClr>
              <a:buSzPct val="100000"/>
              <a:buFont typeface="Calibri"/>
              <a:buAutoNum type="arabicPeriod"/>
            </a:pPr>
            <a:r>
              <a:rPr b="1" lang="en" sz="4000">
                <a:solidFill>
                  <a:srgbClr val="980000"/>
                </a:solidFill>
                <a:latin typeface="Calibri"/>
                <a:ea typeface="Calibri"/>
                <a:cs typeface="Calibri"/>
                <a:sym typeface="Calibri"/>
              </a:rPr>
              <a:t>Close connection</a:t>
            </a:r>
          </a:p>
        </p:txBody>
      </p:sp>
      <p:sp>
        <p:nvSpPr>
          <p:cNvPr id="82" name="Shape 82"/>
          <p:cNvSpPr txBox="1"/>
          <p:nvPr/>
        </p:nvSpPr>
        <p:spPr>
          <a:xfrm>
            <a:off x="391650" y="28050"/>
            <a:ext cx="8208299" cy="5033699"/>
          </a:xfrm>
          <a:prstGeom prst="rect">
            <a:avLst/>
          </a:prstGeom>
          <a:noFill/>
          <a:ln>
            <a:noFill/>
          </a:ln>
        </p:spPr>
        <p:txBody>
          <a:bodyPr anchorCtr="0" anchor="t" bIns="91425" lIns="91425" rIns="91425" tIns="91425">
            <a:noAutofit/>
          </a:bodyPr>
          <a:lstStyle/>
          <a:p>
            <a:pPr indent="-482600" lvl="0" marL="457200" rtl="0">
              <a:spcBef>
                <a:spcPts val="0"/>
              </a:spcBef>
              <a:buClr>
                <a:srgbClr val="980000"/>
              </a:buClr>
              <a:buSzPct val="100000"/>
              <a:buFont typeface="Calibri"/>
              <a:buAutoNum type="arabicPeriod"/>
            </a:pPr>
            <a:r>
              <a:rPr b="1" lang="en" sz="4000">
                <a:solidFill>
                  <a:srgbClr val="980000"/>
                </a:solidFill>
                <a:latin typeface="Calibri"/>
                <a:ea typeface="Calibri"/>
                <a:cs typeface="Calibri"/>
                <a:sym typeface="Calibri"/>
              </a:rPr>
              <a:t>Create connection</a:t>
            </a:r>
          </a:p>
          <a:p>
            <a:pPr indent="-482600" lvl="0" marL="457200" rtl="0">
              <a:spcBef>
                <a:spcPts val="0"/>
              </a:spcBef>
              <a:buClr>
                <a:srgbClr val="980000"/>
              </a:buClr>
              <a:buSzPct val="100000"/>
              <a:buFont typeface="Calibri"/>
              <a:buAutoNum type="arabicPeriod"/>
            </a:pPr>
            <a:r>
              <a:rPr b="1" lang="en" sz="4000">
                <a:solidFill>
                  <a:schemeClr val="accent6"/>
                </a:solidFill>
                <a:latin typeface="Calibri"/>
                <a:ea typeface="Calibri"/>
                <a:cs typeface="Calibri"/>
                <a:sym typeface="Calibri"/>
              </a:rPr>
              <a:t>Set stored procedure name</a:t>
            </a:r>
            <a:r>
              <a:rPr b="1" lang="en" sz="4000">
                <a:solidFill>
                  <a:srgbClr val="980000"/>
                </a:solidFill>
                <a:latin typeface="Calibri"/>
                <a:ea typeface="Calibri"/>
                <a:cs typeface="Calibri"/>
                <a:sym typeface="Calibri"/>
              </a:rPr>
              <a:t> </a:t>
            </a:r>
          </a:p>
          <a:p>
            <a:pPr indent="-482600" lvl="0" marL="457200" rtl="0">
              <a:spcBef>
                <a:spcPts val="0"/>
              </a:spcBef>
              <a:buClr>
                <a:srgbClr val="980000"/>
              </a:buClr>
              <a:buSzPct val="100000"/>
              <a:buFont typeface="Calibri"/>
              <a:buAutoNum type="arabicPeriod"/>
            </a:pPr>
            <a:r>
              <a:rPr b="1" lang="en" sz="4000">
                <a:solidFill>
                  <a:schemeClr val="accent6"/>
                </a:solidFill>
                <a:latin typeface="Calibri"/>
                <a:ea typeface="Calibri"/>
                <a:cs typeface="Calibri"/>
                <a:sym typeface="Calibri"/>
              </a:rPr>
              <a:t>Pass parameters</a:t>
            </a:r>
          </a:p>
          <a:p>
            <a:pPr indent="-482600" lvl="0" marL="457200" rtl="0">
              <a:spcBef>
                <a:spcPts val="0"/>
              </a:spcBef>
              <a:buClr>
                <a:srgbClr val="980000"/>
              </a:buClr>
              <a:buSzPct val="100000"/>
              <a:buFont typeface="Calibri"/>
              <a:buAutoNum type="arabicPeriod"/>
            </a:pPr>
            <a:r>
              <a:rPr b="1" lang="en" sz="4000">
                <a:solidFill>
                  <a:srgbClr val="980000"/>
                </a:solidFill>
                <a:latin typeface="Calibri"/>
                <a:ea typeface="Calibri"/>
                <a:cs typeface="Calibri"/>
                <a:sym typeface="Calibri"/>
              </a:rPr>
              <a:t>Open connection</a:t>
            </a:r>
          </a:p>
          <a:p>
            <a:pPr indent="-482600" lvl="0" marL="457200" rtl="0">
              <a:spcBef>
                <a:spcPts val="0"/>
              </a:spcBef>
              <a:buClr>
                <a:srgbClr val="980000"/>
              </a:buClr>
              <a:buSzPct val="100000"/>
              <a:buFont typeface="Calibri"/>
              <a:buAutoNum type="arabicPeriod"/>
            </a:pPr>
            <a:r>
              <a:rPr b="1" lang="en" sz="4000">
                <a:solidFill>
                  <a:srgbClr val="980000"/>
                </a:solidFill>
                <a:latin typeface="Calibri"/>
                <a:ea typeface="Calibri"/>
                <a:cs typeface="Calibri"/>
                <a:sym typeface="Calibri"/>
              </a:rPr>
              <a:t>Execute DataReader</a:t>
            </a:r>
          </a:p>
          <a:p>
            <a:pPr indent="-482600" lvl="0" marL="457200" rtl="0">
              <a:spcBef>
                <a:spcPts val="0"/>
              </a:spcBef>
              <a:buClr>
                <a:srgbClr val="980000"/>
              </a:buClr>
              <a:buSzPct val="100000"/>
              <a:buFont typeface="Calibri"/>
              <a:buAutoNum type="arabicPeriod"/>
            </a:pPr>
            <a:r>
              <a:rPr b="1" lang="en" sz="4000">
                <a:solidFill>
                  <a:schemeClr val="accent6"/>
                </a:solidFill>
                <a:latin typeface="Calibri"/>
                <a:ea typeface="Calibri"/>
                <a:cs typeface="Calibri"/>
                <a:sym typeface="Calibri"/>
              </a:rPr>
              <a:t>Convert IDataReader to object</a:t>
            </a:r>
          </a:p>
          <a:p>
            <a:pPr indent="-482600" lvl="0" marL="457200" rtl="0">
              <a:spcBef>
                <a:spcPts val="0"/>
              </a:spcBef>
              <a:buClr>
                <a:srgbClr val="980000"/>
              </a:buClr>
              <a:buSzPct val="100000"/>
              <a:buFont typeface="Calibri"/>
              <a:buAutoNum type="arabicPeriod"/>
            </a:pPr>
            <a:r>
              <a:rPr b="1" lang="en" sz="4000">
                <a:solidFill>
                  <a:schemeClr val="accent6"/>
                </a:solidFill>
                <a:latin typeface="Calibri"/>
                <a:ea typeface="Calibri"/>
                <a:cs typeface="Calibri"/>
                <a:sym typeface="Calibri"/>
              </a:rPr>
              <a:t>Get output parameter value</a:t>
            </a:r>
          </a:p>
          <a:p>
            <a:pPr indent="-482600" lvl="0" marL="457200" rtl="0">
              <a:spcBef>
                <a:spcPts val="0"/>
              </a:spcBef>
              <a:buClr>
                <a:srgbClr val="980000"/>
              </a:buClr>
              <a:buSzPct val="100000"/>
              <a:buFont typeface="Calibri"/>
              <a:buAutoNum type="arabicPeriod"/>
            </a:pPr>
            <a:r>
              <a:rPr b="1" lang="en" sz="4000">
                <a:solidFill>
                  <a:srgbClr val="980000"/>
                </a:solidFill>
                <a:latin typeface="Calibri"/>
                <a:ea typeface="Calibri"/>
                <a:cs typeface="Calibri"/>
                <a:sym typeface="Calibri"/>
              </a:rPr>
              <a:t>Close connection</a:t>
            </a:r>
          </a:p>
        </p:txBody>
      </p:sp>
      <p:pic>
        <p:nvPicPr>
          <p:cNvPr id="83" name="Shape 83"/>
          <p:cNvPicPr preferRelativeResize="0"/>
          <p:nvPr/>
        </p:nvPicPr>
        <p:blipFill>
          <a:blip r:embed="rId3">
            <a:alphaModFix/>
          </a:blip>
          <a:stretch>
            <a:fillRect/>
          </a:stretch>
        </p:blipFill>
        <p:spPr>
          <a:xfrm>
            <a:off x="7325900" y="3584375"/>
            <a:ext cx="1846625" cy="1525149"/>
          </a:xfrm>
          <a:prstGeom prst="rect">
            <a:avLst/>
          </a:prstGeom>
          <a:noFill/>
          <a:ln>
            <a:noFill/>
          </a:ln>
        </p:spPr>
      </p:pic>
      <p:pic>
        <p:nvPicPr>
          <p:cNvPr id="84" name="Shape 84"/>
          <p:cNvPicPr preferRelativeResize="0"/>
          <p:nvPr/>
        </p:nvPicPr>
        <p:blipFill>
          <a:blip r:embed="rId4">
            <a:alphaModFix/>
          </a:blip>
          <a:stretch>
            <a:fillRect/>
          </a:stretch>
        </p:blipFill>
        <p:spPr>
          <a:xfrm>
            <a:off x="7164050" y="1472850"/>
            <a:ext cx="1979950" cy="1451250"/>
          </a:xfrm>
          <a:prstGeom prst="rect">
            <a:avLst/>
          </a:prstGeom>
          <a:noFill/>
          <a:ln>
            <a:noFill/>
          </a:ln>
        </p:spPr>
      </p:pic>
      <p:sp>
        <p:nvSpPr>
          <p:cNvPr id="85" name="Shape 85"/>
          <p:cNvSpPr txBox="1"/>
          <p:nvPr/>
        </p:nvSpPr>
        <p:spPr>
          <a:xfrm>
            <a:off x="5928000" y="1201050"/>
            <a:ext cx="3216000" cy="706200"/>
          </a:xfrm>
          <a:prstGeom prst="rect">
            <a:avLst/>
          </a:prstGeom>
          <a:noFill/>
          <a:ln>
            <a:noFill/>
          </a:ln>
        </p:spPr>
        <p:txBody>
          <a:bodyPr anchorCtr="0" anchor="ctr" bIns="91425" lIns="91425" rIns="91425" tIns="91425">
            <a:noAutofit/>
          </a:bodyPr>
          <a:lstStyle/>
          <a:p>
            <a:pPr lvl="0" rtl="0">
              <a:spcBef>
                <a:spcPts val="0"/>
              </a:spcBef>
              <a:buNone/>
            </a:pPr>
            <a:r>
              <a:rPr b="1" lang="en" sz="5000">
                <a:solidFill>
                  <a:srgbClr val="0000FF"/>
                </a:solidFill>
                <a:latin typeface="Calibri"/>
                <a:ea typeface="Calibri"/>
                <a:cs typeface="Calibri"/>
                <a:sym typeface="Calibri"/>
              </a:rPr>
              <a:t>Fanex.Data</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000"/>
                                        <p:tgtEl>
                                          <p:spTgt spid="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000"/>
                                        <p:tgtEl>
                                          <p:spTgt spid="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000"/>
                                        <p:tgtEl>
                                          <p:spTgt spid="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par>
                                <p:cTn fill="hold" nodeType="with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par>
                                <p:cTn fill="hold" nodeType="with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What can Fanex.Data do ?</a:t>
            </a:r>
          </a:p>
        </p:txBody>
      </p:sp>
      <p:graphicFrame>
        <p:nvGraphicFramePr>
          <p:cNvPr id="91" name="Shape 91"/>
          <p:cNvGraphicFramePr/>
          <p:nvPr/>
        </p:nvGraphicFramePr>
        <p:xfrm>
          <a:off x="515800" y="1201150"/>
          <a:ext cx="3000000" cy="3000000"/>
        </p:xfrm>
        <a:graphic>
          <a:graphicData uri="http://schemas.openxmlformats.org/drawingml/2006/table">
            <a:tbl>
              <a:tblPr>
                <a:noFill/>
                <a:tableStyleId>{4AB85EA9-1A8F-44C7-978E-04D780499B25}</a:tableStyleId>
              </a:tblPr>
              <a:tblGrid>
                <a:gridCol w="454375"/>
                <a:gridCol w="1715500"/>
                <a:gridCol w="6000475"/>
              </a:tblGrid>
              <a:tr h="381000">
                <a:tc gridSpan="3">
                  <a:txBody>
                    <a:bodyPr>
                      <a:noAutofit/>
                    </a:bodyPr>
                    <a:lstStyle/>
                    <a:p>
                      <a:pPr>
                        <a:spcBef>
                          <a:spcPts val="0"/>
                        </a:spcBef>
                        <a:buNone/>
                      </a:pPr>
                      <a:r>
                        <a:rPr b="1" lang="en" sz="1300">
                          <a:latin typeface="Calibri"/>
                          <a:ea typeface="Calibri"/>
                          <a:cs typeface="Calibri"/>
                          <a:sym typeface="Calibri"/>
                        </a:rPr>
                        <a:t>Methods for executing commands</a:t>
                      </a:r>
                    </a:p>
                  </a:txBody>
                  <a:tcPr marT="91425" marB="91425" marR="91425" marL="91425">
                    <a:solidFill>
                      <a:srgbClr val="B7B7B7"/>
                    </a:solidFill>
                  </a:tcPr>
                </a:tc>
                <a:tc hMerge="1"/>
                <a:tc hMerge="1"/>
              </a:tr>
              <a:tr h="381000">
                <a:tc>
                  <a:txBody>
                    <a:bodyPr>
                      <a:noAutofit/>
                    </a:bodyPr>
                    <a:lstStyle/>
                    <a:p>
                      <a:pPr>
                        <a:spcBef>
                          <a:spcPts val="0"/>
                        </a:spcBef>
                        <a:buNone/>
                      </a:pPr>
                      <a:r>
                        <a:t/>
                      </a:r>
                      <a:endParaRPr sz="1300">
                        <a:latin typeface="Calibri"/>
                        <a:ea typeface="Calibri"/>
                        <a:cs typeface="Calibri"/>
                        <a:sym typeface="Calibri"/>
                      </a:endParaRPr>
                    </a:p>
                  </a:txBody>
                  <a:tcPr marT="91425" marB="91425" marR="91425" marL="91425"/>
                </a:tc>
                <a:tc>
                  <a:txBody>
                    <a:bodyPr>
                      <a:noAutofit/>
                    </a:bodyPr>
                    <a:lstStyle/>
                    <a:p>
                      <a:pPr lvl="0" rtl="0">
                        <a:spcBef>
                          <a:spcPts val="0"/>
                        </a:spcBef>
                        <a:buNone/>
                      </a:pPr>
                      <a:r>
                        <a:rPr b="1" lang="en" sz="1300">
                          <a:solidFill>
                            <a:srgbClr val="0000FF"/>
                          </a:solidFill>
                          <a:latin typeface="Calibri"/>
                          <a:ea typeface="Calibri"/>
                          <a:cs typeface="Calibri"/>
                          <a:sym typeface="Calibri"/>
                        </a:rPr>
                        <a:t>ExecuteDataSet</a:t>
                      </a:r>
                    </a:p>
                  </a:txBody>
                  <a:tcPr marT="91425" marB="91425" marR="91425" marL="91425"/>
                </a:tc>
                <a:tc>
                  <a:txBody>
                    <a:bodyPr>
                      <a:noAutofit/>
                    </a:bodyPr>
                    <a:lstStyle/>
                    <a:p>
                      <a:pPr>
                        <a:spcBef>
                          <a:spcPts val="0"/>
                        </a:spcBef>
                        <a:buNone/>
                      </a:pPr>
                      <a:r>
                        <a:rPr lang="en" sz="1300">
                          <a:latin typeface="Calibri"/>
                          <a:ea typeface="Calibri"/>
                          <a:cs typeface="Calibri"/>
                          <a:sym typeface="Calibri"/>
                        </a:rPr>
                        <a:t>Returns the results in a new DataSet</a:t>
                      </a:r>
                    </a:p>
                  </a:txBody>
                  <a:tcPr marT="91425" marB="91425" marR="91425" marL="91425"/>
                </a:tc>
              </a:tr>
              <a:tr h="381000">
                <a:tc>
                  <a:txBody>
                    <a:bodyPr>
                      <a:noAutofit/>
                    </a:bodyPr>
                    <a:lstStyle/>
                    <a:p>
                      <a:pPr>
                        <a:spcBef>
                          <a:spcPts val="0"/>
                        </a:spcBef>
                        <a:buNone/>
                      </a:pPr>
                      <a:r>
                        <a:t/>
                      </a:r>
                      <a:endParaRPr sz="1300">
                        <a:latin typeface="Calibri"/>
                        <a:ea typeface="Calibri"/>
                        <a:cs typeface="Calibri"/>
                        <a:sym typeface="Calibri"/>
                      </a:endParaRPr>
                    </a:p>
                  </a:txBody>
                  <a:tcPr marT="91425" marB="91425" marR="91425" marL="91425"/>
                </a:tc>
                <a:tc>
                  <a:txBody>
                    <a:bodyPr>
                      <a:noAutofit/>
                    </a:bodyPr>
                    <a:lstStyle/>
                    <a:p>
                      <a:pPr lvl="0" rtl="0">
                        <a:spcBef>
                          <a:spcPts val="0"/>
                        </a:spcBef>
                        <a:buNone/>
                      </a:pPr>
                      <a:r>
                        <a:rPr b="1" lang="en" sz="1300">
                          <a:solidFill>
                            <a:srgbClr val="0000FF"/>
                          </a:solidFill>
                          <a:latin typeface="Calibri"/>
                          <a:ea typeface="Calibri"/>
                          <a:cs typeface="Calibri"/>
                          <a:sym typeface="Calibri"/>
                        </a:rPr>
                        <a:t>ExecuteDataReader</a:t>
                      </a:r>
                    </a:p>
                  </a:txBody>
                  <a:tcPr marT="91425" marB="91425" marR="91425" marL="91425"/>
                </a:tc>
                <a:tc>
                  <a:txBody>
                    <a:bodyPr>
                      <a:noAutofit/>
                    </a:bodyPr>
                    <a:lstStyle/>
                    <a:p>
                      <a:pPr>
                        <a:spcBef>
                          <a:spcPts val="0"/>
                        </a:spcBef>
                        <a:buNone/>
                      </a:pPr>
                      <a:r>
                        <a:rPr lang="en" sz="1300">
                          <a:latin typeface="Calibri"/>
                          <a:ea typeface="Calibri"/>
                          <a:cs typeface="Calibri"/>
                          <a:sym typeface="Calibri"/>
                        </a:rPr>
                        <a:t>Returns an IDataReader through which the result can be read. It is the responsibility of the caller to close the reader when finished</a:t>
                      </a:r>
                    </a:p>
                  </a:txBody>
                  <a:tcPr marT="91425" marB="91425" marR="91425" marL="91425"/>
                </a:tc>
              </a:tr>
              <a:tr h="381000">
                <a:tc>
                  <a:txBody>
                    <a:bodyPr>
                      <a:noAutofit/>
                    </a:bodyPr>
                    <a:lstStyle/>
                    <a:p>
                      <a:pPr>
                        <a:spcBef>
                          <a:spcPts val="0"/>
                        </a:spcBef>
                        <a:buNone/>
                      </a:pPr>
                      <a:r>
                        <a:t/>
                      </a:r>
                      <a:endParaRPr sz="1300">
                        <a:latin typeface="Calibri"/>
                        <a:ea typeface="Calibri"/>
                        <a:cs typeface="Calibri"/>
                        <a:sym typeface="Calibri"/>
                      </a:endParaRPr>
                    </a:p>
                  </a:txBody>
                  <a:tcPr marT="91425" marB="91425" marR="91425" marL="91425"/>
                </a:tc>
                <a:tc>
                  <a:txBody>
                    <a:bodyPr>
                      <a:noAutofit/>
                    </a:bodyPr>
                    <a:lstStyle/>
                    <a:p>
                      <a:pPr lvl="0" rtl="0">
                        <a:spcBef>
                          <a:spcPts val="0"/>
                        </a:spcBef>
                        <a:buNone/>
                      </a:pPr>
                      <a:r>
                        <a:rPr b="1" lang="en" sz="1300">
                          <a:solidFill>
                            <a:srgbClr val="0000FF"/>
                          </a:solidFill>
                          <a:latin typeface="Calibri"/>
                          <a:ea typeface="Calibri"/>
                          <a:cs typeface="Calibri"/>
                          <a:sym typeface="Calibri"/>
                        </a:rPr>
                        <a:t>ExecuteNonquery</a:t>
                      </a:r>
                    </a:p>
                  </a:txBody>
                  <a:tcPr marT="91425" marB="91425" marR="91425" marL="91425"/>
                </a:tc>
                <a:tc>
                  <a:txBody>
                    <a:bodyPr>
                      <a:noAutofit/>
                    </a:bodyPr>
                    <a:lstStyle/>
                    <a:p>
                      <a:pPr>
                        <a:spcBef>
                          <a:spcPts val="0"/>
                        </a:spcBef>
                        <a:buNone/>
                      </a:pPr>
                      <a:r>
                        <a:rPr lang="en" sz="1300">
                          <a:latin typeface="Calibri"/>
                          <a:ea typeface="Calibri"/>
                          <a:cs typeface="Calibri"/>
                          <a:sym typeface="Calibri"/>
                        </a:rPr>
                        <a:t>Returns the number of rows affected</a:t>
                      </a:r>
                    </a:p>
                  </a:txBody>
                  <a:tcPr marT="91425" marB="91425" marR="91425" marL="91425"/>
                </a:tc>
              </a:tr>
              <a:tr h="381000">
                <a:tc>
                  <a:txBody>
                    <a:bodyPr>
                      <a:noAutofit/>
                    </a:bodyPr>
                    <a:lstStyle/>
                    <a:p>
                      <a:pPr>
                        <a:spcBef>
                          <a:spcPts val="0"/>
                        </a:spcBef>
                        <a:buNone/>
                      </a:pPr>
                      <a:r>
                        <a:t/>
                      </a:r>
                      <a:endParaRPr sz="1300">
                        <a:latin typeface="Calibri"/>
                        <a:ea typeface="Calibri"/>
                        <a:cs typeface="Calibri"/>
                        <a:sym typeface="Calibri"/>
                      </a:endParaRPr>
                    </a:p>
                  </a:txBody>
                  <a:tcPr marT="91425" marB="91425" marR="91425" marL="91425"/>
                </a:tc>
                <a:tc>
                  <a:txBody>
                    <a:bodyPr>
                      <a:noAutofit/>
                    </a:bodyPr>
                    <a:lstStyle/>
                    <a:p>
                      <a:pPr lvl="0" rtl="0">
                        <a:spcBef>
                          <a:spcPts val="0"/>
                        </a:spcBef>
                        <a:buNone/>
                      </a:pPr>
                      <a:r>
                        <a:rPr b="1" lang="en" sz="1300">
                          <a:solidFill>
                            <a:srgbClr val="0000FF"/>
                          </a:solidFill>
                          <a:latin typeface="Calibri"/>
                          <a:ea typeface="Calibri"/>
                          <a:cs typeface="Calibri"/>
                          <a:sym typeface="Calibri"/>
                        </a:rPr>
                        <a:t>ExecuteScalar</a:t>
                      </a:r>
                    </a:p>
                  </a:txBody>
                  <a:tcPr marT="91425" marB="91425" marR="91425" marL="91425"/>
                </a:tc>
                <a:tc>
                  <a:txBody>
                    <a:bodyPr>
                      <a:noAutofit/>
                    </a:bodyPr>
                    <a:lstStyle/>
                    <a:p>
                      <a:pPr>
                        <a:spcBef>
                          <a:spcPts val="0"/>
                        </a:spcBef>
                        <a:buNone/>
                      </a:pPr>
                      <a:r>
                        <a:rPr lang="en" sz="1300">
                          <a:latin typeface="Calibri"/>
                          <a:ea typeface="Calibri"/>
                          <a:cs typeface="Calibri"/>
                          <a:sym typeface="Calibri"/>
                        </a:rPr>
                        <a:t>Returns the first column of the first row in the result set returned by the query. Extra columns or rows are ignored</a:t>
                      </a:r>
                    </a:p>
                  </a:txBody>
                  <a:tcPr marT="91425" marB="91425" marR="91425" marL="91425"/>
                </a:tc>
              </a:tr>
              <a:tr h="381000">
                <a:tc gridSpan="3">
                  <a:txBody>
                    <a:bodyPr>
                      <a:noAutofit/>
                    </a:bodyPr>
                    <a:lstStyle/>
                    <a:p>
                      <a:pPr>
                        <a:spcBef>
                          <a:spcPts val="0"/>
                        </a:spcBef>
                        <a:buNone/>
                      </a:pPr>
                      <a:r>
                        <a:rPr b="1" lang="en" sz="1300">
                          <a:latin typeface="Calibri"/>
                          <a:ea typeface="Calibri"/>
                          <a:cs typeface="Calibri"/>
                          <a:sym typeface="Calibri"/>
                        </a:rPr>
                        <a:t>Query - a simple object mapper</a:t>
                      </a:r>
                    </a:p>
                  </a:txBody>
                  <a:tcPr marT="91425" marB="91425" marR="91425" marL="91425">
                    <a:solidFill>
                      <a:srgbClr val="B7B7B7"/>
                    </a:solidFill>
                  </a:tcPr>
                </a:tc>
                <a:tc hMerge="1"/>
                <a:tc hMerge="1"/>
              </a:tr>
              <a:tr h="381000">
                <a:tc>
                  <a:txBody>
                    <a:bodyPr>
                      <a:noAutofit/>
                    </a:bodyPr>
                    <a:lstStyle/>
                    <a:p>
                      <a:pPr>
                        <a:spcBef>
                          <a:spcPts val="0"/>
                        </a:spcBef>
                        <a:buNone/>
                      </a:pPr>
                      <a:r>
                        <a:t/>
                      </a:r>
                      <a:endParaRPr sz="1300">
                        <a:latin typeface="Calibri"/>
                        <a:ea typeface="Calibri"/>
                        <a:cs typeface="Calibri"/>
                        <a:sym typeface="Calibri"/>
                      </a:endParaRPr>
                    </a:p>
                  </a:txBody>
                  <a:tcPr marT="91425" marB="91425" marR="91425" marL="91425"/>
                </a:tc>
                <a:tc>
                  <a:txBody>
                    <a:bodyPr>
                      <a:noAutofit/>
                    </a:bodyPr>
                    <a:lstStyle/>
                    <a:p>
                      <a:pPr lvl="0" rtl="0">
                        <a:spcBef>
                          <a:spcPts val="0"/>
                        </a:spcBef>
                        <a:buNone/>
                      </a:pPr>
                      <a:r>
                        <a:rPr b="1" lang="en" sz="1300">
                          <a:solidFill>
                            <a:srgbClr val="0000FF"/>
                          </a:solidFill>
                          <a:latin typeface="Calibri"/>
                          <a:ea typeface="Calibri"/>
                          <a:cs typeface="Calibri"/>
                          <a:sym typeface="Calibri"/>
                        </a:rPr>
                        <a:t>QueryEntity</a:t>
                      </a:r>
                    </a:p>
                  </a:txBody>
                  <a:tcPr marT="91425" marB="91425" marR="91425" marL="91425"/>
                </a:tc>
                <a:tc>
                  <a:txBody>
                    <a:bodyPr>
                      <a:noAutofit/>
                    </a:bodyPr>
                    <a:lstStyle/>
                    <a:p>
                      <a:pPr>
                        <a:spcBef>
                          <a:spcPts val="0"/>
                        </a:spcBef>
                        <a:buNone/>
                      </a:pPr>
                      <a:r>
                        <a:rPr lang="en" sz="1300">
                          <a:latin typeface="Calibri"/>
                          <a:ea typeface="Calibri"/>
                          <a:cs typeface="Calibri"/>
                          <a:sym typeface="Calibri"/>
                        </a:rPr>
                        <a:t>Execute and mapping result to object</a:t>
                      </a:r>
                    </a:p>
                  </a:txBody>
                  <a:tcPr marT="91425" marB="91425" marR="91425" marL="91425"/>
                </a:tc>
              </a:tr>
              <a:tr h="381000">
                <a:tc>
                  <a:txBody>
                    <a:bodyPr>
                      <a:noAutofit/>
                    </a:bodyPr>
                    <a:lstStyle/>
                    <a:p>
                      <a:pPr>
                        <a:spcBef>
                          <a:spcPts val="0"/>
                        </a:spcBef>
                        <a:buNone/>
                      </a:pPr>
                      <a:r>
                        <a:t/>
                      </a:r>
                      <a:endParaRPr sz="1300">
                        <a:latin typeface="Calibri"/>
                        <a:ea typeface="Calibri"/>
                        <a:cs typeface="Calibri"/>
                        <a:sym typeface="Calibri"/>
                      </a:endParaRPr>
                    </a:p>
                  </a:txBody>
                  <a:tcPr marT="91425" marB="91425" marR="91425" marL="91425"/>
                </a:tc>
                <a:tc>
                  <a:txBody>
                    <a:bodyPr>
                      <a:noAutofit/>
                    </a:bodyPr>
                    <a:lstStyle/>
                    <a:p>
                      <a:pPr lvl="0" rtl="0">
                        <a:spcBef>
                          <a:spcPts val="0"/>
                        </a:spcBef>
                        <a:buNone/>
                      </a:pPr>
                      <a:r>
                        <a:rPr b="1" lang="en" sz="1300">
                          <a:solidFill>
                            <a:srgbClr val="0000FF"/>
                          </a:solidFill>
                          <a:latin typeface="Calibri"/>
                          <a:ea typeface="Calibri"/>
                          <a:cs typeface="Calibri"/>
                          <a:sym typeface="Calibri"/>
                        </a:rPr>
                        <a:t>Query</a:t>
                      </a:r>
                    </a:p>
                  </a:txBody>
                  <a:tcPr marT="91425" marB="91425" marR="91425" marL="91425"/>
                </a:tc>
                <a:tc>
                  <a:txBody>
                    <a:bodyPr>
                      <a:noAutofit/>
                    </a:bodyPr>
                    <a:lstStyle/>
                    <a:p>
                      <a:pPr>
                        <a:spcBef>
                          <a:spcPts val="0"/>
                        </a:spcBef>
                        <a:buNone/>
                      </a:pPr>
                      <a:r>
                        <a:rPr lang="en" sz="1300">
                          <a:latin typeface="Calibri"/>
                          <a:ea typeface="Calibri"/>
                          <a:cs typeface="Calibri"/>
                          <a:sym typeface="Calibri"/>
                        </a:rPr>
                        <a:t>Execute and mapping result to list object</a:t>
                      </a:r>
                    </a:p>
                  </a:txBody>
                  <a:tcPr marT="91425" marB="91425" marR="91425" marL="91425"/>
                </a:tc>
              </a:tr>
              <a:tr h="381000">
                <a:tc>
                  <a:txBody>
                    <a:bodyPr>
                      <a:noAutofit/>
                    </a:bodyPr>
                    <a:lstStyle/>
                    <a:p>
                      <a:pPr>
                        <a:spcBef>
                          <a:spcPts val="0"/>
                        </a:spcBef>
                        <a:buNone/>
                      </a:pPr>
                      <a:r>
                        <a:t/>
                      </a:r>
                      <a:endParaRPr sz="1300">
                        <a:latin typeface="Calibri"/>
                        <a:ea typeface="Calibri"/>
                        <a:cs typeface="Calibri"/>
                        <a:sym typeface="Calibri"/>
                      </a:endParaRPr>
                    </a:p>
                  </a:txBody>
                  <a:tcPr marT="91425" marB="91425" marR="91425" marL="91425"/>
                </a:tc>
                <a:tc>
                  <a:txBody>
                    <a:bodyPr>
                      <a:noAutofit/>
                    </a:bodyPr>
                    <a:lstStyle/>
                    <a:p>
                      <a:pPr lvl="0" rtl="0">
                        <a:spcBef>
                          <a:spcPts val="0"/>
                        </a:spcBef>
                        <a:buNone/>
                      </a:pPr>
                      <a:r>
                        <a:rPr b="1" lang="en" sz="1300">
                          <a:solidFill>
                            <a:srgbClr val="0000FF"/>
                          </a:solidFill>
                          <a:latin typeface="Calibri"/>
                          <a:ea typeface="Calibri"/>
                          <a:cs typeface="Calibri"/>
                          <a:sym typeface="Calibri"/>
                        </a:rPr>
                        <a:t>QueryMultiple</a:t>
                      </a:r>
                    </a:p>
                  </a:txBody>
                  <a:tcPr marT="91425" marB="91425" marR="91425" marL="91425"/>
                </a:tc>
                <a:tc>
                  <a:txBody>
                    <a:bodyPr>
                      <a:noAutofit/>
                    </a:bodyPr>
                    <a:lstStyle/>
                    <a:p>
                      <a:pPr>
                        <a:spcBef>
                          <a:spcPts val="0"/>
                        </a:spcBef>
                        <a:buNone/>
                      </a:pPr>
                      <a:r>
                        <a:rPr lang="en" sz="1300">
                          <a:latin typeface="Calibri"/>
                          <a:ea typeface="Calibri"/>
                          <a:cs typeface="Calibri"/>
                          <a:sym typeface="Calibri"/>
                        </a:rPr>
                        <a:t>Execute and mapping multiple result to object</a:t>
                      </a:r>
                    </a:p>
                  </a:txBody>
                  <a:tcPr marT="91425" marB="91425" marR="91425" marL="91425"/>
                </a:tc>
              </a:tr>
            </a:tbl>
          </a:graphicData>
        </a:graphic>
      </p:graphicFrame>
      <p:pic>
        <p:nvPicPr>
          <p:cNvPr id="92" name="Shape 92"/>
          <p:cNvPicPr preferRelativeResize="0"/>
          <p:nvPr/>
        </p:nvPicPr>
        <p:blipFill>
          <a:blip r:embed="rId3">
            <a:alphaModFix/>
          </a:blip>
          <a:stretch>
            <a:fillRect/>
          </a:stretch>
        </p:blipFill>
        <p:spPr>
          <a:xfrm>
            <a:off x="691150" y="1685325"/>
            <a:ext cx="152400" cy="152400"/>
          </a:xfrm>
          <a:prstGeom prst="rect">
            <a:avLst/>
          </a:prstGeom>
          <a:noFill/>
          <a:ln>
            <a:noFill/>
          </a:ln>
        </p:spPr>
      </p:pic>
      <p:pic>
        <p:nvPicPr>
          <p:cNvPr id="93" name="Shape 93"/>
          <p:cNvPicPr preferRelativeResize="0"/>
          <p:nvPr/>
        </p:nvPicPr>
        <p:blipFill>
          <a:blip r:embed="rId3">
            <a:alphaModFix/>
          </a:blip>
          <a:stretch>
            <a:fillRect/>
          </a:stretch>
        </p:blipFill>
        <p:spPr>
          <a:xfrm>
            <a:off x="691150" y="2066325"/>
            <a:ext cx="152400" cy="152400"/>
          </a:xfrm>
          <a:prstGeom prst="rect">
            <a:avLst/>
          </a:prstGeom>
          <a:noFill/>
          <a:ln>
            <a:noFill/>
          </a:ln>
        </p:spPr>
      </p:pic>
      <p:pic>
        <p:nvPicPr>
          <p:cNvPr id="94" name="Shape 94"/>
          <p:cNvPicPr preferRelativeResize="0"/>
          <p:nvPr/>
        </p:nvPicPr>
        <p:blipFill>
          <a:blip r:embed="rId3">
            <a:alphaModFix/>
          </a:blip>
          <a:stretch>
            <a:fillRect/>
          </a:stretch>
        </p:blipFill>
        <p:spPr>
          <a:xfrm>
            <a:off x="691150" y="2675925"/>
            <a:ext cx="152400" cy="152400"/>
          </a:xfrm>
          <a:prstGeom prst="rect">
            <a:avLst/>
          </a:prstGeom>
          <a:noFill/>
          <a:ln>
            <a:noFill/>
          </a:ln>
        </p:spPr>
      </p:pic>
      <p:pic>
        <p:nvPicPr>
          <p:cNvPr id="95" name="Shape 95"/>
          <p:cNvPicPr preferRelativeResize="0"/>
          <p:nvPr/>
        </p:nvPicPr>
        <p:blipFill>
          <a:blip r:embed="rId3">
            <a:alphaModFix/>
          </a:blip>
          <a:stretch>
            <a:fillRect/>
          </a:stretch>
        </p:blipFill>
        <p:spPr>
          <a:xfrm>
            <a:off x="691150" y="3056925"/>
            <a:ext cx="152400" cy="152400"/>
          </a:xfrm>
          <a:prstGeom prst="rect">
            <a:avLst/>
          </a:prstGeom>
          <a:noFill/>
          <a:ln>
            <a:noFill/>
          </a:ln>
        </p:spPr>
      </p:pic>
      <p:pic>
        <p:nvPicPr>
          <p:cNvPr id="96" name="Shape 96"/>
          <p:cNvPicPr preferRelativeResize="0"/>
          <p:nvPr/>
        </p:nvPicPr>
        <p:blipFill>
          <a:blip r:embed="rId3">
            <a:alphaModFix/>
          </a:blip>
          <a:stretch>
            <a:fillRect/>
          </a:stretch>
        </p:blipFill>
        <p:spPr>
          <a:xfrm>
            <a:off x="691150" y="4047525"/>
            <a:ext cx="152400" cy="152400"/>
          </a:xfrm>
          <a:prstGeom prst="rect">
            <a:avLst/>
          </a:prstGeom>
          <a:noFill/>
          <a:ln>
            <a:noFill/>
          </a:ln>
        </p:spPr>
      </p:pic>
      <p:pic>
        <p:nvPicPr>
          <p:cNvPr id="97" name="Shape 97"/>
          <p:cNvPicPr preferRelativeResize="0"/>
          <p:nvPr/>
        </p:nvPicPr>
        <p:blipFill>
          <a:blip r:embed="rId3">
            <a:alphaModFix/>
          </a:blip>
          <a:stretch>
            <a:fillRect/>
          </a:stretch>
        </p:blipFill>
        <p:spPr>
          <a:xfrm>
            <a:off x="691150" y="4428525"/>
            <a:ext cx="152400" cy="152400"/>
          </a:xfrm>
          <a:prstGeom prst="rect">
            <a:avLst/>
          </a:prstGeom>
          <a:noFill/>
          <a:ln>
            <a:noFill/>
          </a:ln>
        </p:spPr>
      </p:pic>
      <p:pic>
        <p:nvPicPr>
          <p:cNvPr id="98" name="Shape 98"/>
          <p:cNvPicPr preferRelativeResize="0"/>
          <p:nvPr/>
        </p:nvPicPr>
        <p:blipFill>
          <a:blip r:embed="rId3">
            <a:alphaModFix/>
          </a:blip>
          <a:stretch>
            <a:fillRect/>
          </a:stretch>
        </p:blipFill>
        <p:spPr>
          <a:xfrm>
            <a:off x="691150" y="4809525"/>
            <a:ext cx="152400" cy="152400"/>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SPName file Structure</a:t>
            </a:r>
          </a:p>
        </p:txBody>
      </p:sp>
      <p:pic>
        <p:nvPicPr>
          <p:cNvPr id="104" name="Shape 104"/>
          <p:cNvPicPr preferRelativeResize="0"/>
          <p:nvPr/>
        </p:nvPicPr>
        <p:blipFill>
          <a:blip r:embed="rId3">
            <a:alphaModFix/>
          </a:blip>
          <a:stretch>
            <a:fillRect/>
          </a:stretch>
        </p:blipFill>
        <p:spPr>
          <a:xfrm>
            <a:off x="57150" y="1562750"/>
            <a:ext cx="9086848" cy="2323450"/>
          </a:xfrm>
          <a:prstGeom prst="rect">
            <a:avLst/>
          </a:prstGeom>
          <a:noFill/>
          <a:ln>
            <a:noFill/>
          </a:ln>
        </p:spPr>
      </p:pic>
      <p:pic>
        <p:nvPicPr>
          <p:cNvPr id="105" name="Shape 105"/>
          <p:cNvPicPr preferRelativeResize="0"/>
          <p:nvPr/>
        </p:nvPicPr>
        <p:blipFill>
          <a:blip r:embed="rId4">
            <a:alphaModFix/>
          </a:blip>
          <a:stretch>
            <a:fillRect/>
          </a:stretch>
        </p:blipFill>
        <p:spPr>
          <a:xfrm>
            <a:off x="7339975" y="3324224"/>
            <a:ext cx="1851676" cy="1819275"/>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Specifying Configuration Settings</a:t>
            </a:r>
          </a:p>
        </p:txBody>
      </p:sp>
      <p:pic>
        <p:nvPicPr>
          <p:cNvPr id="111" name="Shape 111"/>
          <p:cNvPicPr preferRelativeResize="0"/>
          <p:nvPr/>
        </p:nvPicPr>
        <p:blipFill>
          <a:blip r:embed="rId3">
            <a:alphaModFix/>
          </a:blip>
          <a:stretch>
            <a:fillRect/>
          </a:stretch>
        </p:blipFill>
        <p:spPr>
          <a:xfrm>
            <a:off x="0" y="1419225"/>
            <a:ext cx="9143999" cy="3181350"/>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Custom 218">
      <a:dk1>
        <a:srgbClr val="000000"/>
      </a:dk1>
      <a:lt1>
        <a:srgbClr val="FFFFFF"/>
      </a:lt1>
      <a:dk2>
        <a:srgbClr val="5B595A"/>
      </a:dk2>
      <a:lt2>
        <a:srgbClr val="CFD4D4"/>
      </a:lt2>
      <a:accent1>
        <a:srgbClr val="CC0202"/>
      </a:accent1>
      <a:accent2>
        <a:srgbClr val="228AFF"/>
      </a:accent2>
      <a:accent3>
        <a:srgbClr val="FBC82F"/>
      </a:accent3>
      <a:accent4>
        <a:srgbClr val="253E91"/>
      </a:accent4>
      <a:accent5>
        <a:srgbClr val="F68D0C"/>
      </a:accent5>
      <a:accent6>
        <a:srgbClr val="257E12"/>
      </a:accent6>
      <a:hlink>
        <a:srgbClr val="144C72"/>
      </a:hlink>
      <a:folHlink>
        <a:srgbClr val="8C9D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