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01752" y="171450"/>
            <a:ext cx="8534399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5791200" y="4803737"/>
            <a:ext cx="30449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04800" y="4808135"/>
            <a:ext cx="35813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4361687" y="769779"/>
            <a:ext cx="457200" cy="33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01752" y="1145286"/>
            <a:ext cx="85037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marL="274320" rtl="0" algn="l">
              <a:spcBef>
                <a:spcPts val="540"/>
              </a:spcBef>
              <a:buClr>
                <a:schemeClr val="accent2"/>
              </a:buClr>
              <a:buFont typeface="Noto Symbol"/>
              <a:buChar char="●"/>
              <a:defRPr/>
            </a:lvl1pPr>
            <a:lvl2pPr indent="-184150" marL="548640" rtl="0" algn="l">
              <a:spcBef>
                <a:spcPts val="440"/>
              </a:spcBef>
              <a:buClr>
                <a:schemeClr val="accent2"/>
              </a:buClr>
              <a:buFont typeface="Noto Symbol"/>
              <a:buChar char="○"/>
              <a:defRPr/>
            </a:lvl2pPr>
            <a:lvl3pPr indent="-143510" marL="822960" rtl="0" algn="l">
              <a:spcBef>
                <a:spcPts val="400"/>
              </a:spcBef>
              <a:buClr>
                <a:schemeClr val="accent2"/>
              </a:buClr>
              <a:buFont typeface="Noto Symbol"/>
              <a:buChar char="•"/>
              <a:defRPr/>
            </a:lvl3pPr>
            <a:lvl4pPr indent="-144780" marL="1097280" rtl="0" algn="l">
              <a:spcBef>
                <a:spcPts val="400"/>
              </a:spcBef>
              <a:buClr>
                <a:schemeClr val="accent2"/>
              </a:buClr>
              <a:buFont typeface="Noto Symbol"/>
              <a:buChar char="•"/>
              <a:defRPr/>
            </a:lvl4pPr>
            <a:lvl5pPr indent="-114300" marL="1371600" rtl="0" algn="l">
              <a:spcBef>
                <a:spcPts val="360"/>
              </a:spcBef>
              <a:buClr>
                <a:schemeClr val="accent2"/>
              </a:buClr>
              <a:buFont typeface="Georgia"/>
              <a:buChar char="•"/>
              <a:defRPr/>
            </a:lvl5pPr>
            <a:lvl6pPr indent="-93980" marL="1645920" rtl="0" algn="l">
              <a:spcBef>
                <a:spcPts val="360"/>
              </a:spcBef>
              <a:buClr>
                <a:schemeClr val="accent6"/>
              </a:buClr>
              <a:buFont typeface="Noto Symbol"/>
              <a:buChar char="●"/>
              <a:defRPr/>
            </a:lvl6pPr>
            <a:lvl7pPr indent="-101600" marL="1920240" rtl="0" algn="l">
              <a:spcBef>
                <a:spcPts val="320"/>
              </a:spcBef>
              <a:buClr>
                <a:srgbClr val="D39802"/>
              </a:buClr>
              <a:buFont typeface="Georgia"/>
              <a:buChar char="•"/>
              <a:defRPr/>
            </a:lvl7pPr>
            <a:lvl8pPr indent="-83820" marL="2103120" rtl="0" algn="l">
              <a:spcBef>
                <a:spcPts val="320"/>
              </a:spcBef>
              <a:buClr>
                <a:srgbClr val="5EA160"/>
              </a:buClr>
              <a:buFont typeface="Georgia"/>
              <a:buChar char="•"/>
              <a:defRPr/>
            </a:lvl8pPr>
            <a:lvl9pPr indent="-113029" marL="2377440" rtl="0" algn="l">
              <a:spcBef>
                <a:spcPts val="280"/>
              </a:spcBef>
              <a:buClr>
                <a:srgbClr val="549FB4"/>
              </a:buClr>
              <a:buFont typeface="Georgia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Asynchronous Logging Library based on MSMQ</a:t>
            </a:r>
          </a:p>
        </p:txBody>
      </p:sp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chemeClr val="accent2"/>
              </a:buClr>
              <a:buSzPct val="25000"/>
              <a:buFont typeface="Georgia"/>
              <a:buNone/>
            </a:pPr>
            <a:r>
              <a:rPr lang="en" sz="4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Fanex.Logging</a:t>
            </a:r>
          </a:p>
          <a:p>
            <a:pPr indent="0" lvl="0" marL="0" marR="0" rtl="0">
              <a:spcBef>
                <a:spcPts val="0"/>
              </a:spcBef>
              <a:buClr>
                <a:schemeClr val="accent2"/>
              </a:buClr>
              <a:buSzPct val="25000"/>
              <a:buFont typeface="Georgia"/>
              <a:buNone/>
            </a:pPr>
            <a:r>
              <a:rPr i="1" lang="en" sz="1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i="1" lang="en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Asynchronous</a:t>
            </a:r>
            <a:r>
              <a:rPr i="1" lang="en" sz="1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Logging Library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B5F6E"/>
              </a:buClr>
              <a:buSzPct val="25000"/>
              <a:buFont typeface="Georgia"/>
              <a:buNone/>
            </a:pPr>
            <a:r>
              <a:rPr b="0" baseline="0" i="0" lang="en" sz="3300" u="none" cap="none" strike="noStrike">
                <a:solidFill>
                  <a:srgbClr val="CB5F6E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Georgia"/>
            </a:pPr>
            <a:r>
              <a:rPr lang="en" sz="2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Objectives of Fanex Logging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540"/>
              </a:spcBef>
              <a:buClr>
                <a:srgbClr val="434343"/>
              </a:buClr>
              <a:buSzPct val="100000"/>
              <a:buFont typeface="Georgia"/>
            </a:pPr>
            <a:r>
              <a:rPr lang="en" sz="2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Technical view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540"/>
              </a:spcBef>
              <a:buClr>
                <a:srgbClr val="434343"/>
              </a:buClr>
              <a:buSzPct val="100000"/>
              <a:buFont typeface="Georgia"/>
            </a:pPr>
            <a:r>
              <a:rPr lang="en" sz="2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Usage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540"/>
              </a:spcBef>
              <a:buClr>
                <a:srgbClr val="434343"/>
              </a:buClr>
              <a:buSzPct val="100000"/>
              <a:buFont typeface="Georgia"/>
            </a:pPr>
            <a:r>
              <a:rPr lang="en" sz="2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Log Management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540"/>
              </a:spcBef>
              <a:buClr>
                <a:srgbClr val="434343"/>
              </a:buClr>
              <a:buSzPct val="100000"/>
              <a:buFont typeface="Georgia"/>
            </a:pPr>
            <a:r>
              <a:rPr lang="en" sz="2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Retrospective &amp; plan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B5F6E"/>
              </a:buClr>
              <a:buSzPct val="25000"/>
              <a:buFont typeface="Georgia"/>
              <a:buNone/>
            </a:pPr>
            <a:r>
              <a:rPr lang="en" sz="3300">
                <a:solidFill>
                  <a:srgbClr val="CB5F6E"/>
                </a:solidFill>
                <a:latin typeface="Georgia"/>
                <a:ea typeface="Georgia"/>
                <a:cs typeface="Georgia"/>
                <a:sym typeface="Georgia"/>
              </a:rPr>
              <a:t>Objectives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8587" lvl="0" marL="274320" marR="0" rtl="0" algn="l">
              <a:lnSpc>
                <a:spcPct val="115000"/>
              </a:lnSpc>
              <a:spcBef>
                <a:spcPts val="540"/>
              </a:spcBef>
              <a:buClr>
                <a:srgbClr val="434343"/>
              </a:buClr>
              <a:buSzPct val="100000"/>
              <a:buFont typeface="Noto Symbol"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Building a reliable and </a:t>
            </a:r>
            <a:r>
              <a:rPr b="1" lang="en" sz="2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asynchronous logging</a:t>
            </a: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engine</a:t>
            </a:r>
          </a:p>
          <a:p>
            <a:pPr indent="-128587" lvl="0" marL="274320" marR="0" rtl="0" algn="l">
              <a:lnSpc>
                <a:spcPct val="115000"/>
              </a:lnSpc>
              <a:spcBef>
                <a:spcPts val="540"/>
              </a:spcBef>
              <a:buClr>
                <a:srgbClr val="434343"/>
              </a:buClr>
              <a:buSzPct val="100000"/>
              <a:buFont typeface="Georgia"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Offer many logging targets (database, email, file,  …, can be extended)</a:t>
            </a:r>
          </a:p>
          <a:p>
            <a:pPr indent="-128587" lvl="0" marL="274320" marR="0" rtl="0" algn="l">
              <a:lnSpc>
                <a:spcPct val="115000"/>
              </a:lnSpc>
              <a:spcBef>
                <a:spcPts val="540"/>
              </a:spcBef>
              <a:buClr>
                <a:srgbClr val="434343"/>
              </a:buClr>
              <a:buSzPct val="100000"/>
              <a:buFont typeface="Georgia"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Centralize the log management (provide a backend page to monitor log)</a:t>
            </a:r>
          </a:p>
          <a:p>
            <a:pPr indent="-128587" lvl="0" marL="274320" marR="0" rtl="0" algn="l">
              <a:lnSpc>
                <a:spcPct val="115000"/>
              </a:lnSpc>
              <a:spcBef>
                <a:spcPts val="540"/>
              </a:spcBef>
              <a:buClr>
                <a:srgbClr val="434343"/>
              </a:buClr>
              <a:buSzPct val="100000"/>
              <a:buFont typeface="Georgia"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Standardize logging methodology of all projects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B5F6E"/>
              </a:buClr>
              <a:buSzPct val="25000"/>
              <a:buFont typeface="Georgia"/>
              <a:buNone/>
            </a:pPr>
            <a:r>
              <a:rPr lang="en" sz="3300">
                <a:solidFill>
                  <a:srgbClr val="CB5F6E"/>
                </a:solidFill>
                <a:latin typeface="Georgia"/>
                <a:ea typeface="Georgia"/>
                <a:cs typeface="Georgia"/>
                <a:sym typeface="Georgia"/>
              </a:rPr>
              <a:t>Technical view</a:t>
            </a:r>
          </a:p>
        </p:txBody>
      </p:sp>
      <p:sp>
        <p:nvSpPr>
          <p:cNvPr id="59" name="Shape 59"/>
          <p:cNvSpPr/>
          <p:nvPr/>
        </p:nvSpPr>
        <p:spPr>
          <a:xfrm>
            <a:off x="301750" y="1519625"/>
            <a:ext cx="794400" cy="307499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60" name="Shape 60"/>
          <p:cNvSpPr/>
          <p:nvPr/>
        </p:nvSpPr>
        <p:spPr>
          <a:xfrm>
            <a:off x="1584875" y="1519625"/>
            <a:ext cx="1017599" cy="307499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Fanex Logging</a:t>
            </a:r>
          </a:p>
        </p:txBody>
      </p:sp>
      <p:cxnSp>
        <p:nvCxnSpPr>
          <p:cNvPr id="61" name="Shape 61"/>
          <p:cNvCxnSpPr>
            <a:stCxn id="59" idx="3"/>
            <a:endCxn id="60" idx="1"/>
          </p:cNvCxnSpPr>
          <p:nvPr/>
        </p:nvCxnSpPr>
        <p:spPr>
          <a:xfrm>
            <a:off x="1096150" y="1673374"/>
            <a:ext cx="488700" cy="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>
            <a:stCxn id="63" idx="3"/>
            <a:endCxn id="64" idx="1"/>
          </p:cNvCxnSpPr>
          <p:nvPr/>
        </p:nvCxnSpPr>
        <p:spPr>
          <a:xfrm>
            <a:off x="1096150" y="2539387"/>
            <a:ext cx="488700" cy="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stCxn id="66" idx="3"/>
            <a:endCxn id="67" idx="1"/>
          </p:cNvCxnSpPr>
          <p:nvPr/>
        </p:nvCxnSpPr>
        <p:spPr>
          <a:xfrm>
            <a:off x="1096150" y="3405424"/>
            <a:ext cx="488700" cy="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/>
          <p:nvPr/>
        </p:nvSpPr>
        <p:spPr>
          <a:xfrm>
            <a:off x="3091200" y="1336325"/>
            <a:ext cx="1753500" cy="67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Logging Application Block</a:t>
            </a:r>
          </a:p>
        </p:txBody>
      </p:sp>
      <p:sp>
        <p:nvSpPr>
          <p:cNvPr id="69" name="Shape 69"/>
          <p:cNvSpPr/>
          <p:nvPr/>
        </p:nvSpPr>
        <p:spPr>
          <a:xfrm>
            <a:off x="3340675" y="1638287"/>
            <a:ext cx="1395899" cy="307499"/>
          </a:xfrm>
          <a:prstGeom prst="rect">
            <a:avLst/>
          </a:prstGeom>
          <a:solidFill>
            <a:srgbClr val="B45F06"/>
          </a:solidFill>
          <a:ln cap="flat" cmpd="sng" w="1905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MSMQ Trace Listener</a:t>
            </a:r>
          </a:p>
        </p:txBody>
      </p:sp>
      <p:cxnSp>
        <p:nvCxnSpPr>
          <p:cNvPr id="70" name="Shape 70"/>
          <p:cNvCxnSpPr>
            <a:stCxn id="60" idx="3"/>
            <a:endCxn id="68" idx="1"/>
          </p:cNvCxnSpPr>
          <p:nvPr/>
        </p:nvCxnSpPr>
        <p:spPr>
          <a:xfrm>
            <a:off x="2602474" y="1673374"/>
            <a:ext cx="4887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64" idx="3"/>
            <a:endCxn id="72" idx="1"/>
          </p:cNvCxnSpPr>
          <p:nvPr/>
        </p:nvCxnSpPr>
        <p:spPr>
          <a:xfrm>
            <a:off x="2602462" y="2539399"/>
            <a:ext cx="4941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stCxn id="67" idx="3"/>
            <a:endCxn id="74" idx="1"/>
          </p:cNvCxnSpPr>
          <p:nvPr/>
        </p:nvCxnSpPr>
        <p:spPr>
          <a:xfrm>
            <a:off x="2602474" y="3405424"/>
            <a:ext cx="4887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" name="Shape 75"/>
          <p:cNvSpPr/>
          <p:nvPr/>
        </p:nvSpPr>
        <p:spPr>
          <a:xfrm>
            <a:off x="5427300" y="2110700"/>
            <a:ext cx="934523" cy="857412"/>
          </a:xfrm>
          <a:prstGeom prst="flowChartMultidocument">
            <a:avLst/>
          </a:prstGeom>
          <a:solidFill>
            <a:srgbClr val="93C47D"/>
          </a:solidFill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</a:rPr>
              <a:t>Destination Queue</a:t>
            </a:r>
          </a:p>
        </p:txBody>
      </p:sp>
      <p:cxnSp>
        <p:nvCxnSpPr>
          <p:cNvPr id="76" name="Shape 76"/>
          <p:cNvCxnSpPr>
            <a:stCxn id="68" idx="3"/>
            <a:endCxn id="75" idx="1"/>
          </p:cNvCxnSpPr>
          <p:nvPr/>
        </p:nvCxnSpPr>
        <p:spPr>
          <a:xfrm>
            <a:off x="4844700" y="1673375"/>
            <a:ext cx="582600" cy="8661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>
            <a:stCxn id="72" idx="3"/>
            <a:endCxn id="75" idx="1"/>
          </p:cNvCxnSpPr>
          <p:nvPr/>
        </p:nvCxnSpPr>
        <p:spPr>
          <a:xfrm>
            <a:off x="4850075" y="2539400"/>
            <a:ext cx="577200" cy="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" name="Shape 78"/>
          <p:cNvCxnSpPr>
            <a:stCxn id="74" idx="3"/>
            <a:endCxn id="75" idx="1"/>
          </p:cNvCxnSpPr>
          <p:nvPr/>
        </p:nvCxnSpPr>
        <p:spPr>
          <a:xfrm flipH="1" rot="10800000">
            <a:off x="4844687" y="2539325"/>
            <a:ext cx="582600" cy="8661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/>
          <p:nvPr/>
        </p:nvSpPr>
        <p:spPr>
          <a:xfrm>
            <a:off x="8125150" y="2254850"/>
            <a:ext cx="794400" cy="56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Logging Application Block</a:t>
            </a:r>
          </a:p>
        </p:txBody>
      </p:sp>
      <p:cxnSp>
        <p:nvCxnSpPr>
          <p:cNvPr id="80" name="Shape 80"/>
          <p:cNvCxnSpPr>
            <a:stCxn id="75" idx="3"/>
            <a:endCxn id="81" idx="1"/>
          </p:cNvCxnSpPr>
          <p:nvPr/>
        </p:nvCxnSpPr>
        <p:spPr>
          <a:xfrm>
            <a:off x="6361824" y="2539406"/>
            <a:ext cx="5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" name="Shape 82"/>
          <p:cNvSpPr/>
          <p:nvPr/>
        </p:nvSpPr>
        <p:spPr>
          <a:xfrm>
            <a:off x="6333225" y="3392275"/>
            <a:ext cx="934500" cy="4230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Email Trace Listener</a:t>
            </a:r>
          </a:p>
        </p:txBody>
      </p:sp>
      <p:sp>
        <p:nvSpPr>
          <p:cNvPr id="83" name="Shape 83"/>
          <p:cNvSpPr/>
          <p:nvPr/>
        </p:nvSpPr>
        <p:spPr>
          <a:xfrm>
            <a:off x="7806525" y="3392275"/>
            <a:ext cx="1112999" cy="4230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Database Trace Listener</a:t>
            </a:r>
          </a:p>
        </p:txBody>
      </p:sp>
      <p:sp>
        <p:nvSpPr>
          <p:cNvPr id="84" name="Shape 84"/>
          <p:cNvSpPr/>
          <p:nvPr/>
        </p:nvSpPr>
        <p:spPr>
          <a:xfrm>
            <a:off x="5791200" y="4247025"/>
            <a:ext cx="3128399" cy="344099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Logging Targets</a:t>
            </a:r>
          </a:p>
        </p:txBody>
      </p:sp>
      <p:cxnSp>
        <p:nvCxnSpPr>
          <p:cNvPr id="85" name="Shape 85"/>
          <p:cNvCxnSpPr>
            <a:stCxn id="82" idx="2"/>
          </p:cNvCxnSpPr>
          <p:nvPr/>
        </p:nvCxnSpPr>
        <p:spPr>
          <a:xfrm>
            <a:off x="6800475" y="3815275"/>
            <a:ext cx="300" cy="4518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>
            <a:stCxn id="83" idx="2"/>
          </p:cNvCxnSpPr>
          <p:nvPr/>
        </p:nvCxnSpPr>
        <p:spPr>
          <a:xfrm flipH="1">
            <a:off x="8357924" y="3815275"/>
            <a:ext cx="5100" cy="4407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>
            <a:stCxn id="79" idx="2"/>
            <a:endCxn id="82" idx="0"/>
          </p:cNvCxnSpPr>
          <p:nvPr/>
        </p:nvCxnSpPr>
        <p:spPr>
          <a:xfrm flipH="1">
            <a:off x="6800350" y="2823950"/>
            <a:ext cx="1722000" cy="568199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79" idx="2"/>
            <a:endCxn id="83" idx="0"/>
          </p:cNvCxnSpPr>
          <p:nvPr/>
        </p:nvCxnSpPr>
        <p:spPr>
          <a:xfrm flipH="1">
            <a:off x="8363050" y="2823950"/>
            <a:ext cx="159300" cy="568199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" name="Shape 63"/>
          <p:cNvSpPr/>
          <p:nvPr/>
        </p:nvSpPr>
        <p:spPr>
          <a:xfrm>
            <a:off x="301750" y="2385637"/>
            <a:ext cx="794400" cy="307499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66" name="Shape 66"/>
          <p:cNvSpPr/>
          <p:nvPr/>
        </p:nvSpPr>
        <p:spPr>
          <a:xfrm>
            <a:off x="301750" y="3251675"/>
            <a:ext cx="794400" cy="307499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64" name="Shape 64"/>
          <p:cNvSpPr/>
          <p:nvPr/>
        </p:nvSpPr>
        <p:spPr>
          <a:xfrm>
            <a:off x="1584862" y="2385650"/>
            <a:ext cx="1017599" cy="307499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Fanex Logging</a:t>
            </a:r>
          </a:p>
        </p:txBody>
      </p:sp>
      <p:sp>
        <p:nvSpPr>
          <p:cNvPr id="67" name="Shape 67"/>
          <p:cNvSpPr/>
          <p:nvPr/>
        </p:nvSpPr>
        <p:spPr>
          <a:xfrm>
            <a:off x="1584875" y="3251675"/>
            <a:ext cx="1017599" cy="307499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Fanex Logging</a:t>
            </a:r>
          </a:p>
        </p:txBody>
      </p:sp>
      <p:sp>
        <p:nvSpPr>
          <p:cNvPr id="72" name="Shape 72"/>
          <p:cNvSpPr/>
          <p:nvPr/>
        </p:nvSpPr>
        <p:spPr>
          <a:xfrm>
            <a:off x="3096575" y="2202350"/>
            <a:ext cx="1753500" cy="67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Logging Application Block</a:t>
            </a:r>
          </a:p>
        </p:txBody>
      </p:sp>
      <p:sp>
        <p:nvSpPr>
          <p:cNvPr id="89" name="Shape 89"/>
          <p:cNvSpPr/>
          <p:nvPr/>
        </p:nvSpPr>
        <p:spPr>
          <a:xfrm>
            <a:off x="3340675" y="2506250"/>
            <a:ext cx="1395899" cy="307499"/>
          </a:xfrm>
          <a:prstGeom prst="rect">
            <a:avLst/>
          </a:prstGeom>
          <a:solidFill>
            <a:srgbClr val="B45F06"/>
          </a:solidFill>
          <a:ln cap="flat" cmpd="sng" w="1905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MSMQ Trace Listener</a:t>
            </a:r>
          </a:p>
        </p:txBody>
      </p:sp>
      <p:sp>
        <p:nvSpPr>
          <p:cNvPr id="74" name="Shape 74"/>
          <p:cNvSpPr/>
          <p:nvPr/>
        </p:nvSpPr>
        <p:spPr>
          <a:xfrm>
            <a:off x="3091187" y="3068375"/>
            <a:ext cx="1753500" cy="67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Logging Application Block</a:t>
            </a:r>
          </a:p>
        </p:txBody>
      </p:sp>
      <p:sp>
        <p:nvSpPr>
          <p:cNvPr id="90" name="Shape 90"/>
          <p:cNvSpPr/>
          <p:nvPr/>
        </p:nvSpPr>
        <p:spPr>
          <a:xfrm>
            <a:off x="3340675" y="3374200"/>
            <a:ext cx="1395899" cy="307499"/>
          </a:xfrm>
          <a:prstGeom prst="rect">
            <a:avLst/>
          </a:prstGeom>
          <a:solidFill>
            <a:srgbClr val="B45F06"/>
          </a:solidFill>
          <a:ln cap="flat" cmpd="sng" w="1905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MSMQ Trace Listener</a:t>
            </a:r>
          </a:p>
        </p:txBody>
      </p:sp>
      <p:sp>
        <p:nvSpPr>
          <p:cNvPr id="81" name="Shape 81"/>
          <p:cNvSpPr/>
          <p:nvPr/>
        </p:nvSpPr>
        <p:spPr>
          <a:xfrm>
            <a:off x="6906107" y="2254850"/>
            <a:ext cx="752099" cy="569100"/>
          </a:xfrm>
          <a:prstGeom prst="rect">
            <a:avLst/>
          </a:prstGeom>
          <a:solidFill>
            <a:srgbClr val="783F0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MSMQ Distributor Service</a:t>
            </a:r>
          </a:p>
        </p:txBody>
      </p:sp>
      <p:cxnSp>
        <p:nvCxnSpPr>
          <p:cNvPr id="91" name="Shape 91"/>
          <p:cNvCxnSpPr>
            <a:stCxn id="81" idx="3"/>
            <a:endCxn id="79" idx="1"/>
          </p:cNvCxnSpPr>
          <p:nvPr/>
        </p:nvCxnSpPr>
        <p:spPr>
          <a:xfrm>
            <a:off x="7658207" y="2539400"/>
            <a:ext cx="46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01750" y="1077325"/>
            <a:ext cx="1996200" cy="1032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" name="Shape 98"/>
          <p:cNvCxnSpPr>
            <a:stCxn id="99" idx="2"/>
            <a:endCxn id="100" idx="0"/>
          </p:cNvCxnSpPr>
          <p:nvPr/>
        </p:nvCxnSpPr>
        <p:spPr>
          <a:xfrm>
            <a:off x="940900" y="1469050"/>
            <a:ext cx="27300" cy="25227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B5F6E"/>
              </a:buClr>
              <a:buSzPct val="25000"/>
              <a:buFont typeface="Georgia"/>
              <a:buNone/>
            </a:pPr>
            <a:r>
              <a:rPr lang="en" sz="3300">
                <a:solidFill>
                  <a:srgbClr val="CB5F6E"/>
                </a:solidFill>
                <a:latin typeface="Georgia"/>
                <a:ea typeface="Georgia"/>
                <a:cs typeface="Georgia"/>
                <a:sym typeface="Georgia"/>
              </a:rPr>
              <a:t>Technical view</a:t>
            </a:r>
          </a:p>
        </p:txBody>
      </p:sp>
      <p:sp>
        <p:nvSpPr>
          <p:cNvPr id="99" name="Shape 99"/>
          <p:cNvSpPr/>
          <p:nvPr/>
        </p:nvSpPr>
        <p:spPr>
          <a:xfrm>
            <a:off x="606550" y="1139650"/>
            <a:ext cx="668700" cy="329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/>
              <a:t>Log Writer</a:t>
            </a:r>
          </a:p>
        </p:txBody>
      </p:sp>
      <p:sp>
        <p:nvSpPr>
          <p:cNvPr id="102" name="Shape 102"/>
          <p:cNvSpPr/>
          <p:nvPr/>
        </p:nvSpPr>
        <p:spPr>
          <a:xfrm>
            <a:off x="1463375" y="1139650"/>
            <a:ext cx="668700" cy="329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Logger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579300" y="2183522"/>
            <a:ext cx="723175" cy="412320"/>
            <a:chOff x="301750" y="2273550"/>
            <a:chExt cx="723175" cy="455150"/>
          </a:xfrm>
        </p:grpSpPr>
        <p:sp>
          <p:nvSpPr>
            <p:cNvPr id="104" name="Shape 104"/>
            <p:cNvSpPr/>
            <p:nvPr/>
          </p:nvSpPr>
          <p:spPr>
            <a:xfrm>
              <a:off x="301750" y="2273550"/>
              <a:ext cx="668700" cy="3918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356225" y="2336900"/>
              <a:ext cx="668700" cy="3918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Log Filter</a:t>
              </a: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579312" y="2760850"/>
            <a:ext cx="723175" cy="412320"/>
            <a:chOff x="301750" y="2273550"/>
            <a:chExt cx="723175" cy="455150"/>
          </a:xfrm>
        </p:grpSpPr>
        <p:sp>
          <p:nvSpPr>
            <p:cNvPr id="107" name="Shape 107"/>
            <p:cNvSpPr/>
            <p:nvPr/>
          </p:nvSpPr>
          <p:spPr>
            <a:xfrm>
              <a:off x="301750" y="2273550"/>
              <a:ext cx="668700" cy="3918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356225" y="2336900"/>
              <a:ext cx="668700" cy="3918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Trace Source</a:t>
              </a: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579300" y="3326479"/>
            <a:ext cx="723175" cy="412320"/>
            <a:chOff x="301750" y="2273550"/>
            <a:chExt cx="723175" cy="455150"/>
          </a:xfrm>
        </p:grpSpPr>
        <p:sp>
          <p:nvSpPr>
            <p:cNvPr id="110" name="Shape 110"/>
            <p:cNvSpPr/>
            <p:nvPr/>
          </p:nvSpPr>
          <p:spPr>
            <a:xfrm>
              <a:off x="301750" y="2273550"/>
              <a:ext cx="668700" cy="3918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356225" y="2336900"/>
              <a:ext cx="668700" cy="3918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Trace Listener</a:t>
              </a: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579325" y="3934302"/>
            <a:ext cx="723175" cy="412320"/>
            <a:chOff x="301750" y="2273550"/>
            <a:chExt cx="723175" cy="455150"/>
          </a:xfrm>
        </p:grpSpPr>
        <p:sp>
          <p:nvSpPr>
            <p:cNvPr id="113" name="Shape 113"/>
            <p:cNvSpPr/>
            <p:nvPr/>
          </p:nvSpPr>
          <p:spPr>
            <a:xfrm>
              <a:off x="301750" y="2273550"/>
              <a:ext cx="668700" cy="3918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356225" y="2336900"/>
              <a:ext cx="668700" cy="3918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Trace Listener</a:t>
              </a:r>
            </a:p>
          </p:txBody>
        </p:sp>
      </p:grpSp>
      <p:sp>
        <p:nvSpPr>
          <p:cNvPr id="114" name="Shape 114"/>
          <p:cNvSpPr/>
          <p:nvPr/>
        </p:nvSpPr>
        <p:spPr>
          <a:xfrm>
            <a:off x="626500" y="1649887"/>
            <a:ext cx="642000" cy="352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/>
              <a:t>Log Entry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339475" y="1601600"/>
            <a:ext cx="9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sz="1000"/>
              <a:t>Fanex Logging</a:t>
            </a:r>
          </a:p>
        </p:txBody>
      </p:sp>
      <p:cxnSp>
        <p:nvCxnSpPr>
          <p:cNvPr id="116" name="Shape 116"/>
          <p:cNvCxnSpPr>
            <a:stCxn id="102" idx="1"/>
            <a:endCxn id="99" idx="3"/>
          </p:cNvCxnSpPr>
          <p:nvPr/>
        </p:nvCxnSpPr>
        <p:spPr>
          <a:xfrm rot="10800000">
            <a:off x="1275275" y="1304350"/>
            <a:ext cx="188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7" name="Shape 117"/>
          <p:cNvCxnSpPr>
            <a:stCxn id="99" idx="1"/>
            <a:endCxn id="114" idx="1"/>
          </p:cNvCxnSpPr>
          <p:nvPr/>
        </p:nvCxnSpPr>
        <p:spPr>
          <a:xfrm>
            <a:off x="606550" y="1304350"/>
            <a:ext cx="20100" cy="522000"/>
          </a:xfrm>
          <a:prstGeom prst="bentConnector3">
            <a:avLst>
              <a:gd fmla="val -714303" name="adj1"/>
            </a:avLst>
          </a:prstGeom>
          <a:noFill/>
          <a:ln cap="flat" cmpd="sng" w="19050">
            <a:solidFill>
              <a:srgbClr val="45818E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278075" y="1390975"/>
            <a:ext cx="500699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>
                <a:solidFill>
                  <a:srgbClr val="990000"/>
                </a:solidFill>
              </a:rPr>
              <a:t>Create</a:t>
            </a:r>
          </a:p>
        </p:txBody>
      </p:sp>
      <p:sp>
        <p:nvSpPr>
          <p:cNvPr id="119" name="Shape 119"/>
          <p:cNvSpPr/>
          <p:nvPr/>
        </p:nvSpPr>
        <p:spPr>
          <a:xfrm>
            <a:off x="2976425" y="1331725"/>
            <a:ext cx="861000" cy="5219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Client</a:t>
            </a:r>
          </a:p>
        </p:txBody>
      </p:sp>
      <p:cxnSp>
        <p:nvCxnSpPr>
          <p:cNvPr id="120" name="Shape 120"/>
          <p:cNvCxnSpPr>
            <a:stCxn id="119" idx="2"/>
            <a:endCxn id="97" idx="3"/>
          </p:cNvCxnSpPr>
          <p:nvPr/>
        </p:nvCxnSpPr>
        <p:spPr>
          <a:xfrm flipH="1">
            <a:off x="2297825" y="1592724"/>
            <a:ext cx="678600" cy="1200"/>
          </a:xfrm>
          <a:prstGeom prst="straightConnector1">
            <a:avLst/>
          </a:prstGeom>
          <a:noFill/>
          <a:ln cap="flat" cmpd="sng" w="19050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/>
          <p:nvPr/>
        </p:nvSpPr>
        <p:spPr>
          <a:xfrm>
            <a:off x="1339475" y="2217000"/>
            <a:ext cx="133500" cy="391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549225" y="2236500"/>
            <a:ext cx="642000" cy="352800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Priority Filter</a:t>
            </a:r>
          </a:p>
        </p:txBody>
      </p:sp>
      <p:sp>
        <p:nvSpPr>
          <p:cNvPr id="123" name="Shape 123"/>
          <p:cNvSpPr/>
          <p:nvPr/>
        </p:nvSpPr>
        <p:spPr>
          <a:xfrm>
            <a:off x="2285275" y="2236500"/>
            <a:ext cx="952800" cy="352800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Log Enabled Filter</a:t>
            </a:r>
          </a:p>
        </p:txBody>
      </p:sp>
      <p:sp>
        <p:nvSpPr>
          <p:cNvPr id="124" name="Shape 124"/>
          <p:cNvSpPr/>
          <p:nvPr/>
        </p:nvSpPr>
        <p:spPr>
          <a:xfrm>
            <a:off x="3332125" y="2236500"/>
            <a:ext cx="723299" cy="352800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Category Filter</a:t>
            </a:r>
          </a:p>
        </p:txBody>
      </p:sp>
      <p:sp>
        <p:nvSpPr>
          <p:cNvPr id="125" name="Shape 125"/>
          <p:cNvSpPr/>
          <p:nvPr/>
        </p:nvSpPr>
        <p:spPr>
          <a:xfrm>
            <a:off x="1339475" y="2767000"/>
            <a:ext cx="133500" cy="391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549225" y="2786500"/>
            <a:ext cx="861000" cy="352800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All Events Log Source</a:t>
            </a:r>
          </a:p>
        </p:txBody>
      </p:sp>
      <p:sp>
        <p:nvSpPr>
          <p:cNvPr id="127" name="Shape 127"/>
          <p:cNvSpPr/>
          <p:nvPr/>
        </p:nvSpPr>
        <p:spPr>
          <a:xfrm>
            <a:off x="2501875" y="2790625"/>
            <a:ext cx="1106400" cy="352800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Not Processed Log Source</a:t>
            </a:r>
          </a:p>
        </p:txBody>
      </p:sp>
      <p:sp>
        <p:nvSpPr>
          <p:cNvPr id="128" name="Shape 128"/>
          <p:cNvSpPr/>
          <p:nvPr/>
        </p:nvSpPr>
        <p:spPr>
          <a:xfrm>
            <a:off x="3685025" y="2790625"/>
            <a:ext cx="723299" cy="352800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Error Log Source</a:t>
            </a:r>
          </a:p>
        </p:txBody>
      </p:sp>
      <p:sp>
        <p:nvSpPr>
          <p:cNvPr id="129" name="Shape 129"/>
          <p:cNvSpPr/>
          <p:nvPr/>
        </p:nvSpPr>
        <p:spPr>
          <a:xfrm>
            <a:off x="4485075" y="2790625"/>
            <a:ext cx="723299" cy="352800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Category Source</a:t>
            </a:r>
          </a:p>
        </p:txBody>
      </p:sp>
      <p:sp>
        <p:nvSpPr>
          <p:cNvPr id="130" name="Shape 130"/>
          <p:cNvSpPr/>
          <p:nvPr/>
        </p:nvSpPr>
        <p:spPr>
          <a:xfrm>
            <a:off x="579300" y="4522600"/>
            <a:ext cx="5253000" cy="251100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Logging Target (Database, Files, Email, …)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968150" y="4346622"/>
            <a:ext cx="2399" cy="203099"/>
          </a:xfrm>
          <a:prstGeom prst="straightConnector1">
            <a:avLst/>
          </a:prstGeom>
          <a:noFill/>
          <a:ln cap="flat" cmpd="sng" w="28575">
            <a:solidFill>
              <a:srgbClr val="5B0F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2" name="Shape 132"/>
          <p:cNvSpPr/>
          <p:nvPr/>
        </p:nvSpPr>
        <p:spPr>
          <a:xfrm>
            <a:off x="1544600" y="3389300"/>
            <a:ext cx="723299" cy="3528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Database</a:t>
            </a:r>
          </a:p>
        </p:txBody>
      </p:sp>
      <p:sp>
        <p:nvSpPr>
          <p:cNvPr id="133" name="Shape 133"/>
          <p:cNvSpPr/>
          <p:nvPr/>
        </p:nvSpPr>
        <p:spPr>
          <a:xfrm>
            <a:off x="1334850" y="3369800"/>
            <a:ext cx="133500" cy="391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334025" y="3389325"/>
            <a:ext cx="566100" cy="3528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Email</a:t>
            </a:r>
          </a:p>
        </p:txBody>
      </p:sp>
      <p:sp>
        <p:nvSpPr>
          <p:cNvPr id="135" name="Shape 135"/>
          <p:cNvSpPr/>
          <p:nvPr/>
        </p:nvSpPr>
        <p:spPr>
          <a:xfrm>
            <a:off x="6569875" y="3389312"/>
            <a:ext cx="444900" cy="3528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WMI</a:t>
            </a:r>
          </a:p>
        </p:txBody>
      </p:sp>
      <p:sp>
        <p:nvSpPr>
          <p:cNvPr id="136" name="Shape 136"/>
          <p:cNvSpPr/>
          <p:nvPr/>
        </p:nvSpPr>
        <p:spPr>
          <a:xfrm>
            <a:off x="2966250" y="3389300"/>
            <a:ext cx="566100" cy="3528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Event Log</a:t>
            </a:r>
          </a:p>
        </p:txBody>
      </p:sp>
      <p:sp>
        <p:nvSpPr>
          <p:cNvPr id="137" name="Shape 137"/>
          <p:cNvSpPr/>
          <p:nvPr/>
        </p:nvSpPr>
        <p:spPr>
          <a:xfrm>
            <a:off x="3598475" y="3389312"/>
            <a:ext cx="566100" cy="3528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Flat File</a:t>
            </a:r>
          </a:p>
        </p:txBody>
      </p:sp>
      <p:sp>
        <p:nvSpPr>
          <p:cNvPr id="138" name="Shape 138"/>
          <p:cNvSpPr/>
          <p:nvPr/>
        </p:nvSpPr>
        <p:spPr>
          <a:xfrm>
            <a:off x="4230700" y="3389325"/>
            <a:ext cx="642000" cy="3528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Rolling Flat File</a:t>
            </a:r>
          </a:p>
        </p:txBody>
      </p:sp>
      <p:sp>
        <p:nvSpPr>
          <p:cNvPr id="139" name="Shape 139"/>
          <p:cNvSpPr/>
          <p:nvPr/>
        </p:nvSpPr>
        <p:spPr>
          <a:xfrm>
            <a:off x="4938825" y="3389300"/>
            <a:ext cx="642000" cy="3528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MSMQ</a:t>
            </a:r>
          </a:p>
        </p:txBody>
      </p:sp>
      <p:sp>
        <p:nvSpPr>
          <p:cNvPr id="140" name="Shape 140"/>
          <p:cNvSpPr/>
          <p:nvPr/>
        </p:nvSpPr>
        <p:spPr>
          <a:xfrm>
            <a:off x="5646950" y="3389325"/>
            <a:ext cx="861000" cy="3528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System Diagnostics</a:t>
            </a:r>
          </a:p>
        </p:txBody>
      </p:sp>
      <p:sp>
        <p:nvSpPr>
          <p:cNvPr id="141" name="Shape 141"/>
          <p:cNvSpPr/>
          <p:nvPr/>
        </p:nvSpPr>
        <p:spPr>
          <a:xfrm>
            <a:off x="7076700" y="3389312"/>
            <a:ext cx="444900" cy="3528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XML</a:t>
            </a:r>
          </a:p>
        </p:txBody>
      </p:sp>
      <p:sp>
        <p:nvSpPr>
          <p:cNvPr id="142" name="Shape 142"/>
          <p:cNvSpPr/>
          <p:nvPr/>
        </p:nvSpPr>
        <p:spPr>
          <a:xfrm>
            <a:off x="1334850" y="3955950"/>
            <a:ext cx="133500" cy="391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544600" y="3975450"/>
            <a:ext cx="861000" cy="352800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Text Formatter</a:t>
            </a:r>
          </a:p>
        </p:txBody>
      </p:sp>
      <p:sp>
        <p:nvSpPr>
          <p:cNvPr id="144" name="Shape 144"/>
          <p:cNvSpPr/>
          <p:nvPr/>
        </p:nvSpPr>
        <p:spPr>
          <a:xfrm>
            <a:off x="2481850" y="3965725"/>
            <a:ext cx="1355700" cy="352800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Binary Log Message Formatter</a:t>
            </a:r>
          </a:p>
        </p:txBody>
      </p:sp>
      <p:sp>
        <p:nvSpPr>
          <p:cNvPr id="145" name="Shape 145"/>
          <p:cNvSpPr/>
          <p:nvPr/>
        </p:nvSpPr>
        <p:spPr>
          <a:xfrm>
            <a:off x="3935500" y="3965725"/>
            <a:ext cx="1272899" cy="352800"/>
          </a:xfrm>
          <a:prstGeom prst="rect">
            <a:avLst/>
          </a:prstGeom>
          <a:solidFill>
            <a:srgbClr val="45818E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Custom Log Message Formatter</a:t>
            </a:r>
          </a:p>
        </p:txBody>
      </p:sp>
      <p:sp>
        <p:nvSpPr>
          <p:cNvPr id="146" name="Shape 146"/>
          <p:cNvSpPr/>
          <p:nvPr/>
        </p:nvSpPr>
        <p:spPr>
          <a:xfrm rot="10800000">
            <a:off x="7619524" y="3369799"/>
            <a:ext cx="133500" cy="391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10800000">
            <a:off x="5274999" y="3936449"/>
            <a:ext cx="133500" cy="391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8" name="Shape 148"/>
          <p:cNvGrpSpPr/>
          <p:nvPr/>
        </p:nvGrpSpPr>
        <p:grpSpPr>
          <a:xfrm>
            <a:off x="5539662" y="2756735"/>
            <a:ext cx="808654" cy="412320"/>
            <a:chOff x="301750" y="2273550"/>
            <a:chExt cx="723175" cy="455150"/>
          </a:xfrm>
        </p:grpSpPr>
        <p:sp>
          <p:nvSpPr>
            <p:cNvPr id="149" name="Shape 149"/>
            <p:cNvSpPr/>
            <p:nvPr/>
          </p:nvSpPr>
          <p:spPr>
            <a:xfrm>
              <a:off x="301750" y="2273550"/>
              <a:ext cx="668700" cy="3918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356225" y="2336900"/>
              <a:ext cx="668700" cy="3918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Category Source</a:t>
              </a: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5539662" y="2229547"/>
            <a:ext cx="808654" cy="412320"/>
            <a:chOff x="301750" y="2273550"/>
            <a:chExt cx="723175" cy="455150"/>
          </a:xfrm>
        </p:grpSpPr>
        <p:sp>
          <p:nvSpPr>
            <p:cNvPr id="152" name="Shape 152"/>
            <p:cNvSpPr/>
            <p:nvPr/>
          </p:nvSpPr>
          <p:spPr>
            <a:xfrm>
              <a:off x="301750" y="2273550"/>
              <a:ext cx="668700" cy="3918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356225" y="2336900"/>
              <a:ext cx="668700" cy="3918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Category</a:t>
              </a:r>
            </a:p>
          </p:txBody>
        </p:sp>
      </p:grpSp>
      <p:cxnSp>
        <p:nvCxnSpPr>
          <p:cNvPr id="154" name="Shape 154"/>
          <p:cNvCxnSpPr>
            <a:stCxn id="124" idx="3"/>
            <a:endCxn id="152" idx="1"/>
          </p:cNvCxnSpPr>
          <p:nvPr/>
        </p:nvCxnSpPr>
        <p:spPr>
          <a:xfrm flipH="1" rot="10800000">
            <a:off x="4055424" y="2406900"/>
            <a:ext cx="1484100" cy="60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 txBox="1"/>
          <p:nvPr/>
        </p:nvSpPr>
        <p:spPr>
          <a:xfrm>
            <a:off x="4547200" y="2130921"/>
            <a:ext cx="500699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Map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937950" y="3684296"/>
            <a:ext cx="500699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Map</a:t>
            </a:r>
          </a:p>
        </p:txBody>
      </p:sp>
      <p:cxnSp>
        <p:nvCxnSpPr>
          <p:cNvPr id="157" name="Shape 157"/>
          <p:cNvCxnSpPr/>
          <p:nvPr/>
        </p:nvCxnSpPr>
        <p:spPr>
          <a:xfrm flipH="1">
            <a:off x="5332300" y="3641850"/>
            <a:ext cx="2344499" cy="490499"/>
          </a:xfrm>
          <a:prstGeom prst="bentConnector3">
            <a:avLst>
              <a:gd fmla="val -13971" name="adj1"/>
            </a:avLst>
          </a:prstGeom>
          <a:noFill/>
          <a:ln cap="flat" cmpd="sng" w="19050">
            <a:solidFill>
              <a:srgbClr val="274E13"/>
            </a:solidFill>
            <a:prstDash val="dash"/>
            <a:round/>
            <a:headEnd len="lg" w="lg" type="stealth"/>
            <a:tailEnd len="lg" w="lg" type="none"/>
          </a:ln>
        </p:spPr>
      </p:cxnSp>
      <p:cxnSp>
        <p:nvCxnSpPr>
          <p:cNvPr id="158" name="Shape 158"/>
          <p:cNvCxnSpPr>
            <a:stCxn id="146" idx="1"/>
            <a:endCxn id="150" idx="2"/>
          </p:cNvCxnSpPr>
          <p:nvPr/>
        </p:nvCxnSpPr>
        <p:spPr>
          <a:xfrm rot="10800000">
            <a:off x="5974325" y="3169099"/>
            <a:ext cx="1778700" cy="396600"/>
          </a:xfrm>
          <a:prstGeom prst="bentConnector4">
            <a:avLst>
              <a:gd fmla="val -13388" name="adj1"/>
              <a:gd fmla="val 74703" name="adj2"/>
            </a:avLst>
          </a:prstGeom>
          <a:noFill/>
          <a:ln cap="flat" cmpd="sng" w="19050">
            <a:solidFill>
              <a:srgbClr val="274E13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59" name="Shape 159"/>
          <p:cNvCxnSpPr>
            <a:stCxn id="150" idx="3"/>
            <a:endCxn id="153" idx="3"/>
          </p:cNvCxnSpPr>
          <p:nvPr/>
        </p:nvCxnSpPr>
        <p:spPr>
          <a:xfrm flipH="1" rot="10800000">
            <a:off x="6348316" y="2464489"/>
            <a:ext cx="600" cy="5271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274E13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160" name="Shape 160"/>
          <p:cNvSpPr txBox="1"/>
          <p:nvPr/>
        </p:nvSpPr>
        <p:spPr>
          <a:xfrm>
            <a:off x="6795125" y="3021496"/>
            <a:ext cx="500699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Map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570375" y="2532596"/>
            <a:ext cx="500699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Map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B5F6E"/>
              </a:buClr>
              <a:buSzPct val="25000"/>
              <a:buFont typeface="Georgia"/>
              <a:buNone/>
            </a:pPr>
            <a:r>
              <a:rPr lang="en" sz="3300">
                <a:solidFill>
                  <a:srgbClr val="CB5F6E"/>
                </a:solidFill>
                <a:latin typeface="Georgia"/>
                <a:ea typeface="Georgia"/>
                <a:cs typeface="Georgia"/>
                <a:sym typeface="Georgia"/>
              </a:rPr>
              <a:t>Log Management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40"/>
              </a:spcBef>
              <a:buNone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Access App Logs/View Logs menu of mSite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540"/>
              </a:spcBef>
              <a:buNone/>
            </a:pPr>
            <a:r>
              <a:t/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149" y="1846150"/>
            <a:ext cx="5344887" cy="280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B5F6E"/>
              </a:buClr>
              <a:buSzPct val="25000"/>
              <a:buFont typeface="Georgia"/>
              <a:buNone/>
            </a:pPr>
            <a:r>
              <a:rPr lang="en" sz="3300">
                <a:solidFill>
                  <a:srgbClr val="CB5F6E"/>
                </a:solidFill>
                <a:latin typeface="Georgia"/>
                <a:ea typeface="Georgia"/>
                <a:cs typeface="Georgia"/>
                <a:sym typeface="Georgia"/>
              </a:rPr>
              <a:t>Retrospective &amp; Plan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40"/>
              </a:spcBef>
              <a:buNone/>
            </a:pPr>
            <a:r>
              <a:rPr lang="en" sz="27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Plan</a:t>
            </a:r>
          </a:p>
          <a:p>
            <a:pPr indent="-242887" lvl="0" marL="274320" marR="0" rtl="0" algn="l">
              <a:lnSpc>
                <a:spcPct val="115000"/>
              </a:lnSpc>
              <a:spcBef>
                <a:spcPts val="540"/>
              </a:spcBef>
              <a:buClr>
                <a:srgbClr val="666666"/>
              </a:buClr>
              <a:buSzPct val="100000"/>
              <a:buFont typeface="Georgia"/>
              <a:buChar char="●"/>
            </a:pPr>
            <a:r>
              <a:rPr lang="en" sz="1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Implement MongoDB as a custom logging target</a:t>
            </a:r>
          </a:p>
          <a:p>
            <a:pPr indent="-242887" lvl="0" marL="274320" marR="0" rtl="0" algn="l">
              <a:lnSpc>
                <a:spcPct val="115000"/>
              </a:lnSpc>
              <a:spcBef>
                <a:spcPts val="540"/>
              </a:spcBef>
              <a:buClr>
                <a:srgbClr val="666666"/>
              </a:buClr>
              <a:buSzPct val="100000"/>
              <a:buFont typeface="Georgia"/>
              <a:buChar char="●"/>
            </a:pPr>
            <a:r>
              <a:rPr lang="en" sz="1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Job auto clean old log data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