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46" r:id="rId2"/>
  </p:sldMasterIdLst>
  <p:notesMasterIdLst>
    <p:notesMasterId r:id="rId15"/>
  </p:notesMasterIdLst>
  <p:sldIdLst>
    <p:sldId id="523" r:id="rId3"/>
    <p:sldId id="9228" r:id="rId4"/>
    <p:sldId id="9237" r:id="rId5"/>
    <p:sldId id="9250" r:id="rId6"/>
    <p:sldId id="9242" r:id="rId7"/>
    <p:sldId id="9238" r:id="rId8"/>
    <p:sldId id="9249" r:id="rId9"/>
    <p:sldId id="9246" r:id="rId10"/>
    <p:sldId id="9248" r:id="rId11"/>
    <p:sldId id="9247" r:id="rId12"/>
    <p:sldId id="9245" r:id="rId13"/>
    <p:sldId id="923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19官功肖" initials="A" lastIdx="1" clrIdx="0"/>
  <p:cmAuthor id="1" name="Vagun Vagun" initials="VV" lastIdx="1" clrIdx="0"/>
  <p:cmAuthor id="2" name="Administrator" initials="A" lastIdx="5" clrIdx="0"/>
  <p:cmAuthor id="3" name="作者" initials="A" lastIdx="0" clrIdx="1"/>
  <p:cmAuthor id="4" name="刘 立崚" initials="刘" lastIdx="3" clrIdx="2"/>
  <p:cmAuthor id="5" name="JKW-N" initials="J" lastIdx="8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BA02"/>
    <a:srgbClr val="FFC000"/>
    <a:srgbClr val="FF9933"/>
    <a:srgbClr val="E9A11F"/>
    <a:srgbClr val="FCA904"/>
    <a:srgbClr val="FFDA00"/>
    <a:srgbClr val="7F7F7F"/>
    <a:srgbClr val="FF990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8375" autoAdjust="0"/>
  </p:normalViewPr>
  <p:slideViewPr>
    <p:cSldViewPr snapToGrid="0">
      <p:cViewPr varScale="1">
        <p:scale>
          <a:sx n="56" d="100"/>
          <a:sy n="56" d="100"/>
        </p:scale>
        <p:origin x="944" y="40"/>
      </p:cViewPr>
      <p:guideLst>
        <p:guide orient="horz" pos="224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949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286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246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47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82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65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31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7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642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742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255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84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C397E81-894E-4BD8-BBE0-C7AE0A9F41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9553" y="1456142"/>
            <a:ext cx="9144000" cy="850611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9553" y="4366933"/>
            <a:ext cx="7384389" cy="430887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cxnSp>
        <p:nvCxnSpPr>
          <p:cNvPr id="15" name="直线连接符 10">
            <a:extLst>
              <a:ext uri="{FF2B5EF4-FFF2-40B4-BE49-F238E27FC236}">
                <a16:creationId xmlns:a16="http://schemas.microsoft.com/office/drawing/2014/main" id="{BFD30D29-21B6-4F4A-ABDB-686DADA2C3A6}"/>
              </a:ext>
            </a:extLst>
          </p:cNvPr>
          <p:cNvCxnSpPr/>
          <p:nvPr userDrawn="1"/>
        </p:nvCxnSpPr>
        <p:spPr>
          <a:xfrm>
            <a:off x="1129553" y="4212052"/>
            <a:ext cx="6140823" cy="896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4F96754E-E832-47E2-A5B0-A8700E5142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983" y="194658"/>
            <a:ext cx="1351513" cy="5935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1">
            <a:hlinkClick r:id="" action="ppaction://noaction"/>
          </p:cNvPr>
          <p:cNvSpPr/>
          <p:nvPr/>
        </p:nvSpPr>
        <p:spPr>
          <a:xfrm>
            <a:off x="11040600" y="0"/>
            <a:ext cx="1151200" cy="60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6" name="Google Shape;116;p11">
            <a:hlinkClick r:id="" action="ppaction://noaction"/>
          </p:cNvPr>
          <p:cNvCxnSpPr/>
          <p:nvPr/>
        </p:nvCxnSpPr>
        <p:spPr>
          <a:xfrm>
            <a:off x="11465089" y="288467"/>
            <a:ext cx="288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1">
            <a:hlinkClick r:id="" action="ppaction://noaction"/>
          </p:cNvPr>
          <p:cNvCxnSpPr/>
          <p:nvPr/>
        </p:nvCxnSpPr>
        <p:spPr>
          <a:xfrm>
            <a:off x="11465089" y="333517"/>
            <a:ext cx="288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1">
            <a:hlinkClick r:id="" action="ppaction://noaction"/>
          </p:cNvPr>
          <p:cNvCxnSpPr/>
          <p:nvPr/>
        </p:nvCxnSpPr>
        <p:spPr>
          <a:xfrm>
            <a:off x="11465089" y="378567"/>
            <a:ext cx="288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6508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1465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200" lvl="1" indent="-398145">
              <a:spcBef>
                <a:spcPts val="2135"/>
              </a:spcBef>
              <a:spcAft>
                <a:spcPts val="0"/>
              </a:spcAft>
              <a:buSzPts val="1100"/>
              <a:buChar char="○"/>
              <a:defRPr/>
            </a:lvl2pPr>
            <a:lvl3pPr marL="1828800" lvl="2" indent="-398145">
              <a:spcBef>
                <a:spcPts val="2135"/>
              </a:spcBef>
              <a:spcAft>
                <a:spcPts val="0"/>
              </a:spcAft>
              <a:buSzPts val="1100"/>
              <a:buChar char="■"/>
              <a:defRPr/>
            </a:lvl3pPr>
            <a:lvl4pPr marL="2438400" lvl="3" indent="-398145">
              <a:spcBef>
                <a:spcPts val="2135"/>
              </a:spcBef>
              <a:spcAft>
                <a:spcPts val="0"/>
              </a:spcAft>
              <a:buSzPts val="1100"/>
              <a:buChar char="●"/>
              <a:defRPr/>
            </a:lvl4pPr>
            <a:lvl5pPr marL="3048000" lvl="4" indent="-398145">
              <a:spcBef>
                <a:spcPts val="2135"/>
              </a:spcBef>
              <a:spcAft>
                <a:spcPts val="0"/>
              </a:spcAft>
              <a:buSzPts val="1100"/>
              <a:buChar char="○"/>
              <a:defRPr/>
            </a:lvl5pPr>
            <a:lvl6pPr marL="3657600" lvl="5" indent="-398145">
              <a:spcBef>
                <a:spcPts val="2135"/>
              </a:spcBef>
              <a:spcAft>
                <a:spcPts val="0"/>
              </a:spcAft>
              <a:buSzPts val="1100"/>
              <a:buChar char="■"/>
              <a:defRPr/>
            </a:lvl6pPr>
            <a:lvl7pPr marL="4267200" lvl="6" indent="-398145">
              <a:spcBef>
                <a:spcPts val="2135"/>
              </a:spcBef>
              <a:spcAft>
                <a:spcPts val="0"/>
              </a:spcAft>
              <a:buSzPts val="1100"/>
              <a:buChar char="●"/>
              <a:defRPr/>
            </a:lvl7pPr>
            <a:lvl8pPr marL="4876800" lvl="7" indent="-398145">
              <a:spcBef>
                <a:spcPts val="2135"/>
              </a:spcBef>
              <a:spcAft>
                <a:spcPts val="0"/>
              </a:spcAft>
              <a:buSzPts val="1100"/>
              <a:buChar char="○"/>
              <a:defRPr/>
            </a:lvl8pPr>
            <a:lvl9pPr marL="5486400" lvl="8" indent="-398145">
              <a:spcBef>
                <a:spcPts val="2135"/>
              </a:spcBef>
              <a:spcAft>
                <a:spcPts val="2135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2">
            <a:hlinkClick r:id="" action="ppaction://noaction"/>
          </p:cNvPr>
          <p:cNvSpPr/>
          <p:nvPr/>
        </p:nvSpPr>
        <p:spPr>
          <a:xfrm>
            <a:off x="11040600" y="0"/>
            <a:ext cx="1151200" cy="60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9" name="Google Shape;129;p12">
            <a:hlinkClick r:id="" action="ppaction://noaction"/>
          </p:cNvPr>
          <p:cNvCxnSpPr/>
          <p:nvPr/>
        </p:nvCxnSpPr>
        <p:spPr>
          <a:xfrm>
            <a:off x="11465089" y="2884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" action="ppaction://noaction"/>
          </p:cNvPr>
          <p:cNvCxnSpPr/>
          <p:nvPr/>
        </p:nvCxnSpPr>
        <p:spPr>
          <a:xfrm>
            <a:off x="11465089" y="33351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" action="ppaction://noaction"/>
          </p:cNvPr>
          <p:cNvCxnSpPr/>
          <p:nvPr/>
        </p:nvCxnSpPr>
        <p:spPr>
          <a:xfrm>
            <a:off x="11465089" y="3785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442580" y="651356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350EA2-5735-4F10-A7B7-A59597CB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442580" y="651356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350EA2-5735-4F10-A7B7-A59597CB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90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" name="Google Shape;143;p1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5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5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5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5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5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5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5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5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5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1465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200" lvl="1" indent="-398145"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800" lvl="2" indent="-398145"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400" lvl="3" indent="-398145"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8000" lvl="4" indent="-398145"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600" lvl="5" indent="-398145"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200" lvl="6" indent="-398145"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800" lvl="7" indent="-398145"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400" lvl="8" indent="-398145">
              <a:spcBef>
                <a:spcPts val="2135"/>
              </a:spcBef>
              <a:spcAft>
                <a:spcPts val="2135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4">
            <a:hlinkClick r:id="" action="ppaction://noaction"/>
          </p:cNvPr>
          <p:cNvSpPr/>
          <p:nvPr/>
        </p:nvSpPr>
        <p:spPr>
          <a:xfrm>
            <a:off x="11040600" y="0"/>
            <a:ext cx="1151200" cy="6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47" name="Google Shape;147;p14">
            <a:hlinkClick r:id="" action="ppaction://noaction"/>
          </p:cNvPr>
          <p:cNvCxnSpPr/>
          <p:nvPr/>
        </p:nvCxnSpPr>
        <p:spPr>
          <a:xfrm>
            <a:off x="11465089" y="288467"/>
            <a:ext cx="288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>
            <a:hlinkClick r:id="" action="ppaction://noaction"/>
          </p:cNvPr>
          <p:cNvCxnSpPr/>
          <p:nvPr/>
        </p:nvCxnSpPr>
        <p:spPr>
          <a:xfrm>
            <a:off x="11465089" y="333517"/>
            <a:ext cx="288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>
            <a:hlinkClick r:id="" action="ppaction://noaction"/>
          </p:cNvPr>
          <p:cNvCxnSpPr/>
          <p:nvPr/>
        </p:nvCxnSpPr>
        <p:spPr>
          <a:xfrm>
            <a:off x="11465089" y="378567"/>
            <a:ext cx="288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50697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442580" y="651356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350EA2-5735-4F10-A7B7-A59597CB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44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442580" y="651356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350EA2-5735-4F10-A7B7-A59597CB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43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0183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61C853C9-12D7-49B7-96C3-D9878B8D9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B4E2E66-C8F0-4664-BF75-CC603DDF470C}"/>
              </a:ext>
            </a:extLst>
          </p:cNvPr>
          <p:cNvSpPr txBox="1"/>
          <p:nvPr userDrawn="1"/>
        </p:nvSpPr>
        <p:spPr>
          <a:xfrm>
            <a:off x="767841" y="2598534"/>
            <a:ext cx="7814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FFDA00"/>
              </a:buClr>
              <a:buFont typeface="Wingdings" charset="2"/>
              <a:buChar char="l"/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AE40B96-70D9-4BF2-899B-1FF01C847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3" y="2517364"/>
            <a:ext cx="9144000" cy="850611"/>
          </a:xfrm>
        </p:spPr>
        <p:txBody>
          <a:bodyPr anchor="b">
            <a:normAutofit/>
          </a:bodyPr>
          <a:lstStyle>
            <a:lvl1pPr marL="0" indent="0" algn="l">
              <a:buFontTx/>
              <a:buNone/>
              <a:defRPr lang="en-US" sz="4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20A76FA-3198-4696-AC2C-53050B3F9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013" y="3449145"/>
            <a:ext cx="7384389" cy="430887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DD0EA2-EE95-4612-A247-59FC88F42A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27" y="130778"/>
            <a:ext cx="1463922" cy="6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1E240E7-D108-403F-8B30-4EF3392AB6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E8BB44-83EE-4BBE-BECC-0F84498A765F}"/>
              </a:ext>
            </a:extLst>
          </p:cNvPr>
          <p:cNvSpPr txBox="1"/>
          <p:nvPr userDrawn="1"/>
        </p:nvSpPr>
        <p:spPr>
          <a:xfrm>
            <a:off x="803171" y="922580"/>
            <a:ext cx="288689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100" b="1" dirty="0">
                <a:solidFill>
                  <a:schemeClr val="bg1"/>
                </a:solidFill>
                <a:latin typeface="+mn-ea"/>
                <a:cs typeface="Songti SC" charset="-122"/>
              </a:rPr>
              <a:t>目录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90960C-29AC-475B-A7CE-2AC95F3093B0}"/>
              </a:ext>
            </a:extLst>
          </p:cNvPr>
          <p:cNvSpPr txBox="1"/>
          <p:nvPr userDrawn="1"/>
        </p:nvSpPr>
        <p:spPr>
          <a:xfrm>
            <a:off x="885126" y="1907451"/>
            <a:ext cx="3696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0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CONTENTS</a:t>
            </a:r>
            <a:endParaRPr kumimoji="1" lang="zh-CN" altLang="en-US" sz="21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E5BF3048-0A49-4C2A-86D4-DC4AF92355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97078" y="1720882"/>
            <a:ext cx="4441330" cy="1234911"/>
          </a:xfrm>
        </p:spPr>
        <p:txBody>
          <a:bodyPr>
            <a:noAutofit/>
          </a:bodyPr>
          <a:lstStyle>
            <a:lvl1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单击此处编辑母版议题</a:t>
            </a:r>
            <a:endParaRPr lang="en-US" altLang="zh-CN" dirty="0"/>
          </a:p>
          <a:p>
            <a:r>
              <a:rPr lang="zh-CN" altLang="en-US" dirty="0"/>
              <a:t>单击此处编辑母版议题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DB40CA3-6944-4B80-B2DD-2DC37DC5A2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27" y="130778"/>
            <a:ext cx="1463922" cy="6429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9F619817-E5B6-45E2-95C5-BB4EFCBEBF5E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838200" y="252979"/>
            <a:ext cx="9455870" cy="430887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5" name="Parallelogram 8">
            <a:extLst>
              <a:ext uri="{FF2B5EF4-FFF2-40B4-BE49-F238E27FC236}">
                <a16:creationId xmlns:a16="http://schemas.microsoft.com/office/drawing/2014/main" id="{D0D1113D-0E8E-4D52-A16B-BC6A4B22B15F}"/>
              </a:ext>
            </a:extLst>
          </p:cNvPr>
          <p:cNvSpPr/>
          <p:nvPr userDrawn="1"/>
        </p:nvSpPr>
        <p:spPr>
          <a:xfrm flipH="1">
            <a:off x="-21632" y="244768"/>
            <a:ext cx="727506" cy="323322"/>
          </a:xfrm>
          <a:prstGeom prst="parallelogram">
            <a:avLst>
              <a:gd name="adj" fmla="val 9928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779B6C-2AE0-4C86-AFB7-B057FDF4C878}"/>
              </a:ext>
            </a:extLst>
          </p:cNvPr>
          <p:cNvGrpSpPr/>
          <p:nvPr userDrawn="1"/>
        </p:nvGrpSpPr>
        <p:grpSpPr>
          <a:xfrm>
            <a:off x="0" y="6312806"/>
            <a:ext cx="5702612" cy="430894"/>
            <a:chOff x="838200" y="5030051"/>
            <a:chExt cx="5702612" cy="430894"/>
          </a:xfrm>
        </p:grpSpPr>
        <p:sp>
          <p:nvSpPr>
            <p:cNvPr id="16" name="Parallelogram 2">
              <a:extLst>
                <a:ext uri="{FF2B5EF4-FFF2-40B4-BE49-F238E27FC236}">
                  <a16:creationId xmlns:a16="http://schemas.microsoft.com/office/drawing/2014/main" id="{8746EED5-AA6B-458B-9A8B-B7C0C02AC58F}"/>
                </a:ext>
              </a:extLst>
            </p:cNvPr>
            <p:cNvSpPr/>
            <p:nvPr userDrawn="1"/>
          </p:nvSpPr>
          <p:spPr>
            <a:xfrm flipH="1">
              <a:off x="4271430" y="5037560"/>
              <a:ext cx="1149929" cy="419141"/>
            </a:xfrm>
            <a:prstGeom prst="parallelogram">
              <a:avLst>
                <a:gd name="adj" fmla="val 9928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Parallelogram 3">
              <a:extLst>
                <a:ext uri="{FF2B5EF4-FFF2-40B4-BE49-F238E27FC236}">
                  <a16:creationId xmlns:a16="http://schemas.microsoft.com/office/drawing/2014/main" id="{DE3638B3-677B-438D-8FF9-C711CE39B3B0}"/>
                </a:ext>
              </a:extLst>
            </p:cNvPr>
            <p:cNvSpPr/>
            <p:nvPr/>
          </p:nvSpPr>
          <p:spPr>
            <a:xfrm flipH="1">
              <a:off x="5095472" y="5030051"/>
              <a:ext cx="793559" cy="430884"/>
            </a:xfrm>
            <a:prstGeom prst="parallelogram">
              <a:avLst>
                <a:gd name="adj" fmla="val 9928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Parallelogram 4">
              <a:extLst>
                <a:ext uri="{FF2B5EF4-FFF2-40B4-BE49-F238E27FC236}">
                  <a16:creationId xmlns:a16="http://schemas.microsoft.com/office/drawing/2014/main" id="{FEA1183C-AD5C-4495-8EC7-11F30D9EB6AA}"/>
                </a:ext>
              </a:extLst>
            </p:cNvPr>
            <p:cNvSpPr/>
            <p:nvPr/>
          </p:nvSpPr>
          <p:spPr>
            <a:xfrm flipH="1">
              <a:off x="5421362" y="5030056"/>
              <a:ext cx="793559" cy="430884"/>
            </a:xfrm>
            <a:prstGeom prst="parallelogram">
              <a:avLst>
                <a:gd name="adj" fmla="val 9928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Parallelogram 5">
              <a:extLst>
                <a:ext uri="{FF2B5EF4-FFF2-40B4-BE49-F238E27FC236}">
                  <a16:creationId xmlns:a16="http://schemas.microsoft.com/office/drawing/2014/main" id="{C5EA1345-6AF1-4933-8432-0AEDFF97B6A3}"/>
                </a:ext>
              </a:extLst>
            </p:cNvPr>
            <p:cNvSpPr/>
            <p:nvPr/>
          </p:nvSpPr>
          <p:spPr>
            <a:xfrm flipH="1">
              <a:off x="5747253" y="5030060"/>
              <a:ext cx="793559" cy="430885"/>
            </a:xfrm>
            <a:prstGeom prst="parallelogram">
              <a:avLst>
                <a:gd name="adj" fmla="val 9928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341684-B090-4CB3-A22E-C5BC27801898}"/>
                </a:ext>
              </a:extLst>
            </p:cNvPr>
            <p:cNvSpPr/>
            <p:nvPr userDrawn="1"/>
          </p:nvSpPr>
          <p:spPr>
            <a:xfrm>
              <a:off x="838200" y="5030051"/>
              <a:ext cx="4157133" cy="4191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FFB753B5-CEEB-4F6F-9C06-9BA7CB5198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27" y="130778"/>
            <a:ext cx="1463922" cy="642946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07569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8B2E25D-3B84-4131-B767-010A3DEDF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9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B7FD1B-5A64-4668-BA8D-D3B26E64DF16}"/>
              </a:ext>
            </a:extLst>
          </p:cNvPr>
          <p:cNvSpPr txBox="1"/>
          <p:nvPr userDrawn="1"/>
        </p:nvSpPr>
        <p:spPr>
          <a:xfrm>
            <a:off x="1039189" y="3769009"/>
            <a:ext cx="831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THANKS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FOR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WATCHING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CC3E69-F958-4941-AA79-9EC909DF1B0E}"/>
              </a:ext>
            </a:extLst>
          </p:cNvPr>
          <p:cNvSpPr txBox="1"/>
          <p:nvPr userDrawn="1"/>
        </p:nvSpPr>
        <p:spPr>
          <a:xfrm>
            <a:off x="1015439" y="2661013"/>
            <a:ext cx="3614195" cy="1107996"/>
          </a:xfrm>
          <a:prstGeom prst="rect">
            <a:avLst/>
          </a:prstGeom>
          <a:noFill/>
          <a:effectLst>
            <a:outerShdw blurRad="50800" dist="63500" dir="3720000" algn="ctr" rotWithShape="0">
              <a:srgbClr val="FFC000"/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谢谢观看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45A576-36DA-4867-AA6C-E18FAD1E6A55}"/>
              </a:ext>
            </a:extLst>
          </p:cNvPr>
          <p:cNvSpPr txBox="1"/>
          <p:nvPr userDrawn="1"/>
        </p:nvSpPr>
        <p:spPr>
          <a:xfrm>
            <a:off x="1015439" y="4877005"/>
            <a:ext cx="831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联系我们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: info@jaguarmicro.com </a:t>
            </a:r>
            <a:endParaRPr kumimoji="1" lang="zh-CN" altLang="en-US" sz="16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B36771-7543-4442-B5AE-85142CA434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983" y="194658"/>
            <a:ext cx="1351513" cy="5935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utterstock_429987889_edited.jpg"/>
          <p:cNvPicPr preferRelativeResize="0"/>
          <p:nvPr/>
        </p:nvPicPr>
        <p:blipFill rotWithShape="1">
          <a:blip r:embed="rId2"/>
          <a:srcRect t="21799" b="23591"/>
          <a:stretch>
            <a:fillRect/>
          </a:stretch>
        </p:blipFill>
        <p:spPr>
          <a:xfrm>
            <a:off x="0" y="650433"/>
            <a:ext cx="12192000" cy="620756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9pPr>
          </a:lstStyle>
          <a:p>
            <a:endParaRPr dirty="0"/>
          </a:p>
        </p:txBody>
      </p:sp>
      <p:sp>
        <p:nvSpPr>
          <p:cNvPr id="18" name="Google Shape;18;p2"/>
          <p:cNvSpPr txBox="1"/>
          <p:nvPr/>
        </p:nvSpPr>
        <p:spPr>
          <a:xfrm>
            <a:off x="302067" y="104667"/>
            <a:ext cx="13308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rPr>
              <a:t>Confidential</a:t>
            </a:r>
            <a:endParaRPr sz="800" b="1" dirty="0">
              <a:latin typeface="Raleway" panose="020B0403030101060003"/>
              <a:ea typeface="Raleway" panose="020B0403030101060003"/>
              <a:cs typeface="Raleway" panose="020B0403030101060003"/>
              <a:sym typeface="Raleway" panose="020B04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359955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 preserve="1">
  <p:cSld name="Title slide_alt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shutterstock_429987889_edited.jpg"/>
          <p:cNvPicPr preferRelativeResize="0"/>
          <p:nvPr/>
        </p:nvPicPr>
        <p:blipFill rotWithShape="1">
          <a:blip r:embed="rId2"/>
          <a:srcRect t="21799" b="23591"/>
          <a:stretch>
            <a:fillRect/>
          </a:stretch>
        </p:blipFill>
        <p:spPr>
          <a:xfrm>
            <a:off x="0" y="650433"/>
            <a:ext cx="12192000" cy="620756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" name="Google Shape;24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9pPr>
          </a:lstStyle>
          <a:p>
            <a:endParaRPr/>
          </a:p>
        </p:txBody>
      </p:sp>
      <p:sp>
        <p:nvSpPr>
          <p:cNvPr id="30" name="Google Shape;30;p3">
            <a:hlinkClick r:id="" action="ppaction://noaction"/>
          </p:cNvPr>
          <p:cNvSpPr/>
          <p:nvPr/>
        </p:nvSpPr>
        <p:spPr>
          <a:xfrm>
            <a:off x="11040600" y="0"/>
            <a:ext cx="1151200" cy="60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1" name="Google Shape;31;p3">
            <a:hlinkClick r:id="" action="ppaction://noaction"/>
          </p:cNvPr>
          <p:cNvCxnSpPr/>
          <p:nvPr/>
        </p:nvCxnSpPr>
        <p:spPr>
          <a:xfrm>
            <a:off x="11465089" y="2884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" action="ppaction://noaction"/>
          </p:cNvPr>
          <p:cNvCxnSpPr/>
          <p:nvPr/>
        </p:nvCxnSpPr>
        <p:spPr>
          <a:xfrm>
            <a:off x="11465089" y="33351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" action="ppaction://noaction"/>
          </p:cNvPr>
          <p:cNvCxnSpPr/>
          <p:nvPr/>
        </p:nvCxnSpPr>
        <p:spPr>
          <a:xfrm>
            <a:off x="11465089" y="3785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172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>
            <a:hlinkClick r:id="" action="ppaction://noaction"/>
          </p:cNvPr>
          <p:cNvSpPr/>
          <p:nvPr/>
        </p:nvSpPr>
        <p:spPr>
          <a:xfrm>
            <a:off x="11040600" y="0"/>
            <a:ext cx="1151200" cy="6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1" name="Google Shape;41;p4">
            <a:hlinkClick r:id="" action="ppaction://noaction"/>
          </p:cNvPr>
          <p:cNvCxnSpPr/>
          <p:nvPr/>
        </p:nvCxnSpPr>
        <p:spPr>
          <a:xfrm>
            <a:off x="11465089" y="288467"/>
            <a:ext cx="288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" action="ppaction://noaction"/>
          </p:cNvPr>
          <p:cNvCxnSpPr/>
          <p:nvPr/>
        </p:nvCxnSpPr>
        <p:spPr>
          <a:xfrm>
            <a:off x="11465089" y="333517"/>
            <a:ext cx="288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" action="ppaction://noaction"/>
          </p:cNvPr>
          <p:cNvCxnSpPr/>
          <p:nvPr/>
        </p:nvCxnSpPr>
        <p:spPr>
          <a:xfrm>
            <a:off x="11465089" y="378567"/>
            <a:ext cx="288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7133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PGWMV_P-1_T-3_U-6FA1189C" descr="IPGWMV_P-1_T-3_U-6FA1189C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8" cstate="print">
              <a:alphaModFix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ln>
                <a:noFill/>
              </a:ln>
              <a:noFill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CF3CC9-4D55-421E-B6EB-FDC9D55A2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1657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AC3743-A008-46FA-AC40-15700BE8DDDD}"/>
              </a:ext>
            </a:extLst>
          </p:cNvPr>
          <p:cNvSpPr txBox="1"/>
          <p:nvPr userDrawn="1"/>
        </p:nvSpPr>
        <p:spPr>
          <a:xfrm>
            <a:off x="6774754" y="6551601"/>
            <a:ext cx="53327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Confidential @ 2022 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深圳云豹智能有限公司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. All Rights Reserved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359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6" r:id="rId2"/>
    <p:sldLayoutId id="2147483687" r:id="rId3"/>
    <p:sldLayoutId id="2147483686" r:id="rId4"/>
    <p:sldLayoutId id="2147483730" r:id="rId5"/>
    <p:sldLayoutId id="214748369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PGWMV_P-B5D4_T-3_U-063A7492" descr="IPGWMV_P-B5D4_T-3_U-063A749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ln>
                <a:noFill/>
              </a:ln>
              <a:noFill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802020204030203"/>
              <a:buChar char="●"/>
              <a:defRPr sz="1300">
                <a:solidFill>
                  <a:schemeClr val="accent1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802020204030203"/>
              <a:buChar char="○"/>
              <a:defRPr sz="1100">
                <a:solidFill>
                  <a:schemeClr val="accent1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802020204030203"/>
              <a:buChar char="■"/>
              <a:defRPr sz="1100">
                <a:solidFill>
                  <a:schemeClr val="accent1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802020204030203"/>
              <a:buChar char="●"/>
              <a:defRPr sz="1100">
                <a:solidFill>
                  <a:schemeClr val="accent1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802020204030203"/>
              <a:buChar char="○"/>
              <a:defRPr sz="1100">
                <a:solidFill>
                  <a:schemeClr val="accent1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802020204030203"/>
              <a:buChar char="■"/>
              <a:defRPr sz="1100">
                <a:solidFill>
                  <a:schemeClr val="accent1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802020204030203"/>
              <a:buChar char="●"/>
              <a:defRPr sz="1100">
                <a:solidFill>
                  <a:schemeClr val="accent1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802020204030203"/>
              <a:buChar char="○"/>
              <a:defRPr sz="1100">
                <a:solidFill>
                  <a:schemeClr val="accent1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802020204030203"/>
              <a:buChar char="■"/>
              <a:defRPr sz="1100">
                <a:solidFill>
                  <a:schemeClr val="accent1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defRPr>
            </a:lvl9pPr>
          </a:lstStyle>
          <a:p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506722"/>
            <a:ext cx="12192000" cy="351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 userDrawn="1"/>
        </p:nvSpPr>
        <p:spPr>
          <a:xfrm>
            <a:off x="111969" y="6506722"/>
            <a:ext cx="11961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Proprietary &amp; Confidential @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2020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深圳云豹智能有限公司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. All Rights Reserved                                                                    </a:t>
            </a:r>
            <a:fld id="{34E8B5C4-71E3-4266-8F1D-7AA33D6065E7}" type="slidenum">
              <a:rPr lang="en-US" altLang="zh-CN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12192000" cy="742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6"/>
          <p:cNvSpPr txBox="1"/>
          <p:nvPr userDrawn="1"/>
        </p:nvSpPr>
        <p:spPr>
          <a:xfrm>
            <a:off x="415600" y="12367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9pPr>
          </a:lstStyle>
          <a:p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 userDrawn="1"/>
        </p:nvSpPr>
        <p:spPr>
          <a:xfrm>
            <a:off x="415600" y="14542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 panose="020B0403030101060003"/>
              <a:buNone/>
              <a:defRPr sz="2800" b="1" i="0" u="none" strike="noStrike" cap="none">
                <a:solidFill>
                  <a:srgbClr val="000000"/>
                </a:solidFill>
                <a:latin typeface="Raleway" panose="020B0403030101060003"/>
                <a:ea typeface="Raleway" panose="020B0403030101060003"/>
                <a:cs typeface="Raleway" panose="020B0403030101060003"/>
                <a:sym typeface="Raleway" panose="020B0403030101060003"/>
              </a:defRPr>
            </a:lvl9pPr>
          </a:lstStyle>
          <a:p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802" y="166829"/>
            <a:ext cx="1232011" cy="4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902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>
            <a:extLst>
              <a:ext uri="{FF2B5EF4-FFF2-40B4-BE49-F238E27FC236}">
                <a16:creationId xmlns:a16="http://schemas.microsoft.com/office/drawing/2014/main" id="{225CBBD9-8219-46B4-A90C-BB513FF03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667" y="4452731"/>
            <a:ext cx="7384389" cy="85061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2023/11/20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Dexia Li 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BF809AE7-FB8F-4BDD-AD58-067DC8BB60A9}"/>
              </a:ext>
            </a:extLst>
          </p:cNvPr>
          <p:cNvSpPr txBox="1">
            <a:spLocks/>
          </p:cNvSpPr>
          <p:nvPr/>
        </p:nvSpPr>
        <p:spPr>
          <a:xfrm>
            <a:off x="1141346" y="1795043"/>
            <a:ext cx="9144000" cy="850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A5361465-443A-4F43-9BE2-69A0F435DF55}"/>
              </a:ext>
            </a:extLst>
          </p:cNvPr>
          <p:cNvSpPr txBox="1">
            <a:spLocks/>
          </p:cNvSpPr>
          <p:nvPr/>
        </p:nvSpPr>
        <p:spPr>
          <a:xfrm>
            <a:off x="983949" y="2587865"/>
            <a:ext cx="8663666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Ovs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userspace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vxlan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and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geneve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tunnel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tso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91ADA0-7F6A-4196-8415-3C0BB2488329}"/>
              </a:ext>
            </a:extLst>
          </p:cNvPr>
          <p:cNvSpPr txBox="1"/>
          <p:nvPr/>
        </p:nvSpPr>
        <p:spPr>
          <a:xfrm>
            <a:off x="9647615" y="6291469"/>
            <a:ext cx="235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www.jaguarmicro.com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Userspace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vxlan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geneve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tso</a:t>
            </a:r>
            <a:r>
              <a:rPr lang="en-US" altLang="zh-CN" dirty="0">
                <a:solidFill>
                  <a:schemeClr val="tx1"/>
                </a:solidFill>
              </a:rPr>
              <a:t> problems and solutions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E68B01-67DA-4487-8398-3A639B06DF8A}"/>
              </a:ext>
            </a:extLst>
          </p:cNvPr>
          <p:cNvSpPr txBox="1"/>
          <p:nvPr/>
        </p:nvSpPr>
        <p:spPr>
          <a:xfrm>
            <a:off x="838200" y="1083365"/>
            <a:ext cx="10227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92FAF7-2CA0-4D86-A488-3E23008ECA5E}"/>
              </a:ext>
            </a:extLst>
          </p:cNvPr>
          <p:cNvSpPr txBox="1"/>
          <p:nvPr/>
        </p:nvSpPr>
        <p:spPr>
          <a:xfrm>
            <a:off x="838200" y="1512430"/>
            <a:ext cx="37592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Problem: </a:t>
            </a:r>
          </a:p>
          <a:p>
            <a:r>
              <a:rPr lang="en-US" altLang="zh-CN" sz="2000" dirty="0"/>
              <a:t>With enable </a:t>
            </a:r>
            <a:r>
              <a:rPr lang="en-US" altLang="zh-CN" sz="2000" dirty="0" err="1"/>
              <a:t>tso</a:t>
            </a:r>
            <a:r>
              <a:rPr lang="en-US" altLang="zh-CN" sz="2000" dirty="0"/>
              <a:t>, the last frag packet missed and the </a:t>
            </a:r>
            <a:r>
              <a:rPr lang="en-US" altLang="zh-CN" sz="2000" dirty="0" err="1"/>
              <a:t>nic</a:t>
            </a:r>
            <a:r>
              <a:rPr lang="en-US" altLang="zh-CN" sz="2000" dirty="0"/>
              <a:t> hang.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Reason:</a:t>
            </a:r>
          </a:p>
          <a:p>
            <a:r>
              <a:rPr lang="en-US" altLang="zh-CN" sz="2000" b="1" dirty="0"/>
              <a:t> </a:t>
            </a:r>
            <a:r>
              <a:rPr lang="en-US" altLang="zh-CN" sz="2000" dirty="0"/>
              <a:t>When </a:t>
            </a:r>
            <a:r>
              <a:rPr lang="en-US" altLang="zh-CN" sz="2000" dirty="0" err="1"/>
              <a:t>encaping</a:t>
            </a:r>
            <a:r>
              <a:rPr lang="en-US" altLang="zh-CN" sz="2000" dirty="0"/>
              <a:t> tunnel header, the first  </a:t>
            </a:r>
            <a:r>
              <a:rPr lang="en-US" altLang="zh-CN" sz="2000" dirty="0" err="1"/>
              <a:t>mbuf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data_len</a:t>
            </a:r>
            <a:r>
              <a:rPr lang="en-US" altLang="zh-CN" sz="2000" dirty="0"/>
              <a:t> is </a:t>
            </a:r>
            <a:r>
              <a:rPr lang="en-US" altLang="zh-CN" sz="2000" dirty="0" err="1"/>
              <a:t>setted</a:t>
            </a:r>
            <a:r>
              <a:rPr lang="en-US" altLang="zh-CN" sz="2000" dirty="0"/>
              <a:t> wrong.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Solution:</a:t>
            </a:r>
          </a:p>
          <a:p>
            <a:r>
              <a:rPr lang="en-US" altLang="zh-CN" sz="2000" dirty="0"/>
              <a:t>Set right </a:t>
            </a:r>
            <a:r>
              <a:rPr lang="en-US" altLang="zh-CN" sz="2000" dirty="0" err="1"/>
              <a:t>data_len</a:t>
            </a:r>
            <a:r>
              <a:rPr lang="en-US" altLang="zh-CN" sz="2000" dirty="0"/>
              <a:t> of the first </a:t>
            </a:r>
            <a:r>
              <a:rPr lang="en-US" altLang="zh-CN" sz="2000" dirty="0" err="1"/>
              <a:t>mbuf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1274E5-65FA-4304-83E0-C06876B0A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017" y="566737"/>
            <a:ext cx="71913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6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Userspace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vxlan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geneve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tso</a:t>
            </a:r>
            <a:r>
              <a:rPr lang="en-US" altLang="zh-CN" dirty="0">
                <a:solidFill>
                  <a:schemeClr val="tx1"/>
                </a:solidFill>
              </a:rPr>
              <a:t> problems and solutions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E68B01-67DA-4487-8398-3A639B06DF8A}"/>
              </a:ext>
            </a:extLst>
          </p:cNvPr>
          <p:cNvSpPr txBox="1"/>
          <p:nvPr/>
        </p:nvSpPr>
        <p:spPr>
          <a:xfrm>
            <a:off x="838200" y="1033670"/>
            <a:ext cx="8554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Full-path MTU configuration</a:t>
            </a:r>
          </a:p>
          <a:p>
            <a:endParaRPr lang="en-US" altLang="zh-CN" sz="2000" dirty="0"/>
          </a:p>
          <a:p>
            <a:r>
              <a:rPr lang="en-US" altLang="zh-CN" sz="2000" dirty="0"/>
              <a:t>Nic </a:t>
            </a:r>
            <a:r>
              <a:rPr lang="en-US" altLang="zh-CN" sz="2000" dirty="0" err="1"/>
              <a:t>mtu</a:t>
            </a:r>
            <a:r>
              <a:rPr lang="en-US" altLang="zh-CN" sz="2000" dirty="0"/>
              <a:t> should &gt;= </a:t>
            </a:r>
            <a:r>
              <a:rPr lang="en-US" altLang="zh-CN" sz="2000" dirty="0" err="1"/>
              <a:t>virtio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mtu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virtio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mtu</a:t>
            </a:r>
            <a:r>
              <a:rPr lang="en-US" altLang="zh-CN" sz="2000" dirty="0"/>
              <a:t> should be passed to </a:t>
            </a:r>
            <a:r>
              <a:rPr lang="en-US" altLang="zh-CN" sz="2000" dirty="0" err="1"/>
              <a:t>rte_mbuf</a:t>
            </a:r>
            <a:r>
              <a:rPr lang="en-US" altLang="zh-CN" sz="2000" dirty="0"/>
              <a:t> for calculating </a:t>
            </a:r>
            <a:r>
              <a:rPr lang="en-US" altLang="zh-CN" sz="2000" dirty="0" err="1"/>
              <a:t>tcp</a:t>
            </a:r>
            <a:r>
              <a:rPr lang="en-US" altLang="zh-CN" sz="2000" dirty="0"/>
              <a:t> segment size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6F6E00-13DE-448C-AB5F-DF7BFFAD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719" y="2150530"/>
            <a:ext cx="6930680" cy="392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0"/>
          </p:nvPr>
        </p:nvSpPr>
        <p:spPr>
          <a:xfrm>
            <a:off x="2647122" y="2350135"/>
            <a:ext cx="5165035" cy="328535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Thank you !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dexia.li@jaguarmicro.com</a:t>
            </a:r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2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0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Agenda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4C272E-43A3-458C-A4E3-D8BAD44F777C}"/>
              </a:ext>
            </a:extLst>
          </p:cNvPr>
          <p:cNvSpPr/>
          <p:nvPr/>
        </p:nvSpPr>
        <p:spPr>
          <a:xfrm>
            <a:off x="838199" y="1351506"/>
            <a:ext cx="77690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Backgroud</a:t>
            </a:r>
            <a:r>
              <a:rPr lang="en-US" altLang="zh-CN" sz="2400" dirty="0"/>
              <a:t>: kernel performance 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Userspace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vxlan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geneve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tso</a:t>
            </a:r>
            <a:r>
              <a:rPr lang="en-US" altLang="zh-CN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Implementation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Supported tunnel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Limitations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Performance improvement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Problems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15071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Backgroud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FE3976-C7B2-4950-9306-BE481DECE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747" y="1006544"/>
            <a:ext cx="6962775" cy="30956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510AA13-8AF7-48B2-A387-52887B85E306}"/>
              </a:ext>
            </a:extLst>
          </p:cNvPr>
          <p:cNvSpPr txBox="1"/>
          <p:nvPr/>
        </p:nvSpPr>
        <p:spPr>
          <a:xfrm>
            <a:off x="1320247" y="4502427"/>
            <a:ext cx="9551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DPU scenario, kernel performance tested by </a:t>
            </a:r>
            <a:r>
              <a:rPr lang="en-US" altLang="zh-CN" dirty="0" err="1"/>
              <a:t>iperf</a:t>
            </a:r>
            <a:r>
              <a:rPr lang="en-US" altLang="zh-CN" dirty="0"/>
              <a:t> is an important metric. </a:t>
            </a:r>
            <a:r>
              <a:rPr lang="en-US" altLang="zh-CN" dirty="0" err="1"/>
              <a:t>Tcp</a:t>
            </a:r>
            <a:r>
              <a:rPr lang="en-US" altLang="zh-CN" dirty="0"/>
              <a:t> and </a:t>
            </a:r>
            <a:r>
              <a:rPr lang="en-US" altLang="zh-CN" dirty="0" err="1"/>
              <a:t>udp</a:t>
            </a:r>
            <a:r>
              <a:rPr lang="en-US" altLang="zh-CN" dirty="0"/>
              <a:t> checksum </a:t>
            </a:r>
            <a:r>
              <a:rPr lang="en-US" altLang="zh-CN" dirty="0" err="1"/>
              <a:t>caculating</a:t>
            </a:r>
            <a:r>
              <a:rPr lang="en-US" altLang="zh-CN" dirty="0"/>
              <a:t> cost a lot, offloading checksum to back-end </a:t>
            </a:r>
            <a:r>
              <a:rPr lang="en-US" altLang="zh-CN" dirty="0" err="1"/>
              <a:t>nic</a:t>
            </a:r>
            <a:r>
              <a:rPr lang="en-US" altLang="zh-CN" dirty="0"/>
              <a:t> is a good choice. </a:t>
            </a:r>
            <a:r>
              <a:rPr lang="en-US" altLang="zh-CN" dirty="0" err="1"/>
              <a:t>Ovs</a:t>
            </a:r>
            <a:r>
              <a:rPr lang="zh-CN" altLang="en-US" dirty="0"/>
              <a:t> </a:t>
            </a:r>
            <a:r>
              <a:rPr lang="en-US" altLang="zh-CN" dirty="0"/>
              <a:t>does not support tunnel inner checksum offload and </a:t>
            </a:r>
            <a:r>
              <a:rPr lang="en-US" altLang="zh-CN" dirty="0" err="1"/>
              <a:t>tso</a:t>
            </a:r>
            <a:r>
              <a:rPr lang="en-US" altLang="zh-CN" dirty="0"/>
              <a:t>, so we propose </a:t>
            </a:r>
            <a:r>
              <a:rPr lang="en-US" altLang="zh-CN" dirty="0" err="1"/>
              <a:t>userspace</a:t>
            </a:r>
            <a:r>
              <a:rPr lang="en-US" altLang="zh-CN" dirty="0"/>
              <a:t> </a:t>
            </a:r>
            <a:r>
              <a:rPr lang="en-US" altLang="zh-CN" dirty="0" err="1"/>
              <a:t>vxlan</a:t>
            </a:r>
            <a:r>
              <a:rPr lang="en-US" altLang="zh-CN" dirty="0"/>
              <a:t> and </a:t>
            </a:r>
            <a:r>
              <a:rPr lang="en-US" altLang="zh-CN" dirty="0" err="1"/>
              <a:t>geneve</a:t>
            </a:r>
            <a:r>
              <a:rPr lang="en-US" altLang="zh-CN" dirty="0"/>
              <a:t> tunnel </a:t>
            </a:r>
            <a:r>
              <a:rPr lang="en-US" altLang="zh-CN" dirty="0" err="1"/>
              <a:t>tso</a:t>
            </a:r>
            <a:r>
              <a:rPr lang="en-US" altLang="zh-CN" dirty="0"/>
              <a:t> to improve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41763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0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Enable checksum offload and </a:t>
            </a:r>
            <a:r>
              <a:rPr lang="en-US" altLang="zh-CN" dirty="0" err="1">
                <a:solidFill>
                  <a:schemeClr val="tx1"/>
                </a:solidFill>
              </a:rPr>
              <a:t>tso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1CEEB8-9A13-4E1B-869C-D4738929A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965" y="1049626"/>
            <a:ext cx="6163535" cy="39629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93F3FA5-F1C5-4E8D-B633-02CE0FB2389B}"/>
              </a:ext>
            </a:extLst>
          </p:cNvPr>
          <p:cNvSpPr/>
          <p:nvPr/>
        </p:nvSpPr>
        <p:spPr>
          <a:xfrm>
            <a:off x="838200" y="1516427"/>
            <a:ext cx="35318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Enable checksum offload and </a:t>
            </a:r>
            <a:r>
              <a:rPr lang="en-US" altLang="zh-CN" dirty="0" err="1"/>
              <a:t>tso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ethtool</a:t>
            </a:r>
            <a:r>
              <a:rPr lang="en-US" altLang="zh-CN" dirty="0"/>
              <a:t> -K ens26 </a:t>
            </a:r>
            <a:r>
              <a:rPr lang="en-US" altLang="zh-CN" dirty="0" err="1"/>
              <a:t>tx</a:t>
            </a:r>
            <a:r>
              <a:rPr lang="en-US" altLang="zh-CN" dirty="0"/>
              <a:t> on</a:t>
            </a:r>
          </a:p>
          <a:p>
            <a:endParaRPr lang="en-US" altLang="zh-CN" dirty="0"/>
          </a:p>
          <a:p>
            <a:r>
              <a:rPr lang="en-US" altLang="zh-CN" dirty="0"/>
              <a:t>Disable checksum offload</a:t>
            </a:r>
          </a:p>
          <a:p>
            <a:r>
              <a:rPr lang="en-US" altLang="zh-CN" dirty="0" err="1"/>
              <a:t>ethtool</a:t>
            </a:r>
            <a:r>
              <a:rPr lang="en-US" altLang="zh-CN" dirty="0"/>
              <a:t> -K ens26 </a:t>
            </a:r>
            <a:r>
              <a:rPr lang="en-US" altLang="zh-CN" dirty="0" err="1"/>
              <a:t>tx</a:t>
            </a:r>
            <a:r>
              <a:rPr lang="en-US" altLang="zh-CN" dirty="0"/>
              <a:t> off</a:t>
            </a:r>
          </a:p>
          <a:p>
            <a:endParaRPr lang="en-US" altLang="zh-CN" dirty="0"/>
          </a:p>
          <a:p>
            <a:r>
              <a:rPr lang="en-US" altLang="zh-CN" dirty="0"/>
              <a:t>Disable</a:t>
            </a:r>
            <a:r>
              <a:rPr lang="zh-CN" altLang="en-US" dirty="0"/>
              <a:t> </a:t>
            </a:r>
            <a:r>
              <a:rPr lang="en-US" altLang="zh-CN" dirty="0" err="1"/>
              <a:t>tso</a:t>
            </a:r>
            <a:endParaRPr lang="en-US" altLang="zh-CN" dirty="0"/>
          </a:p>
          <a:p>
            <a:r>
              <a:rPr lang="en-US" altLang="zh-CN" dirty="0" err="1"/>
              <a:t>ethtool</a:t>
            </a:r>
            <a:r>
              <a:rPr lang="en-US" altLang="zh-CN" dirty="0"/>
              <a:t> -K ens26 </a:t>
            </a:r>
            <a:r>
              <a:rPr lang="en-US" altLang="zh-CN" dirty="0" err="1"/>
              <a:t>tso</a:t>
            </a:r>
            <a:r>
              <a:rPr lang="en-US" altLang="zh-CN" dirty="0"/>
              <a:t> off</a:t>
            </a:r>
          </a:p>
          <a:p>
            <a:endParaRPr lang="en-US" altLang="zh-CN" dirty="0"/>
          </a:p>
          <a:p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 err="1"/>
              <a:t>tso</a:t>
            </a:r>
            <a:endParaRPr lang="en-US" altLang="zh-CN" dirty="0"/>
          </a:p>
          <a:p>
            <a:r>
              <a:rPr lang="en-US" altLang="zh-CN" dirty="0" err="1"/>
              <a:t>ethtool</a:t>
            </a:r>
            <a:r>
              <a:rPr lang="en-US" altLang="zh-CN" dirty="0"/>
              <a:t> -K ens26 </a:t>
            </a:r>
            <a:r>
              <a:rPr lang="en-US" altLang="zh-CN" dirty="0" err="1"/>
              <a:t>tso</a:t>
            </a:r>
            <a:r>
              <a:rPr lang="en-US" altLang="zh-CN"/>
              <a:t> 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028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Userspace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vxlan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geneve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tso</a:t>
            </a:r>
            <a:r>
              <a:rPr lang="en-US" altLang="zh-CN" dirty="0">
                <a:solidFill>
                  <a:schemeClr val="tx1"/>
                </a:solidFill>
              </a:rPr>
              <a:t> implementation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622BF5-2B64-4474-BD73-D2596D2DAA8D}"/>
              </a:ext>
            </a:extLst>
          </p:cNvPr>
          <p:cNvSpPr txBox="1"/>
          <p:nvPr/>
        </p:nvSpPr>
        <p:spPr>
          <a:xfrm>
            <a:off x="838200" y="720314"/>
            <a:ext cx="735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Set suitable </a:t>
            </a:r>
            <a:r>
              <a:rPr lang="en-US" altLang="zh-CN" dirty="0" err="1"/>
              <a:t>of_flags</a:t>
            </a:r>
            <a:r>
              <a:rPr lang="en-US" altLang="zh-CN" dirty="0"/>
              <a:t> to </a:t>
            </a:r>
            <a:r>
              <a:rPr lang="en-US" altLang="zh-CN" dirty="0" err="1"/>
              <a:t>rte_mbuf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Set correct outer and inner </a:t>
            </a:r>
            <a:r>
              <a:rPr lang="en-US" altLang="zh-CN" dirty="0" err="1"/>
              <a:t>len</a:t>
            </a:r>
            <a:r>
              <a:rPr lang="en-US" altLang="zh-CN" dirty="0"/>
              <a:t> to </a:t>
            </a:r>
            <a:r>
              <a:rPr lang="en-US" altLang="zh-CN" dirty="0" err="1"/>
              <a:t>rte_mbuf</a:t>
            </a:r>
            <a:endParaRPr lang="zh-CN" altLang="en-US" dirty="0"/>
          </a:p>
        </p:txBody>
      </p:sp>
      <p:sp>
        <p:nvSpPr>
          <p:cNvPr id="5" name="AutoShape 2" descr="image2023-10-30_6-32-14.png">
            <a:extLst>
              <a:ext uri="{FF2B5EF4-FFF2-40B4-BE49-F238E27FC236}">
                <a16:creationId xmlns:a16="http://schemas.microsoft.com/office/drawing/2014/main" id="{06DF2850-EFF8-443C-A1F3-D3FE53FB6C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ACF0D7-5190-4B7A-8B2D-AB3FD4EDD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72" y="1968047"/>
            <a:ext cx="7458204" cy="43411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F6784F-9E20-4AD8-9146-6040367D8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280" y="2851909"/>
            <a:ext cx="3057525" cy="17240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34190E2-C253-4C90-B46E-EFDA482245A7}"/>
              </a:ext>
            </a:extLst>
          </p:cNvPr>
          <p:cNvSpPr txBox="1"/>
          <p:nvPr/>
        </p:nvSpPr>
        <p:spPr>
          <a:xfrm>
            <a:off x="838200" y="1482680"/>
            <a:ext cx="1041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follow table shows the parameters should be set to </a:t>
            </a:r>
            <a:r>
              <a:rPr lang="en-US" altLang="zh-CN" dirty="0" err="1"/>
              <a:t>rte_mbuf</a:t>
            </a:r>
            <a:r>
              <a:rPr lang="en-US" altLang="zh-CN" dirty="0"/>
              <a:t>, out ipv4 and inner ipv4 for example.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29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Userspace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vxlan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geneve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tso</a:t>
            </a:r>
            <a:r>
              <a:rPr lang="en-US" altLang="zh-CN" dirty="0">
                <a:solidFill>
                  <a:schemeClr val="tx1"/>
                </a:solidFill>
              </a:rPr>
              <a:t> supports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D3813F-8B92-4CB9-94CA-AACC9A008558}"/>
              </a:ext>
            </a:extLst>
          </p:cNvPr>
          <p:cNvSpPr txBox="1"/>
          <p:nvPr/>
        </p:nvSpPr>
        <p:spPr>
          <a:xfrm>
            <a:off x="983974" y="1361661"/>
            <a:ext cx="7265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Tunnel type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vxlan</a:t>
            </a:r>
            <a:r>
              <a:rPr lang="en-US" altLang="zh-CN" sz="2000" dirty="0"/>
              <a:t> and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geneve</a:t>
            </a:r>
            <a:r>
              <a:rPr lang="en-US" altLang="zh-CN" sz="2000" dirty="0"/>
              <a:t> with option extend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Ipv4 and ipv6:</a:t>
            </a:r>
          </a:p>
          <a:p>
            <a:pPr lvl="1"/>
            <a:r>
              <a:rPr lang="en-US" altLang="zh-CN" sz="2000" dirty="0"/>
              <a:t>Out ipv4 and inner ipv4</a:t>
            </a:r>
          </a:p>
          <a:p>
            <a:pPr lvl="1"/>
            <a:r>
              <a:rPr lang="en-US" altLang="zh-CN" sz="2000" dirty="0"/>
              <a:t>Out ipv4 and inner ipv6 </a:t>
            </a:r>
          </a:p>
          <a:p>
            <a:pPr lvl="1"/>
            <a:r>
              <a:rPr lang="en-US" altLang="zh-CN" sz="2000" dirty="0"/>
              <a:t>Out ipv6 and inner ipv4</a:t>
            </a:r>
          </a:p>
          <a:p>
            <a:pPr lvl="1"/>
            <a:r>
              <a:rPr lang="en-US" altLang="zh-CN" sz="2000" dirty="0"/>
              <a:t>Out ipv6 and inner ipv6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597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Userspace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vxlan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geneve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tso</a:t>
            </a:r>
            <a:r>
              <a:rPr lang="en-US" altLang="zh-CN" dirty="0">
                <a:solidFill>
                  <a:schemeClr val="tx1"/>
                </a:solidFill>
              </a:rPr>
              <a:t> limitations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B37761-DF7C-4B43-92DD-CDDCFAA88BC7}"/>
              </a:ext>
            </a:extLst>
          </p:cNvPr>
          <p:cNvSpPr txBox="1"/>
          <p:nvPr/>
        </p:nvSpPr>
        <p:spPr>
          <a:xfrm>
            <a:off x="838200" y="1510749"/>
            <a:ext cx="8991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Only physical ports support tunnel </a:t>
            </a:r>
            <a:r>
              <a:rPr lang="en-US" altLang="zh-CN" dirty="0" err="1"/>
              <a:t>tso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Netdev-linux</a:t>
            </a:r>
            <a:r>
              <a:rPr lang="en-US" altLang="zh-CN" dirty="0"/>
              <a:t> or </a:t>
            </a:r>
            <a:r>
              <a:rPr lang="en-US" altLang="zh-CN" dirty="0" err="1"/>
              <a:t>dpdk-vhost</a:t>
            </a:r>
            <a:r>
              <a:rPr lang="en-US" altLang="zh-CN" dirty="0"/>
              <a:t> ports do not support tunnel </a:t>
            </a:r>
            <a:r>
              <a:rPr lang="en-US" altLang="zh-CN" dirty="0" err="1"/>
              <a:t>tso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If the front-end device open </a:t>
            </a:r>
            <a:r>
              <a:rPr lang="en-US" altLang="zh-CN" dirty="0" err="1"/>
              <a:t>tx</a:t>
            </a:r>
            <a:r>
              <a:rPr lang="en-US" altLang="zh-CN" dirty="0"/>
              <a:t> offload but the </a:t>
            </a:r>
            <a:r>
              <a:rPr lang="en-US" altLang="zh-CN" dirty="0" err="1"/>
              <a:t>nic</a:t>
            </a:r>
            <a:r>
              <a:rPr lang="en-US" altLang="zh-CN" dirty="0"/>
              <a:t> does not support tunnel </a:t>
            </a:r>
            <a:r>
              <a:rPr lang="en-US" altLang="zh-CN" dirty="0" err="1"/>
              <a:t>tso</a:t>
            </a:r>
            <a:r>
              <a:rPr lang="en-US" altLang="zh-CN" dirty="0"/>
              <a:t>, the packets will be dropped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65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0"/>
          </p:nvPr>
        </p:nvSpPr>
        <p:spPr>
          <a:xfrm>
            <a:off x="838199" y="252979"/>
            <a:ext cx="10581861" cy="430887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Userspace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vxlan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geneve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tso</a:t>
            </a:r>
            <a:r>
              <a:rPr lang="en-US" altLang="zh-CN" dirty="0">
                <a:solidFill>
                  <a:schemeClr val="tx1"/>
                </a:solidFill>
              </a:rPr>
              <a:t> performance improvement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74C8EA-C9DF-4F90-B556-CE2837AC7F38}"/>
              </a:ext>
            </a:extLst>
          </p:cNvPr>
          <p:cNvSpPr txBox="1"/>
          <p:nvPr/>
        </p:nvSpPr>
        <p:spPr>
          <a:xfrm>
            <a:off x="974035" y="1273835"/>
            <a:ext cx="27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Using 25G E810 </a:t>
            </a:r>
            <a:r>
              <a:rPr lang="en-US" altLang="zh-CN" dirty="0" err="1"/>
              <a:t>nic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0E5EF6-B5C7-4875-8267-C2C6E0443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041" y="2233445"/>
            <a:ext cx="2772162" cy="23911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C144C5-26E6-4A46-A2B9-47EC62C0A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565" y="2128655"/>
            <a:ext cx="4439270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4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Userspace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vxlan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geneve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tso</a:t>
            </a:r>
            <a:r>
              <a:rPr lang="en-US" altLang="zh-CN" dirty="0">
                <a:solidFill>
                  <a:schemeClr val="tx1"/>
                </a:solidFill>
              </a:rPr>
              <a:t> problems and solutions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E68B01-67DA-4487-8398-3A639B06DF8A}"/>
              </a:ext>
            </a:extLst>
          </p:cNvPr>
          <p:cNvSpPr txBox="1"/>
          <p:nvPr/>
        </p:nvSpPr>
        <p:spPr>
          <a:xfrm>
            <a:off x="838200" y="1272209"/>
            <a:ext cx="95581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Problem:  </a:t>
            </a:r>
          </a:p>
          <a:p>
            <a:r>
              <a:rPr lang="en-US" altLang="zh-CN" sz="2000" dirty="0"/>
              <a:t>Set </a:t>
            </a:r>
            <a:r>
              <a:rPr lang="en-US" altLang="zh-CN" dirty="0"/>
              <a:t>RTE_MBUF_F_TX_TCP_SEG and RTE_MBUF_F_TX_TCP_CKSUM flags meanwhile </a:t>
            </a:r>
            <a:r>
              <a:rPr lang="en-US" altLang="zh-CN" sz="2000" dirty="0"/>
              <a:t>result in </a:t>
            </a:r>
            <a:r>
              <a:rPr lang="en-US" altLang="zh-CN" sz="2000" dirty="0" err="1"/>
              <a:t>nic</a:t>
            </a:r>
            <a:r>
              <a:rPr lang="en-US" altLang="zh-CN" sz="2000" dirty="0"/>
              <a:t>  hang.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Reason: </a:t>
            </a:r>
          </a:p>
          <a:p>
            <a:r>
              <a:rPr lang="en-US" altLang="zh-CN" sz="2000" dirty="0"/>
              <a:t>Maybe there is something wrong in firmware when processing the two flags meanwhile.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Solution: </a:t>
            </a:r>
          </a:p>
          <a:p>
            <a:r>
              <a:rPr lang="en-US" altLang="zh-CN" sz="2000" dirty="0"/>
              <a:t>When enable </a:t>
            </a:r>
            <a:r>
              <a:rPr lang="en-US" altLang="zh-CN" sz="2000" dirty="0" err="1"/>
              <a:t>tso</a:t>
            </a:r>
            <a:r>
              <a:rPr lang="en-US" altLang="zh-CN" sz="2000" dirty="0"/>
              <a:t>, just set RTE_MBUF_F_TX_TCP_SEG in </a:t>
            </a:r>
            <a:r>
              <a:rPr lang="en-US" altLang="zh-CN" sz="2000" dirty="0" err="1"/>
              <a:t>ovs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testpmd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csum</a:t>
            </a:r>
            <a:r>
              <a:rPr lang="en-US" altLang="zh-CN" sz="2000" dirty="0"/>
              <a:t> engine also set RTE_MBUF_F_TX_TCP_SEG only at this time. Whatever the bug is fixed in </a:t>
            </a:r>
            <a:r>
              <a:rPr lang="en-US" altLang="zh-CN" sz="2000" dirty="0" err="1"/>
              <a:t>Dpdk</a:t>
            </a:r>
            <a:r>
              <a:rPr lang="en-US" altLang="zh-CN" sz="2000" dirty="0"/>
              <a:t> 22.11 in commit </a:t>
            </a:r>
            <a:r>
              <a:rPr lang="en-US" altLang="zh-CN" dirty="0"/>
              <a:t>d082b37d081e6de467700128f217e14b5e852bf6.</a:t>
            </a:r>
            <a:endParaRPr lang="en-US" altLang="zh-CN" sz="2000" dirty="0"/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04559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云豹智能ppt模板4-1.pptx" id="{139D271F-96FD-4059-A418-6EE79A461E86}" vid="{C85CB2D6-CDAC-4915-A025-CEB1B6F70183}"/>
    </a:ext>
  </a:extLst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31054</TotalTime>
  <Words>496</Words>
  <Application>Microsoft Office PowerPoint</Application>
  <PresentationFormat>宽屏</PresentationFormat>
  <Paragraphs>90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Lato</vt:lpstr>
      <vt:lpstr>Microsoft YaHei Light</vt:lpstr>
      <vt:lpstr>Raleway</vt:lpstr>
      <vt:lpstr>Songti SC</vt:lpstr>
      <vt:lpstr>等线</vt:lpstr>
      <vt:lpstr>等线 Light</vt:lpstr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Office 主题​​</vt:lpstr>
      <vt:lpstr>Streamline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Xueli</dc:creator>
  <cp:lastModifiedBy>Dexia Li</cp:lastModifiedBy>
  <cp:revision>3001</cp:revision>
  <cp:lastPrinted>2021-04-14T02:29:51Z</cp:lastPrinted>
  <dcterms:created xsi:type="dcterms:W3CDTF">2021-04-26T06:57:42Z</dcterms:created>
  <dcterms:modified xsi:type="dcterms:W3CDTF">2023-11-25T08:06:31Z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_IPGFID">
    <vt:lpwstr>[DocID]=1631D1FF-9DA5-4B12-B262-7ED8D099FA4E</vt:lpwstr>
  </property>
  <property fmtid="{D5CDD505-2E9C-101B-9397-08002B2CF9AE}" pid="4" name="_IPGFLOW_P-1_E-1_FP-1_SP-1_CV-8D0EC1FD_CN-57D709C7">
    <vt:lpwstr>GU9981KogO0mjnWTgU7ccDkKBGxt8XPGyT5P8wyg+p9C/2WmRpVzQ3ibereXKpcFbxWbG/f5aPbgTUnYQCKL1KuxGaEV7m9ROr5m1wjEdiGDHHmhXLXH1fAZn8YM4PkjPZUALVXOIEOy8JH/F4iL2H6618+A0W8fcZCBfUGVnhvn9LYeoZrRAyXI7iR5Co4p4UssI1clD4OvnG5TVAfZiGScWTxPFr1+8o8qKdqnptWZW7x9Kra3dp4LJIka7Wr</vt:lpwstr>
  </property>
  <property fmtid="{D5CDD505-2E9C-101B-9397-08002B2CF9AE}" pid="5" name="_IPGFLOW_P-1_E-1_FP-1_SP-2_CV-BB8A4B4D_CN-10D8AC9E">
    <vt:lpwstr>auv0ZfX6w/oB7s+aXJPxriN1NwiSSDVbK188F1/yfwAtKOB0B/u7gWSIhAJL9R9YHnnoOR4DodWiRj/9GUBW94Qa8nNTTO8BsWE7qTKu42DjkM3rkUh9xZSUlrTWNlhdTYgaCBfn/q5XMBnHDoGuujgmy8y8AqgkN/Z9BUfNwsE8NC4cu3me1sJO+m6Xlvg1Bb0Bur5OMbdOcwOL4N9KoCw==</vt:lpwstr>
  </property>
  <property fmtid="{D5CDD505-2E9C-101B-9397-08002B2CF9AE}" pid="6" name="_IPGFLOW_P-1_E-0_FP-1_CV-ACF98C78_CN-4B0B69A5">
    <vt:lpwstr>DPSPMK|3|472|2|0</vt:lpwstr>
  </property>
  <property fmtid="{D5CDD505-2E9C-101B-9397-08002B2CF9AE}" pid="7" name="_IPGFLOW_P-1_E-1_FP-2_SP-1_CV-6504ECCD_CN-291FC3D0">
    <vt:lpwstr>xWRyOIAnsSxF5DdnoogLivGCoBYL/TLeSpFt5FlJCTZrGHCV/0DPrAAmyKmiCJDn63LdsUnydtQCabglOMsN43kjj17HWzgwm5+8AopFWqo4Aud/aZi7G0hQZTKG1GO20Sh0SWBb7WfcgP4/peJr5D+cie26hvoKx33TFfAE7sm3QphdmDVwHsBLfA4kc+UwuIK3ou5FFzvbQK8MdDZQpuc4V/mmOXH4H3fc4Wrhx0fqBAYWwNq/08PqMWUEN/B</vt:lpwstr>
  </property>
  <property fmtid="{D5CDD505-2E9C-101B-9397-08002B2CF9AE}" pid="8" name="_IPGFLOW_P-1_E-1_FP-2_SP-2_CV-5E1E23FD_CN-26B2663C">
    <vt:lpwstr>GzRI20ul9OTeu6siokP3/e9W0vEbs949A5gkLdjpt8zFxq5erNJVs84lhwI5PLJTLLMXSZKS04xYlKKVhXRGce0bOCfyJxqogcvookV4sQ83IidMr4b2B4zHmmXo0q4klZUghlKCNiFbhfIiLuEKvYLGKLouV3wdSz75VnrQ6uAg=</vt:lpwstr>
  </property>
  <property fmtid="{D5CDD505-2E9C-101B-9397-08002B2CF9AE}" pid="9" name="_IPGFLOW_P-1_E-0_FP-2_CV-B684056A_CN-AAAC91D0">
    <vt:lpwstr>DPSPMK|3|428|2|0</vt:lpwstr>
  </property>
  <property fmtid="{D5CDD505-2E9C-101B-9397-08002B2CF9AE}" pid="10" name="_IPGFLOW_P-1_E-1_FP-3_SP-1_CV-9A929BDE_CN-B768E48F">
    <vt:lpwstr>xWRyOIAnsSxF5DdnoogLisxSMF/dvOEJZfstjgjrkxK8mF5B1YZtonNQ14qJ9J3eF6XnGR3jR3E0R2xdaeLrxbFDyB6UNlkO639FZ1CMCh2te3QmFndJ3p5ct1663AhC2CMR1j22XYQhpgBxXvl6Qeni8yp7kinuVG8pKqSM+16BgzoXSMGsP+IXNxAT7wEIj9V3elZG3ldpyilEBtGw37Os+dMLoQ08aLK5rzyluDqVB8mtgTC1dRrX6S2GKnr</vt:lpwstr>
  </property>
  <property fmtid="{D5CDD505-2E9C-101B-9397-08002B2CF9AE}" pid="11" name="_IPGFLOW_P-1_E-1_FP-3_SP-2_CV-7B12D0BC_CN-B38AC44F">
    <vt:lpwstr>5nssD2KU9xfYaeZZX6+ZWAcpeIWDGP8BHxIAbUsvFOYYlubY0uBVPlYBQ31OclOlJuZ9fBmZWehmzzebnlgRx8IAcHS8lu6Rm5mgMeXo3/Q6BalQcMZvNXwQ5Fz0laZjoWYAb43XTAx0GB6c2Ya/m73I74HYoNj7tOxjXiTCRZG4=</vt:lpwstr>
  </property>
  <property fmtid="{D5CDD505-2E9C-101B-9397-08002B2CF9AE}" pid="12" name="_IPGFLOW_P-1_E-0_FP-3_CV-B684056A_CN-773A4855">
    <vt:lpwstr>DPSPMK|3|428|2|0</vt:lpwstr>
  </property>
  <property fmtid="{D5CDD505-2E9C-101B-9397-08002B2CF9AE}" pid="13" name="DOCPROPERTY_INTERNAL_DELFLAGS1">
    <vt:lpwstr>1</vt:lpwstr>
  </property>
  <property fmtid="{D5CDD505-2E9C-101B-9397-08002B2CF9AE}" pid="14" name="_IPGFLOW_P-1_E-0_CV-8E99CE07_CN-D89DE77">
    <vt:lpwstr>DPFPMK|3|50|4|0</vt:lpwstr>
  </property>
  <property fmtid="{D5CDD505-2E9C-101B-9397-08002B2CF9AE}" pid="15" name="_IPGFLOW_P-1_E-1_FP-4_SP-1_CV-722EFAC6_CN-82E42A1">
    <vt:lpwstr>xWRyOIAnsSxF5DdnoogLiuOnnYS/K1LEG1HD5r/0/vC3GR6I/skSIMb9d+Lr9G0MFvbH2imIj5ABr875p62Q/44mEnOpYaLMwaySDjTJ9VCao0hfCZ8S6PKpqHEwNdoV+I7UpW73iMwV6OpJG7LTFawjfOZoBPZLNlcQ5gdjqYX/1Mvw/ngLTAdTXo88b4M5qEBnvDEcmnyMq6cnaDe+rP8+aL1O/uZs0hlQnV4RaUyF2Cx9I47HRxJPoed/vh3</vt:lpwstr>
  </property>
  <property fmtid="{D5CDD505-2E9C-101B-9397-08002B2CF9AE}" pid="16" name="_IPGFLOW_P-1_E-1_FP-4_SP-2_CV-6D6F943D_CN-DA9580B1">
    <vt:lpwstr>kifBUFivHMgKUrhfPd6iENyiyRxAI0S4BYgBHOVbG9pywwgJiUQe7Jsxov1em/qxkpXbISe4EK0FzLPwS2T0iL2ImSqKC2L24yQlC0EAal7VBFUvmznMj6yaxMwWqTHw15hcuPZVwXdyNsBKxDQ5L0VKd2LEXO7s3OONSa1jw4nLyDJgEpIxKF7siBLTb7pRfNX5p9Q9vfNWAl2R3RZ5KV5Eg9QyEOqcBq2dAKt1dyLC8m/ry2kN5fcTR5MovpN</vt:lpwstr>
  </property>
  <property fmtid="{D5CDD505-2E9C-101B-9397-08002B2CF9AE}" pid="17" name="_IPGFLOW_P-1_E-1_FP-4_SP-3_CV-A536C1F5_CN-35952554">
    <vt:lpwstr>uySd6TvFrzKyTTsq6/zzpiY/AHRmVIcvRA86ZeWGz1j4oT6rCuzW5EyVO1TH/BEXPCPFd+eeh9odidIfxCoKHVvhhmQEOyq7zCBGY1v/F6PqVBUM1m49sz6kHTNe/Mi6rO</vt:lpwstr>
  </property>
  <property fmtid="{D5CDD505-2E9C-101B-9397-08002B2CF9AE}" pid="18" name="_IPGFLOW_P-1_E-0_FP-4_CV-C6F0D6A8_CN-ADF72BD9">
    <vt:lpwstr>DPSPMK|3|640|3|0</vt:lpwstr>
  </property>
</Properties>
</file>