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823" r:id="rId2"/>
    <p:sldId id="873" r:id="rId3"/>
    <p:sldId id="879" r:id="rId4"/>
    <p:sldId id="880" r:id="rId5"/>
    <p:sldId id="898" r:id="rId6"/>
    <p:sldId id="881" r:id="rId7"/>
    <p:sldId id="916" r:id="rId8"/>
    <p:sldId id="917" r:id="rId9"/>
    <p:sldId id="918" r:id="rId10"/>
    <p:sldId id="902" r:id="rId11"/>
    <p:sldId id="903" r:id="rId12"/>
    <p:sldId id="901" r:id="rId13"/>
    <p:sldId id="897" r:id="rId14"/>
    <p:sldId id="913" r:id="rId15"/>
    <p:sldId id="914" r:id="rId16"/>
    <p:sldId id="915" r:id="rId17"/>
    <p:sldId id="904" r:id="rId18"/>
    <p:sldId id="905" r:id="rId19"/>
    <p:sldId id="906" r:id="rId20"/>
    <p:sldId id="907" r:id="rId21"/>
    <p:sldId id="908" r:id="rId22"/>
    <p:sldId id="919" r:id="rId23"/>
    <p:sldId id="920" r:id="rId24"/>
    <p:sldId id="921" r:id="rId25"/>
    <p:sldId id="922" r:id="rId26"/>
    <p:sldId id="909" r:id="rId27"/>
    <p:sldId id="910" r:id="rId28"/>
    <p:sldId id="912" r:id="rId29"/>
    <p:sldId id="895" r:id="rId30"/>
    <p:sldId id="8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19D"/>
    <a:srgbClr val="00D986"/>
    <a:srgbClr val="FD0F23"/>
    <a:srgbClr val="FF9966"/>
    <a:srgbClr val="273F52"/>
    <a:srgbClr val="58A8D1"/>
    <a:srgbClr val="366E9E"/>
    <a:srgbClr val="43B02A"/>
    <a:srgbClr val="DD0031"/>
    <a:srgbClr val="248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6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5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9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21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2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72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3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2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43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93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4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9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3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82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3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04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3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68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8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7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8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C1A9D1-CE62-4559-BC1C-FFF6756F4F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366E-B5C1-4D8F-5704-4AB0242C596A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37" y="6407150"/>
            <a:ext cx="1228725" cy="3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89" r:id="rId25"/>
    <p:sldLayoutId id="2147483783" r:id="rId26"/>
    <p:sldLayoutId id="2147483819" r:id="rId27"/>
    <p:sldLayoutId id="2147483814" r:id="rId28"/>
    <p:sldLayoutId id="2147483815" r:id="rId29"/>
    <p:sldLayoutId id="2147483817" r:id="rId30"/>
    <p:sldLayoutId id="2147483832" r:id="rId31"/>
    <p:sldLayoutId id="2147483833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F2DF5D1-D6C6-476D-842E-B65491AC92FE}"/>
              </a:ext>
            </a:extLst>
          </p:cNvPr>
          <p:cNvSpPr/>
          <p:nvPr/>
        </p:nvSpPr>
        <p:spPr>
          <a:xfrm>
            <a:off x="9764573" y="-888366"/>
            <a:ext cx="3082418" cy="3082418"/>
          </a:xfrm>
          <a:prstGeom prst="donut">
            <a:avLst>
              <a:gd name="adj" fmla="val 12677"/>
            </a:avLst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90212D2-B45B-4D98-BC1A-F261090C3A20}"/>
              </a:ext>
            </a:extLst>
          </p:cNvPr>
          <p:cNvSpPr/>
          <p:nvPr/>
        </p:nvSpPr>
        <p:spPr>
          <a:xfrm rot="10800000" flipH="1" flipV="1">
            <a:off x="242887" y="0"/>
            <a:ext cx="6272213" cy="4881717"/>
          </a:xfrm>
          <a:prstGeom prst="flowChartDocument">
            <a:avLst/>
          </a:prstGeom>
          <a:gradFill>
            <a:gsLst>
              <a:gs pos="0">
                <a:srgbClr val="273F52"/>
              </a:gs>
              <a:gs pos="100000">
                <a:srgbClr val="00D986">
                  <a:alpha val="49804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148F1-677A-4402-B37F-C881C032C629}"/>
              </a:ext>
            </a:extLst>
          </p:cNvPr>
          <p:cNvSpPr txBox="1"/>
          <p:nvPr/>
        </p:nvSpPr>
        <p:spPr>
          <a:xfrm>
            <a:off x="357580" y="401854"/>
            <a:ext cx="5738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Playwright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C4951-B89A-41F0-AE90-90C4765C9E0C}"/>
              </a:ext>
            </a:extLst>
          </p:cNvPr>
          <p:cNvSpPr/>
          <p:nvPr/>
        </p:nvSpPr>
        <p:spPr>
          <a:xfrm>
            <a:off x="357580" y="1434650"/>
            <a:ext cx="4845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a typeface="Adobe Fan Heiti Std B" panose="020B0700000000000000" pitchFamily="34" charset="-128"/>
              </a:rPr>
              <a:t>Control Statements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DC61AB18-34E2-8F77-575F-088DCDBC7BC4}"/>
              </a:ext>
            </a:extLst>
          </p:cNvPr>
          <p:cNvSpPr/>
          <p:nvPr/>
        </p:nvSpPr>
        <p:spPr bwMode="auto">
          <a:xfrm>
            <a:off x="3973184" y="2499608"/>
            <a:ext cx="1945307" cy="1858780"/>
          </a:xfrm>
          <a:prstGeom prst="diamond">
            <a:avLst/>
          </a:prstGeom>
          <a:solidFill>
            <a:schemeClr val="accent3">
              <a:alpha val="16029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Lets write a sample code (positive number)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stCxn id="4" idx="3"/>
          </p:cNvCxnSpPr>
          <p:nvPr/>
        </p:nvCxnSpPr>
        <p:spPr>
          <a:xfrm>
            <a:off x="5918491" y="3428998"/>
            <a:ext cx="106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55CFE-942C-BB3D-BD3D-BE6236542465}"/>
              </a:ext>
            </a:extLst>
          </p:cNvPr>
          <p:cNvCxnSpPr/>
          <p:nvPr/>
        </p:nvCxnSpPr>
        <p:spPr>
          <a:xfrm>
            <a:off x="2940506" y="3427747"/>
            <a:ext cx="106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Learn how to type faster. Touch typing tips — Ratatype">
            <a:extLst>
              <a:ext uri="{FF2B5EF4-FFF2-40B4-BE49-F238E27FC236}">
                <a16:creationId xmlns:a16="http://schemas.microsoft.com/office/drawing/2014/main" id="{9FC93D6F-3481-F60A-4A3E-C23AC508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5" y="3096116"/>
            <a:ext cx="2312201" cy="10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1 (Spanish TV channel) - Wikipedia">
            <a:extLst>
              <a:ext uri="{FF2B5EF4-FFF2-40B4-BE49-F238E27FC236}">
                <a16:creationId xmlns:a16="http://schemas.microsoft.com/office/drawing/2014/main" id="{185831BB-1BF9-D13F-5F8D-70C3F446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94" y="2819136"/>
            <a:ext cx="1363738" cy="121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itive Numbers — Definition &amp; Examples - Expii">
            <a:extLst>
              <a:ext uri="{FF2B5EF4-FFF2-40B4-BE49-F238E27FC236}">
                <a16:creationId xmlns:a16="http://schemas.microsoft.com/office/drawing/2014/main" id="{B7C64310-975C-BE2E-4A39-40A505814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775" y="2981696"/>
            <a:ext cx="3163784" cy="316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C8BA5F-8678-E740-542F-1A10B9B577B5}"/>
              </a:ext>
            </a:extLst>
          </p:cNvPr>
          <p:cNvSpPr/>
          <p:nvPr/>
        </p:nvSpPr>
        <p:spPr bwMode="auto">
          <a:xfrm>
            <a:off x="6523228" y="4036358"/>
            <a:ext cx="4397617" cy="2166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C88693-908E-FA09-23E2-72F02DB86251}"/>
              </a:ext>
            </a:extLst>
          </p:cNvPr>
          <p:cNvSpPr/>
          <p:nvPr/>
        </p:nvSpPr>
        <p:spPr bwMode="auto">
          <a:xfrm>
            <a:off x="4007431" y="1888760"/>
            <a:ext cx="1861821" cy="4601973"/>
          </a:xfrm>
          <a:prstGeom prst="rect">
            <a:avLst/>
          </a:prstGeom>
          <a:solidFill>
            <a:schemeClr val="accent3">
              <a:alpha val="29712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159970" y="11940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Lets write a sample code (browser vendor)</a:t>
            </a:r>
          </a:p>
        </p:txBody>
      </p:sp>
      <p:pic>
        <p:nvPicPr>
          <p:cNvPr id="5122" name="Picture 2" descr="Chrome | Google Blog">
            <a:extLst>
              <a:ext uri="{FF2B5EF4-FFF2-40B4-BE49-F238E27FC236}">
                <a16:creationId xmlns:a16="http://schemas.microsoft.com/office/drawing/2014/main" id="{FB242B5B-202B-B0D7-32C2-EBDD8EE13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15" y="2385399"/>
            <a:ext cx="768663" cy="76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oogle - Wikipedia">
            <a:extLst>
              <a:ext uri="{FF2B5EF4-FFF2-40B4-BE49-F238E27FC236}">
                <a16:creationId xmlns:a16="http://schemas.microsoft.com/office/drawing/2014/main" id="{9F1C45AD-DF3B-13C7-F3E7-1F6B1736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69" y="2385399"/>
            <a:ext cx="2606373" cy="88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30" name="Picture 10" descr="Browser - Free seo and web icons">
            <a:extLst>
              <a:ext uri="{FF2B5EF4-FFF2-40B4-BE49-F238E27FC236}">
                <a16:creationId xmlns:a16="http://schemas.microsoft.com/office/drawing/2014/main" id="{92256EAA-F00A-9838-7DD5-8E0672AF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3" y="3158131"/>
            <a:ext cx="2063230" cy="206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255CFE-942C-BB3D-BD3D-BE6236542465}"/>
              </a:ext>
            </a:extLst>
          </p:cNvPr>
          <p:cNvCxnSpPr/>
          <p:nvPr/>
        </p:nvCxnSpPr>
        <p:spPr>
          <a:xfrm>
            <a:off x="2940506" y="4068280"/>
            <a:ext cx="1066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Firefox - Wikipedia">
            <a:extLst>
              <a:ext uri="{FF2B5EF4-FFF2-40B4-BE49-F238E27FC236}">
                <a16:creationId xmlns:a16="http://schemas.microsoft.com/office/drawing/2014/main" id="{61533ADC-7903-878E-DCFF-0D64B7FD1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15" y="3319607"/>
            <a:ext cx="739661" cy="7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afari (web browser) - Wikipedia">
            <a:extLst>
              <a:ext uri="{FF2B5EF4-FFF2-40B4-BE49-F238E27FC236}">
                <a16:creationId xmlns:a16="http://schemas.microsoft.com/office/drawing/2014/main" id="{33D66A87-C388-82EE-426D-32BFF3A0C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35" y="4392118"/>
            <a:ext cx="772220" cy="76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s it time for you to use Microsoft's new Edge browser? - Licensing Experts  for Microsoft, VMware, Adobe, IBM, Oracle and others | Emerset : Licensing  Experts for Microsoft, VMware, Adobe, IBM,">
            <a:extLst>
              <a:ext uri="{FF2B5EF4-FFF2-40B4-BE49-F238E27FC236}">
                <a16:creationId xmlns:a16="http://schemas.microsoft.com/office/drawing/2014/main" id="{21538DDB-AA4D-AB8D-F200-0461905F9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642" y="5452255"/>
            <a:ext cx="1107284" cy="93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microsoft-logo-png-transparent-20 - Evergreen Leadership">
            <a:extLst>
              <a:ext uri="{FF2B5EF4-FFF2-40B4-BE49-F238E27FC236}">
                <a16:creationId xmlns:a16="http://schemas.microsoft.com/office/drawing/2014/main" id="{E10EEE0A-2FCC-A1A7-3FCE-0C57339FE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69" y="5210019"/>
            <a:ext cx="3182911" cy="11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Apple Inc in the Largest Company in USA by Market Capitalization as in 2021  - Electronics Tutorial | The Best Electronics Tutorial Website">
            <a:extLst>
              <a:ext uri="{FF2B5EF4-FFF2-40B4-BE49-F238E27FC236}">
                <a16:creationId xmlns:a16="http://schemas.microsoft.com/office/drawing/2014/main" id="{9FB1A235-92EB-3C02-3B33-790F21DD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69" y="4417108"/>
            <a:ext cx="2181652" cy="80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Mozilla Logo Icons PNG - Free PNG and Icons Downloads">
            <a:extLst>
              <a:ext uri="{FF2B5EF4-FFF2-40B4-BE49-F238E27FC236}">
                <a16:creationId xmlns:a16="http://schemas.microsoft.com/office/drawing/2014/main" id="{D450FF39-3482-5DE5-D1B6-B8AC9AAF3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269" y="3359355"/>
            <a:ext cx="246730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18493B-819C-1B6F-8E09-9AC754F7C013}"/>
              </a:ext>
            </a:extLst>
          </p:cNvPr>
          <p:cNvCxnSpPr>
            <a:cxnSpLocks/>
          </p:cNvCxnSpPr>
          <p:nvPr/>
        </p:nvCxnSpPr>
        <p:spPr>
          <a:xfrm>
            <a:off x="5409322" y="2763184"/>
            <a:ext cx="1501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5E653B-0733-C368-7A19-F156373FCAC4}"/>
              </a:ext>
            </a:extLst>
          </p:cNvPr>
          <p:cNvCxnSpPr>
            <a:cxnSpLocks/>
          </p:cNvCxnSpPr>
          <p:nvPr/>
        </p:nvCxnSpPr>
        <p:spPr>
          <a:xfrm>
            <a:off x="5409322" y="3773982"/>
            <a:ext cx="1501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90D6D6-5917-09BB-9A5F-736B443CB52E}"/>
              </a:ext>
            </a:extLst>
          </p:cNvPr>
          <p:cNvCxnSpPr>
            <a:cxnSpLocks/>
          </p:cNvCxnSpPr>
          <p:nvPr/>
        </p:nvCxnSpPr>
        <p:spPr>
          <a:xfrm>
            <a:off x="5462926" y="4776449"/>
            <a:ext cx="1501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921851-96F1-DC97-35E4-0B66B1F5B8C5}"/>
              </a:ext>
            </a:extLst>
          </p:cNvPr>
          <p:cNvCxnSpPr>
            <a:cxnSpLocks/>
          </p:cNvCxnSpPr>
          <p:nvPr/>
        </p:nvCxnSpPr>
        <p:spPr>
          <a:xfrm>
            <a:off x="5505398" y="5918400"/>
            <a:ext cx="1501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Control Statements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CB6EF2-A336-DDB6-3740-7A76441AF473}"/>
              </a:ext>
            </a:extLst>
          </p:cNvPr>
          <p:cNvCxnSpPr>
            <a:cxnSpLocks/>
          </p:cNvCxnSpPr>
          <p:nvPr/>
        </p:nvCxnSpPr>
        <p:spPr>
          <a:xfrm>
            <a:off x="5345721" y="1407292"/>
            <a:ext cx="0" cy="11588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DF805588-85B2-E47F-4036-3ACA5F9AE14F}"/>
              </a:ext>
            </a:extLst>
          </p:cNvPr>
          <p:cNvSpPr/>
          <p:nvPr/>
        </p:nvSpPr>
        <p:spPr>
          <a:xfrm>
            <a:off x="4133749" y="1078108"/>
            <a:ext cx="2423949" cy="658368"/>
          </a:xfrm>
          <a:prstGeom prst="roundRect">
            <a:avLst/>
          </a:prstGeom>
          <a:gradFill flip="none" rotWithShape="1">
            <a:gsLst>
              <a:gs pos="0">
                <a:srgbClr val="273F52"/>
              </a:gs>
              <a:gs pos="100000">
                <a:srgbClr val="00D98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81A2B90E-415C-BC88-3573-41D05BA9F511}"/>
              </a:ext>
            </a:extLst>
          </p:cNvPr>
          <p:cNvSpPr/>
          <p:nvPr/>
        </p:nvSpPr>
        <p:spPr>
          <a:xfrm>
            <a:off x="4526210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868699" y="1232013"/>
            <a:ext cx="9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A4D3B-1E05-7D9A-E47D-09FE254FED3B}"/>
              </a:ext>
            </a:extLst>
          </p:cNvPr>
          <p:cNvSpPr txBox="1"/>
          <p:nvPr/>
        </p:nvSpPr>
        <p:spPr>
          <a:xfrm>
            <a:off x="4882539" y="2709585"/>
            <a:ext cx="108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Iteration</a:t>
            </a:r>
            <a:endParaRPr lang="en-US" sz="20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20D853-58D2-FFAF-485F-F7A78647A167}"/>
              </a:ext>
            </a:extLst>
          </p:cNvPr>
          <p:cNvSpPr txBox="1"/>
          <p:nvPr/>
        </p:nvSpPr>
        <p:spPr>
          <a:xfrm>
            <a:off x="8884156" y="787017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Keywords &amp; Lower case</a:t>
            </a:r>
          </a:p>
        </p:txBody>
      </p:sp>
      <p:sp>
        <p:nvSpPr>
          <p:cNvPr id="85" name="Rounded Rectangle 27">
            <a:extLst>
              <a:ext uri="{FF2B5EF4-FFF2-40B4-BE49-F238E27FC236}">
                <a16:creationId xmlns:a16="http://schemas.microsoft.com/office/drawing/2014/main" id="{29EF2F93-C442-96D8-47F0-824804F74E95}"/>
              </a:ext>
            </a:extLst>
          </p:cNvPr>
          <p:cNvSpPr/>
          <p:nvPr/>
        </p:nvSpPr>
        <p:spPr>
          <a:xfrm>
            <a:off x="3463788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ounded Rectangle 29">
            <a:extLst>
              <a:ext uri="{FF2B5EF4-FFF2-40B4-BE49-F238E27FC236}">
                <a16:creationId xmlns:a16="http://schemas.microsoft.com/office/drawing/2014/main" id="{984487C1-CCBC-8640-312A-B99F5308B52B}"/>
              </a:ext>
            </a:extLst>
          </p:cNvPr>
          <p:cNvSpPr/>
          <p:nvPr/>
        </p:nvSpPr>
        <p:spPr>
          <a:xfrm>
            <a:off x="110483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ounded Rectangle 30">
            <a:extLst>
              <a:ext uri="{FF2B5EF4-FFF2-40B4-BE49-F238E27FC236}">
                <a16:creationId xmlns:a16="http://schemas.microsoft.com/office/drawing/2014/main" id="{85A2DB0E-49F8-1A95-4F23-1C1DFA075C03}"/>
              </a:ext>
            </a:extLst>
          </p:cNvPr>
          <p:cNvSpPr/>
          <p:nvPr/>
        </p:nvSpPr>
        <p:spPr>
          <a:xfrm>
            <a:off x="582274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089648-7AD3-8276-FD7E-3174C38DF140}"/>
              </a:ext>
            </a:extLst>
          </p:cNvPr>
          <p:cNvSpPr txBox="1"/>
          <p:nvPr/>
        </p:nvSpPr>
        <p:spPr>
          <a:xfrm>
            <a:off x="1355873" y="5811365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for 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663013-1B36-1E54-9FA0-174FCB9AFB08}"/>
              </a:ext>
            </a:extLst>
          </p:cNvPr>
          <p:cNvSpPr txBox="1"/>
          <p:nvPr/>
        </p:nvSpPr>
        <p:spPr>
          <a:xfrm>
            <a:off x="3750291" y="5811365"/>
            <a:ext cx="1221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for .. each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DFEE95-00C6-D7F4-B66F-7C5BC102F00E}"/>
              </a:ext>
            </a:extLst>
          </p:cNvPr>
          <p:cNvSpPr txBox="1"/>
          <p:nvPr/>
        </p:nvSpPr>
        <p:spPr>
          <a:xfrm>
            <a:off x="6347491" y="581445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while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CF3476C-6481-FA04-9FCA-ABFB1ECCB9AA}"/>
              </a:ext>
            </a:extLst>
          </p:cNvPr>
          <p:cNvCxnSpPr>
            <a:cxnSpLocks/>
          </p:cNvCxnSpPr>
          <p:nvPr/>
        </p:nvCxnSpPr>
        <p:spPr>
          <a:xfrm>
            <a:off x="2004041" y="5334358"/>
            <a:ext cx="70236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1EFA41-FE1F-DD2E-1D23-58AADBBC605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2004041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21B9426-5327-CDB6-16D5-F4E39A75440D}"/>
              </a:ext>
            </a:extLst>
          </p:cNvPr>
          <p:cNvCxnSpPr>
            <a:cxnSpLocks/>
          </p:cNvCxnSpPr>
          <p:nvPr/>
        </p:nvCxnSpPr>
        <p:spPr>
          <a:xfrm>
            <a:off x="6788402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3DC9DA-1E99-309C-E266-691483E20777}"/>
              </a:ext>
            </a:extLst>
          </p:cNvPr>
          <p:cNvCxnSpPr>
            <a:cxnSpLocks/>
          </p:cNvCxnSpPr>
          <p:nvPr/>
        </p:nvCxnSpPr>
        <p:spPr>
          <a:xfrm>
            <a:off x="4403271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30">
            <a:extLst>
              <a:ext uri="{FF2B5EF4-FFF2-40B4-BE49-F238E27FC236}">
                <a16:creationId xmlns:a16="http://schemas.microsoft.com/office/drawing/2014/main" id="{C503F219-9874-030C-4C69-119C35F66453}"/>
              </a:ext>
            </a:extLst>
          </p:cNvPr>
          <p:cNvSpPr/>
          <p:nvPr/>
        </p:nvSpPr>
        <p:spPr>
          <a:xfrm>
            <a:off x="806207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FA79A8D-801C-8550-BA2C-0992FDCDDD14}"/>
              </a:ext>
            </a:extLst>
          </p:cNvPr>
          <p:cNvSpPr txBox="1"/>
          <p:nvPr/>
        </p:nvSpPr>
        <p:spPr>
          <a:xfrm>
            <a:off x="8423315" y="5814453"/>
            <a:ext cx="107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 while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AFFEEEB-B28B-07A7-776A-6A274DB181A5}"/>
              </a:ext>
            </a:extLst>
          </p:cNvPr>
          <p:cNvCxnSpPr>
            <a:cxnSpLocks/>
          </p:cNvCxnSpPr>
          <p:nvPr/>
        </p:nvCxnSpPr>
        <p:spPr>
          <a:xfrm>
            <a:off x="9027732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CA885A6-5EC1-A2E1-4A72-4BA81DDEDC8F}"/>
              </a:ext>
            </a:extLst>
          </p:cNvPr>
          <p:cNvCxnSpPr>
            <a:cxnSpLocks/>
          </p:cNvCxnSpPr>
          <p:nvPr/>
        </p:nvCxnSpPr>
        <p:spPr>
          <a:xfrm>
            <a:off x="5357442" y="3217365"/>
            <a:ext cx="0" cy="211699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103" grpId="0" animBg="1"/>
      <p:bldP spid="1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 for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543791" y="892765"/>
            <a:ext cx="8537863" cy="583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Loop (Fixed Iterations)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 loop runs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specific number of times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has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parts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let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 (Starting point)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 (Loop runs while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less than 5)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Increment/Update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 (Increase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1 each time)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9144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Print numbers from 1 to 5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5;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1 2 3 4 5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for when you know exactly how many times you want to loop.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5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 </a:t>
            </a:r>
            <a:r>
              <a:rPr lang="en-ID" sz="3600" dirty="0" err="1">
                <a:solidFill>
                  <a:srgbClr val="273F52"/>
                </a:solidFill>
              </a:rPr>
              <a:t>forEach</a:t>
            </a:r>
            <a:r>
              <a:rPr lang="en-ID" sz="3600" dirty="0">
                <a:solidFill>
                  <a:srgbClr val="273F52"/>
                </a:solidFill>
              </a:rPr>
              <a:t>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399" y="823607"/>
            <a:ext cx="9628910" cy="604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 (Array Looping)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is used for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iterating over arrays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executes a function for each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array.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Print each fruit in an array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automationTools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[“Playwright”, “Selenium", “Puppeteer"];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automationTools.forEach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(function (automation) {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console.log(automation);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Playwright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Selenium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Puppeteer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looping through arrays.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4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 while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835" y="920778"/>
            <a:ext cx="9557599" cy="5532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while Loop (Condition-Based)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long as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condition is true.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Useful when we don’t know how many times the loop should run.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Count from 1 to 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count = 1;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(count &lt;= 5) {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console.log(count);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count++;  // Increment count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1 2 3 4 5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while when the number of iterations is unknown.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 </a:t>
            </a:r>
            <a:r>
              <a:rPr lang="en-ID" sz="3600" dirty="0" err="1">
                <a:solidFill>
                  <a:srgbClr val="273F52"/>
                </a:solidFill>
              </a:rPr>
              <a:t>do..while</a:t>
            </a:r>
            <a:r>
              <a:rPr lang="en-ID" sz="3600" dirty="0">
                <a:solidFill>
                  <a:srgbClr val="273F52"/>
                </a:solidFill>
              </a:rPr>
              <a:t>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626919" y="746696"/>
            <a:ext cx="7135090" cy="595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do...while Loop (Runs at least once)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Runs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least once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even if the condition is false.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 is checked after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loop executes.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Run once even if condition is false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while (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5); // Condition is false (10 is not ≤ 5)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do...while when you want the loop to run at least once.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8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Lets write a sample code (print numbers 1 … 10)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7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b="1" dirty="0">
                <a:solidFill>
                  <a:srgbClr val="273F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54317" y="1086718"/>
            <a:ext cx="87702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Arithmetic Operators.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Operators.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Operators.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Logical Operators.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Ternary (Conditional) Operator (?:).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Chaining Operator (?.)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620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Arithmetic Operators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76051"/>
              </p:ext>
            </p:extLst>
          </p:nvPr>
        </p:nvGraphicFramePr>
        <p:xfrm>
          <a:off x="672350" y="1331595"/>
          <a:ext cx="9986684" cy="3939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6671">
                  <a:extLst>
                    <a:ext uri="{9D8B030D-6E8A-4147-A177-3AD203B41FA5}">
                      <a16:colId xmlns:a16="http://schemas.microsoft.com/office/drawing/2014/main" val="1382608876"/>
                    </a:ext>
                  </a:extLst>
                </a:gridCol>
                <a:gridCol w="2496671">
                  <a:extLst>
                    <a:ext uri="{9D8B030D-6E8A-4147-A177-3AD203B41FA5}">
                      <a16:colId xmlns:a16="http://schemas.microsoft.com/office/drawing/2014/main" val="1225526589"/>
                    </a:ext>
                  </a:extLst>
                </a:gridCol>
                <a:gridCol w="2496671">
                  <a:extLst>
                    <a:ext uri="{9D8B030D-6E8A-4147-A177-3AD203B41FA5}">
                      <a16:colId xmlns:a16="http://schemas.microsoft.com/office/drawing/2014/main" val="2937372996"/>
                    </a:ext>
                  </a:extLst>
                </a:gridCol>
                <a:gridCol w="2496671">
                  <a:extLst>
                    <a:ext uri="{9D8B030D-6E8A-4147-A177-3AD203B41FA5}">
                      <a16:colId xmlns:a16="http://schemas.microsoft.com/office/drawing/2014/main" val="3965405138"/>
                    </a:ext>
                  </a:extLst>
                </a:gridCol>
              </a:tblGrid>
              <a:tr h="437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624660"/>
                  </a:ext>
                </a:extLst>
              </a:tr>
              <a:tr h="437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+ 5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76621505"/>
                  </a:ext>
                </a:extLst>
              </a:tr>
              <a:tr h="437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10 - 5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0965826"/>
                  </a:ext>
                </a:extLst>
              </a:tr>
              <a:tr h="437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* 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6857847"/>
                  </a:ext>
                </a:extLst>
              </a:tr>
              <a:tr h="437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/ 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46466376"/>
                  </a:ext>
                </a:extLst>
              </a:tr>
              <a:tr h="437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10 % 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765040"/>
                  </a:ext>
                </a:extLst>
              </a:tr>
              <a:tr h="437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** 3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9515097"/>
                  </a:ext>
                </a:extLst>
              </a:tr>
              <a:tr h="437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 x = 5; x++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64370204"/>
                  </a:ext>
                </a:extLst>
              </a:tr>
              <a:tr h="4377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let y = 5; y--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802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0" y="1950029"/>
            <a:ext cx="1219358" cy="1232685"/>
          </a:xfrm>
          <a:prstGeom prst="rect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0" y="3182714"/>
            <a:ext cx="1219358" cy="1232685"/>
          </a:xfrm>
          <a:prstGeom prst="rect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0" y="4415398"/>
            <a:ext cx="1219358" cy="1231019"/>
          </a:xfrm>
          <a:prstGeom prst="rect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>
            <a:off x="1804050" y="2824569"/>
            <a:ext cx="8020988" cy="794582"/>
          </a:xfrm>
          <a:prstGeom prst="homePlate">
            <a:avLst/>
          </a:prstGeom>
          <a:solidFill>
            <a:schemeClr val="accent1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1804052" y="3619151"/>
            <a:ext cx="5434950" cy="796247"/>
          </a:xfrm>
          <a:prstGeom prst="homePlate">
            <a:avLst/>
          </a:prstGeom>
          <a:solidFill>
            <a:schemeClr val="accent2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1804051" y="4415398"/>
            <a:ext cx="4620562" cy="794582"/>
          </a:xfrm>
          <a:prstGeom prst="homePlate">
            <a:avLst/>
          </a:prstGeom>
          <a:solidFill>
            <a:schemeClr val="accent3"/>
          </a:solidFill>
          <a:ln w="476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>
            <a:off x="1219358" y="1950029"/>
            <a:ext cx="584693" cy="1669122"/>
          </a:xfrm>
          <a:custGeom>
            <a:avLst/>
            <a:gdLst>
              <a:gd name="T0" fmla="*/ 0 w 351"/>
              <a:gd name="T1" fmla="*/ 0 h 1002"/>
              <a:gd name="T2" fmla="*/ 351 w 351"/>
              <a:gd name="T3" fmla="*/ 525 h 1002"/>
              <a:gd name="T4" fmla="*/ 351 w 351"/>
              <a:gd name="T5" fmla="*/ 1002 h 1002"/>
              <a:gd name="T6" fmla="*/ 0 w 351"/>
              <a:gd name="T7" fmla="*/ 740 h 1002"/>
              <a:gd name="T8" fmla="*/ 0 w 351"/>
              <a:gd name="T9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002">
                <a:moveTo>
                  <a:pt x="0" y="0"/>
                </a:moveTo>
                <a:lnTo>
                  <a:pt x="351" y="525"/>
                </a:lnTo>
                <a:lnTo>
                  <a:pt x="351" y="1002"/>
                </a:lnTo>
                <a:lnTo>
                  <a:pt x="0" y="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4"/>
          <p:cNvSpPr>
            <a:spLocks/>
          </p:cNvSpPr>
          <p:nvPr/>
        </p:nvSpPr>
        <p:spPr bwMode="auto">
          <a:xfrm>
            <a:off x="1219358" y="3182714"/>
            <a:ext cx="584693" cy="1232685"/>
          </a:xfrm>
          <a:custGeom>
            <a:avLst/>
            <a:gdLst>
              <a:gd name="T0" fmla="*/ 0 w 351"/>
              <a:gd name="T1" fmla="*/ 740 h 740"/>
              <a:gd name="T2" fmla="*/ 351 w 351"/>
              <a:gd name="T3" fmla="*/ 740 h 740"/>
              <a:gd name="T4" fmla="*/ 351 w 351"/>
              <a:gd name="T5" fmla="*/ 262 h 740"/>
              <a:gd name="T6" fmla="*/ 0 w 351"/>
              <a:gd name="T7" fmla="*/ 0 h 740"/>
              <a:gd name="T8" fmla="*/ 0 w 351"/>
              <a:gd name="T9" fmla="*/ 74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40">
                <a:moveTo>
                  <a:pt x="0" y="740"/>
                </a:moveTo>
                <a:lnTo>
                  <a:pt x="351" y="740"/>
                </a:lnTo>
                <a:lnTo>
                  <a:pt x="351" y="262"/>
                </a:lnTo>
                <a:lnTo>
                  <a:pt x="0" y="0"/>
                </a:lnTo>
                <a:lnTo>
                  <a:pt x="0" y="74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5"/>
          <p:cNvSpPr>
            <a:spLocks/>
          </p:cNvSpPr>
          <p:nvPr/>
        </p:nvSpPr>
        <p:spPr bwMode="auto">
          <a:xfrm>
            <a:off x="1219358" y="4415398"/>
            <a:ext cx="584693" cy="1231019"/>
          </a:xfrm>
          <a:custGeom>
            <a:avLst/>
            <a:gdLst>
              <a:gd name="T0" fmla="*/ 0 w 351"/>
              <a:gd name="T1" fmla="*/ 739 h 739"/>
              <a:gd name="T2" fmla="*/ 351 w 351"/>
              <a:gd name="T3" fmla="*/ 477 h 739"/>
              <a:gd name="T4" fmla="*/ 351 w 351"/>
              <a:gd name="T5" fmla="*/ 0 h 739"/>
              <a:gd name="T6" fmla="*/ 0 w 351"/>
              <a:gd name="T7" fmla="*/ 0 h 739"/>
              <a:gd name="T8" fmla="*/ 0 w 351"/>
              <a:gd name="T9" fmla="*/ 73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739">
                <a:moveTo>
                  <a:pt x="0" y="739"/>
                </a:moveTo>
                <a:lnTo>
                  <a:pt x="351" y="477"/>
                </a:lnTo>
                <a:lnTo>
                  <a:pt x="351" y="0"/>
                </a:lnTo>
                <a:lnTo>
                  <a:pt x="0" y="0"/>
                </a:lnTo>
                <a:lnTo>
                  <a:pt x="0" y="7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9878" y="2381252"/>
            <a:ext cx="63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7678" y="3613937"/>
            <a:ext cx="564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5400" y="4845788"/>
            <a:ext cx="568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93932" y="2913794"/>
            <a:ext cx="2512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What is Control statement?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93932" y="3262179"/>
            <a:ext cx="3397661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The statements that define the flow of the program</a:t>
            </a:r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93932" y="3709208"/>
            <a:ext cx="323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Why is Control Statement required?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93932" y="4057593"/>
            <a:ext cx="4625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b="0" dirty="0">
                <a:solidFill>
                  <a:schemeClr val="bg1"/>
                </a:solidFill>
                <a:effectLst/>
              </a:rPr>
              <a:t>Provide a logic based flow like chrome based vs firefox based execution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3932" y="4504623"/>
            <a:ext cx="3561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How to implement Control Statements?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93932" y="4853008"/>
            <a:ext cx="3134448" cy="285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>
              <a:lnSpc>
                <a:spcPct val="110000"/>
              </a:lnSpc>
            </a:pPr>
            <a:r>
              <a:rPr lang="en-IN" b="0" i="0" u="none" strike="noStrike" dirty="0">
                <a:solidFill>
                  <a:schemeClr val="bg1"/>
                </a:solidFill>
                <a:effectLst/>
              </a:rPr>
              <a:t>Using Selection, Iteration and Jump Statements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DB93D-01AA-3EEA-ECD9-E5EB2CF8726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The Golden Circle</a:t>
            </a:r>
          </a:p>
        </p:txBody>
      </p:sp>
    </p:spTree>
    <p:extLst>
      <p:ext uri="{BB962C8B-B14F-4D97-AF65-F5344CB8AC3E}">
        <p14:creationId xmlns:p14="http://schemas.microsoft.com/office/powerpoint/2010/main" val="22440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8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Assignment Operators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483274"/>
              </p:ext>
            </p:extLst>
          </p:nvPr>
        </p:nvGraphicFramePr>
        <p:xfrm>
          <a:off x="396929" y="1115783"/>
          <a:ext cx="10925495" cy="3958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786">
                  <a:extLst>
                    <a:ext uri="{9D8B030D-6E8A-4147-A177-3AD203B41FA5}">
                      <a16:colId xmlns:a16="http://schemas.microsoft.com/office/drawing/2014/main" val="475555712"/>
                    </a:ext>
                  </a:extLst>
                </a:gridCol>
                <a:gridCol w="3534137">
                  <a:extLst>
                    <a:ext uri="{9D8B030D-6E8A-4147-A177-3AD203B41FA5}">
                      <a16:colId xmlns:a16="http://schemas.microsoft.com/office/drawing/2014/main" val="3335004025"/>
                    </a:ext>
                  </a:extLst>
                </a:gridCol>
                <a:gridCol w="2463786">
                  <a:extLst>
                    <a:ext uri="{9D8B030D-6E8A-4147-A177-3AD203B41FA5}">
                      <a16:colId xmlns:a16="http://schemas.microsoft.com/office/drawing/2014/main" val="3482226686"/>
                    </a:ext>
                  </a:extLst>
                </a:gridCol>
                <a:gridCol w="2463786">
                  <a:extLst>
                    <a:ext uri="{9D8B030D-6E8A-4147-A177-3AD203B41FA5}">
                      <a16:colId xmlns:a16="http://schemas.microsoft.com/office/drawing/2014/main" val="4264162466"/>
                    </a:ext>
                  </a:extLst>
                </a:gridCol>
              </a:tblGrid>
              <a:tr h="494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Equivalent To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8765564"/>
                  </a:ext>
                </a:extLst>
              </a:tr>
              <a:tr h="494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10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10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9965108"/>
                  </a:ext>
                </a:extLst>
              </a:tr>
              <a:tr h="494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+=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and assign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+= 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+ 5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4334893"/>
                  </a:ext>
                </a:extLst>
              </a:tr>
              <a:tr h="494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-=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Subtract and assign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-= 3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- 3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2745582"/>
                  </a:ext>
                </a:extLst>
              </a:tr>
              <a:tr h="494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*=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Multiply and assign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*= 2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* 2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36479709"/>
                  </a:ext>
                </a:extLst>
              </a:tr>
              <a:tr h="494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/=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and assign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/= 2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/ 2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6731276"/>
                  </a:ext>
                </a:extLst>
              </a:tr>
              <a:tr h="494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%=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 and assign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%= 2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% 2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4267374"/>
                  </a:ext>
                </a:extLst>
              </a:tr>
              <a:tr h="4947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**=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Exponentiation and assign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**= 3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x ** 3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0640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91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Comparison Operators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49036"/>
              </p:ext>
            </p:extLst>
          </p:nvPr>
        </p:nvGraphicFramePr>
        <p:xfrm>
          <a:off x="176855" y="1224017"/>
          <a:ext cx="9970860" cy="3706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2863">
                  <a:extLst>
                    <a:ext uri="{9D8B030D-6E8A-4147-A177-3AD203B41FA5}">
                      <a16:colId xmlns:a16="http://schemas.microsoft.com/office/drawing/2014/main" val="3692847920"/>
                    </a:ext>
                  </a:extLst>
                </a:gridCol>
                <a:gridCol w="3306333">
                  <a:extLst>
                    <a:ext uri="{9D8B030D-6E8A-4147-A177-3AD203B41FA5}">
                      <a16:colId xmlns:a16="http://schemas.microsoft.com/office/drawing/2014/main" val="1669041492"/>
                    </a:ext>
                  </a:extLst>
                </a:gridCol>
                <a:gridCol w="1337916">
                  <a:extLst>
                    <a:ext uri="{9D8B030D-6E8A-4147-A177-3AD203B41FA5}">
                      <a16:colId xmlns:a16="http://schemas.microsoft.com/office/drawing/2014/main" val="3633308695"/>
                    </a:ext>
                  </a:extLst>
                </a:gridCol>
                <a:gridCol w="1337916">
                  <a:extLst>
                    <a:ext uri="{9D8B030D-6E8A-4147-A177-3AD203B41FA5}">
                      <a16:colId xmlns:a16="http://schemas.microsoft.com/office/drawing/2014/main" val="1893894727"/>
                    </a:ext>
                  </a:extLst>
                </a:gridCol>
                <a:gridCol w="2675832">
                  <a:extLst>
                    <a:ext uri="{9D8B030D-6E8A-4147-A177-3AD203B41FA5}">
                      <a16:colId xmlns:a16="http://schemas.microsoft.com/office/drawing/2014/main" val="2877421631"/>
                    </a:ext>
                  </a:extLst>
                </a:gridCol>
              </a:tblGrid>
              <a:tr h="411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92323234"/>
                  </a:ext>
                </a:extLst>
              </a:tr>
              <a:tr h="411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 (loose equality)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== '5'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19165729"/>
                  </a:ext>
                </a:extLst>
              </a:tr>
              <a:tr h="411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===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Strict equal (type + value)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=== '5'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6566691"/>
                  </a:ext>
                </a:extLst>
              </a:tr>
              <a:tr h="411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!= '5'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68274559"/>
                  </a:ext>
                </a:extLst>
              </a:tr>
              <a:tr h="411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!==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Strict not equal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!== '5'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70549722"/>
                  </a:ext>
                </a:extLst>
              </a:tr>
              <a:tr h="411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&gt; 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1719029"/>
                  </a:ext>
                </a:extLst>
              </a:tr>
              <a:tr h="411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 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&lt; 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10225612"/>
                  </a:ext>
                </a:extLst>
              </a:tr>
              <a:tr h="411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&gt;= 10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06609730"/>
                  </a:ext>
                </a:extLst>
              </a:tr>
              <a:tr h="4118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&lt;= 5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494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59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Equality Operator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92546" y="733736"/>
            <a:ext cx="8012545" cy="455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(Equality Operator - Loose Comparison)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only values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data types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Converts (coerces) values to the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type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before comparing.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console.log(5 == "5"); // Output: 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"5" (string) is automatically converted to 5 (number).v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5 == 5, the result is true.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== when you want JavaScript to convert types automatically.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7D1864-217A-2C90-3B5C-951AAFF69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43304"/>
              </p:ext>
            </p:extLst>
          </p:nvPr>
        </p:nvGraphicFramePr>
        <p:xfrm>
          <a:off x="495740" y="5661779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9287531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09355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Operands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19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What JavaScript Does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91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753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Boolean == Any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Boolean to Number (true →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830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String ==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String to Number ("5" → 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511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7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Strict Equality Operators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8565" y="957197"/>
            <a:ext cx="7951694" cy="497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 (Strict Equality - Strong Comparison)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both values and data types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 type conversion).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types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don't match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returns false immediately.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console.log(5 === "5"); // Output: false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is a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"5" is a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the types are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result is false.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=== when you want to compare values without type conversion.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Inequality Operator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0987" y="976775"/>
            <a:ext cx="7557247" cy="497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(Inequality - Loose Comparison)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if values are different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(ignores data type).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Converts (coerces) values to the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same type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before comparing.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console.log(5 != "5"); // Output: false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"5" (string) is converted to 5 (number).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5 == 5 is true, 5 != "5" is false.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!= when you want to check for inequality but allow type conversion.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Strict Inequality Operators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3740" y="1064773"/>
            <a:ext cx="7888941" cy="497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!== (Strict Inequality - Strong Comparison)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Checks both value and data type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 type conversion).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types are different, returns true immediately.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console.log(5 !== "5"); // Output: true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(number) is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same type as "5" (string).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types are different, it returns true.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!== when you want to check inequality without type conversion.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Logical Operators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0345"/>
              </p:ext>
            </p:extLst>
          </p:nvPr>
        </p:nvGraphicFramePr>
        <p:xfrm>
          <a:off x="684985" y="1500933"/>
          <a:ext cx="10515600" cy="1572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675792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71845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87676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89826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Operator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Example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Result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52042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&amp;&amp;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Logical AND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true &amp;&amp; false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false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28065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effectLst/>
                        </a:rPr>
                        <a:t>Logical OR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effectLst/>
                        </a:rPr>
                        <a:t>true || false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true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1481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!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Logical NOT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!true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false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29070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E34BC1-BA34-FD4C-DDAA-FFD1B0377C1F}"/>
              </a:ext>
            </a:extLst>
          </p:cNvPr>
          <p:cNvSpPr txBox="1"/>
          <p:nvPr/>
        </p:nvSpPr>
        <p:spPr>
          <a:xfrm>
            <a:off x="684985" y="3720762"/>
            <a:ext cx="4262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let age = 25;</a:t>
            </a:r>
          </a:p>
          <a:p>
            <a:r>
              <a:rPr lang="en-IN" dirty="0"/>
              <a:t>if (age &gt; 18 &amp;&amp; age &lt; 60) {  </a:t>
            </a:r>
          </a:p>
          <a:p>
            <a:r>
              <a:rPr lang="en-IN" dirty="0"/>
              <a:t>console.log("You are eligible to work.");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68EE2-5786-D15C-F463-6900F84DF3C5}"/>
              </a:ext>
            </a:extLst>
          </p:cNvPr>
          <p:cNvSpPr txBox="1"/>
          <p:nvPr/>
        </p:nvSpPr>
        <p:spPr>
          <a:xfrm>
            <a:off x="6802582" y="3626768"/>
            <a:ext cx="6714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let </a:t>
            </a:r>
            <a:r>
              <a:rPr lang="en-IN" dirty="0" err="1"/>
              <a:t>isWeekend</a:t>
            </a:r>
            <a:r>
              <a:rPr lang="en-IN" dirty="0"/>
              <a:t> = true;</a:t>
            </a:r>
          </a:p>
          <a:p>
            <a:r>
              <a:rPr lang="en-IN" dirty="0"/>
              <a:t>let </a:t>
            </a:r>
            <a:r>
              <a:rPr lang="en-IN" dirty="0" err="1"/>
              <a:t>isHoliday</a:t>
            </a:r>
            <a:r>
              <a:rPr lang="en-IN" dirty="0"/>
              <a:t> = false;</a:t>
            </a:r>
          </a:p>
          <a:p>
            <a:r>
              <a:rPr lang="en-IN" dirty="0"/>
              <a:t>if (</a:t>
            </a:r>
            <a:r>
              <a:rPr lang="en-IN" dirty="0" err="1"/>
              <a:t>isWeekend</a:t>
            </a:r>
            <a:r>
              <a:rPr lang="en-IN" dirty="0"/>
              <a:t> || </a:t>
            </a:r>
            <a:r>
              <a:rPr lang="en-IN" dirty="0" err="1"/>
              <a:t>isHoliday</a:t>
            </a:r>
            <a:r>
              <a:rPr lang="en-IN" dirty="0"/>
              <a:t>) {  </a:t>
            </a:r>
          </a:p>
          <a:p>
            <a:r>
              <a:rPr lang="en-IN" dirty="0"/>
              <a:t>console.log("You can relax today!");</a:t>
            </a:r>
          </a:p>
          <a:p>
            <a:r>
              <a:rPr lang="en-IN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7D537-D40A-BF2B-0CFA-ECB5AB755FD2}"/>
              </a:ext>
            </a:extLst>
          </p:cNvPr>
          <p:cNvSpPr txBox="1"/>
          <p:nvPr/>
        </p:nvSpPr>
        <p:spPr>
          <a:xfrm>
            <a:off x="3158022" y="5657671"/>
            <a:ext cx="6714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let </a:t>
            </a:r>
            <a:r>
              <a:rPr lang="en-IN" dirty="0" err="1"/>
              <a:t>isLoggedIn</a:t>
            </a:r>
            <a:r>
              <a:rPr lang="en-IN" dirty="0"/>
              <a:t> = false;</a:t>
            </a:r>
          </a:p>
          <a:p>
            <a:r>
              <a:rPr lang="en-IN" dirty="0"/>
              <a:t>if (!</a:t>
            </a:r>
            <a:r>
              <a:rPr lang="en-IN" dirty="0" err="1"/>
              <a:t>isLoggedIn</a:t>
            </a:r>
            <a:r>
              <a:rPr lang="en-IN" dirty="0"/>
              <a:t>) {  </a:t>
            </a:r>
          </a:p>
          <a:p>
            <a:r>
              <a:rPr lang="en-IN" dirty="0"/>
              <a:t>console.log("Please log in to continue.");</a:t>
            </a:r>
          </a:p>
          <a:p>
            <a:r>
              <a:rPr lang="en-IN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D9CF8-8FE3-5BE3-75D8-75FA982E9C6F}"/>
              </a:ext>
            </a:extLst>
          </p:cNvPr>
          <p:cNvSpPr txBox="1"/>
          <p:nvPr/>
        </p:nvSpPr>
        <p:spPr>
          <a:xfrm>
            <a:off x="-1264702" y="3253707"/>
            <a:ext cx="706581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1800" u="sng" dirty="0">
                <a:effectLst/>
              </a:rPr>
              <a:t>&amp;&amp;</a:t>
            </a:r>
            <a:r>
              <a:rPr lang="en-IN" u="sng" dirty="0"/>
              <a:t> - Logical AND</a:t>
            </a:r>
            <a:endParaRPr lang="en-IN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436D4-74DD-0B7D-37E4-03CC1D77A100}"/>
              </a:ext>
            </a:extLst>
          </p:cNvPr>
          <p:cNvSpPr txBox="1"/>
          <p:nvPr/>
        </p:nvSpPr>
        <p:spPr>
          <a:xfrm>
            <a:off x="4184073" y="3202567"/>
            <a:ext cx="738909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1800" u="sng" dirty="0">
                <a:effectLst/>
                <a:latin typeface="+mn-lt"/>
                <a:ea typeface="+mn-ea"/>
                <a:cs typeface="+mn-cs"/>
              </a:rPr>
              <a:t>||</a:t>
            </a:r>
            <a:r>
              <a:rPr lang="en-IN" u="sng" dirty="0"/>
              <a:t>- Logical OR</a:t>
            </a:r>
            <a:endParaRPr lang="en-IN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CBEFA-9485-A1C7-F6C4-BEE46F88F88C}"/>
              </a:ext>
            </a:extLst>
          </p:cNvPr>
          <p:cNvSpPr txBox="1"/>
          <p:nvPr/>
        </p:nvSpPr>
        <p:spPr>
          <a:xfrm>
            <a:off x="120073" y="5230979"/>
            <a:ext cx="738909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IN" sz="1800" u="sng" dirty="0">
                <a:effectLst/>
              </a:rPr>
              <a:t>! – Logical NOT</a:t>
            </a:r>
            <a:endParaRPr lang="en-IN" sz="18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Ternary(Conditional) Operators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21501"/>
              </p:ext>
            </p:extLst>
          </p:nvPr>
        </p:nvGraphicFramePr>
        <p:xfrm>
          <a:off x="510987" y="930693"/>
          <a:ext cx="10515600" cy="78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730967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47737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014209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2777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Operator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Name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Example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Result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45301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? :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Ternary Operator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10 &gt; 5 ? "Yes" : "No"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"Yes"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1555936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1693" y="2027440"/>
            <a:ext cx="10694894" cy="466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ternary operator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shorthand for writing an if-else condition in a single line.                                                                               [Refer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for real time understanding] 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 ?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value_if_true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value_if_false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condition is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returns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value_if_true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condition is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it returns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value_if_false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                                                 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age = 18;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message = age &gt;= 18 ? "You can vote!" : "You cannot vote.";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console.log(message); // Output: "You can vote!"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4165" y="3012168"/>
            <a:ext cx="5291404" cy="2857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Equivalent using if-else: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age = 18;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message;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(age &gt;= 18) {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"You can vote!";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message = "You cannot vote.";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console.log(message);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585012" y="3899647"/>
            <a:ext cx="1461247" cy="541213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9EACB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8186" y="6392970"/>
            <a:ext cx="1041698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✅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Ternary operator is useful when you want to write simple conditions in a short way.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Optional Chaining Operator (?.)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175DEF-FDCF-9B74-29AA-70CFC93B4553}"/>
              </a:ext>
            </a:extLst>
          </p:cNvPr>
          <p:cNvCxnSpPr>
            <a:cxnSpLocks/>
          </p:cNvCxnSpPr>
          <p:nvPr/>
        </p:nvCxnSpPr>
        <p:spPr>
          <a:xfrm>
            <a:off x="5942785" y="6781666"/>
            <a:ext cx="61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48964"/>
              </p:ext>
            </p:extLst>
          </p:nvPr>
        </p:nvGraphicFramePr>
        <p:xfrm>
          <a:off x="568444" y="847906"/>
          <a:ext cx="10515600" cy="78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3612">
                  <a:extLst>
                    <a:ext uri="{9D8B030D-6E8A-4147-A177-3AD203B41FA5}">
                      <a16:colId xmlns:a16="http://schemas.microsoft.com/office/drawing/2014/main" val="320700955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60382068"/>
                    </a:ext>
                  </a:extLst>
                </a:gridCol>
                <a:gridCol w="2537011">
                  <a:extLst>
                    <a:ext uri="{9D8B030D-6E8A-4147-A177-3AD203B41FA5}">
                      <a16:colId xmlns:a16="http://schemas.microsoft.com/office/drawing/2014/main" val="3257123656"/>
                    </a:ext>
                  </a:extLst>
                </a:gridCol>
                <a:gridCol w="3231777">
                  <a:extLst>
                    <a:ext uri="{9D8B030D-6E8A-4147-A177-3AD203B41FA5}">
                      <a16:colId xmlns:a16="http://schemas.microsoft.com/office/drawing/2014/main" val="1013912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Operator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Name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Example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Result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5218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?.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Optional Chaining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obj?.property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undefined (if </a:t>
                      </a:r>
                      <a:r>
                        <a:rPr lang="en-IN" sz="2400" dirty="0" err="1">
                          <a:effectLst/>
                        </a:rPr>
                        <a:t>obj</a:t>
                      </a:r>
                      <a:r>
                        <a:rPr lang="en-IN" sz="2400" dirty="0">
                          <a:effectLst/>
                        </a:rPr>
                        <a:t> is null)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877597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8444" y="1795845"/>
            <a:ext cx="11623556" cy="504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Optional Chaining Operator (?.)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?. operator helps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safely access properties of an object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without causing an error if the property doesn't exist.                    [Refer frames concept for real time understanding.]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object?.property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object exists, return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object.property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object is null or undefined, return undefined instead of throwing an error.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Without Optional Chaining (Error)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user = null;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console.log(user.name); // ❌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Cannot read properties of null  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With Optional Chaining (Safe)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user = null;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console.log(user?.name); // ✅ Output: undefined (No error)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ED9FF-49FD-8814-6AFB-167189BE2827}"/>
              </a:ext>
            </a:extLst>
          </p:cNvPr>
          <p:cNvSpPr txBox="1"/>
          <p:nvPr/>
        </p:nvSpPr>
        <p:spPr>
          <a:xfrm>
            <a:off x="8072581" y="4581235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let user = { name: “Ravi"};</a:t>
            </a:r>
          </a:p>
          <a:p>
            <a:r>
              <a:rPr lang="en-IN" dirty="0"/>
              <a:t>console.log(user.name); // Output: “Ravi"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1714C8-DA19-EE51-707A-0D041FCDFF64}"/>
              </a:ext>
            </a:extLst>
          </p:cNvPr>
          <p:cNvCxnSpPr/>
          <p:nvPr/>
        </p:nvCxnSpPr>
        <p:spPr>
          <a:xfrm flipH="1">
            <a:off x="7573818" y="4211782"/>
            <a:ext cx="406400" cy="1542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27969"/>
            <a:ext cx="7690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3 types of control statements: Selection, Iteration and Jump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594844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7483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333333"/>
                </a:solidFill>
                <a:effectLst/>
              </a:rPr>
              <a:t>Selection</a:t>
            </a:r>
            <a:r>
              <a:rPr lang="en-IN" sz="2400" b="0" dirty="0">
                <a:solidFill>
                  <a:srgbClr val="333333"/>
                </a:solidFill>
                <a:effectLst/>
              </a:rPr>
              <a:t>: if – else vs switch – case (performance oriented)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2CD7A-D18F-2581-3DB7-A76B20A11059}"/>
              </a:ext>
            </a:extLst>
          </p:cNvPr>
          <p:cNvSpPr txBox="1"/>
          <p:nvPr/>
        </p:nvSpPr>
        <p:spPr>
          <a:xfrm>
            <a:off x="1258344" y="3031467"/>
            <a:ext cx="700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333333"/>
                </a:solidFill>
              </a:rPr>
              <a:t>Iteration</a:t>
            </a:r>
            <a:r>
              <a:rPr lang="en-IN" sz="2400" dirty="0">
                <a:solidFill>
                  <a:srgbClr val="333333"/>
                </a:solidFill>
              </a:rPr>
              <a:t> : for (count based) vs while (condition based) </a:t>
            </a:r>
            <a:endParaRPr lang="en-IN" sz="2400" dirty="0">
              <a:solidFill>
                <a:srgbClr val="333333"/>
              </a:solidFill>
              <a:effectLst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CDD9A2-B378-3835-349C-7E649EB0BB64}"/>
              </a:ext>
            </a:extLst>
          </p:cNvPr>
          <p:cNvSpPr/>
          <p:nvPr/>
        </p:nvSpPr>
        <p:spPr>
          <a:xfrm flipH="1">
            <a:off x="788079" y="3032106"/>
            <a:ext cx="435583" cy="4355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29670-F170-9333-D783-BDCE6F26254D}"/>
              </a:ext>
            </a:extLst>
          </p:cNvPr>
          <p:cNvSpPr txBox="1"/>
          <p:nvPr/>
        </p:nvSpPr>
        <p:spPr>
          <a:xfrm>
            <a:off x="1277086" y="3776937"/>
            <a:ext cx="7062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333333"/>
                </a:solidFill>
              </a:rPr>
              <a:t>Jump</a:t>
            </a:r>
            <a:r>
              <a:rPr lang="en-IN" sz="2400" dirty="0">
                <a:solidFill>
                  <a:srgbClr val="333333"/>
                </a:solidFill>
              </a:rPr>
              <a:t> : break (out of iteration), continue (skip iteration)</a:t>
            </a:r>
            <a:endParaRPr lang="en-IN" sz="2400" dirty="0">
              <a:solidFill>
                <a:srgbClr val="333333"/>
              </a:solidFill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F10EC6-BEF3-07C2-EB89-EA883FE640A3}"/>
              </a:ext>
            </a:extLst>
          </p:cNvPr>
          <p:cNvSpPr/>
          <p:nvPr/>
        </p:nvSpPr>
        <p:spPr>
          <a:xfrm flipH="1">
            <a:off x="806821" y="3777576"/>
            <a:ext cx="435583" cy="435583"/>
          </a:xfrm>
          <a:prstGeom prst="ellipse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828720" y="449597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98984" y="4505070"/>
            <a:ext cx="6349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333333"/>
                </a:solidFill>
                <a:effectLst/>
              </a:rPr>
              <a:t>Operators</a:t>
            </a:r>
            <a:r>
              <a:rPr lang="en-IN" sz="2400" b="0" dirty="0">
                <a:solidFill>
                  <a:srgbClr val="333333"/>
                </a:solidFill>
                <a:effectLst/>
              </a:rPr>
              <a:t>: Different operators used in JavaScript.</a:t>
            </a:r>
          </a:p>
        </p:txBody>
      </p:sp>
    </p:spTree>
    <p:extLst>
      <p:ext uri="{BB962C8B-B14F-4D97-AF65-F5344CB8AC3E}">
        <p14:creationId xmlns:p14="http://schemas.microsoft.com/office/powerpoint/2010/main" val="356540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Control Statements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CB6EF2-A336-DDB6-3740-7A76441AF473}"/>
              </a:ext>
            </a:extLst>
          </p:cNvPr>
          <p:cNvCxnSpPr>
            <a:cxnSpLocks/>
          </p:cNvCxnSpPr>
          <p:nvPr/>
        </p:nvCxnSpPr>
        <p:spPr>
          <a:xfrm>
            <a:off x="5345721" y="1407292"/>
            <a:ext cx="0" cy="1158824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DF805588-85B2-E47F-4036-3ACA5F9AE14F}"/>
              </a:ext>
            </a:extLst>
          </p:cNvPr>
          <p:cNvSpPr/>
          <p:nvPr/>
        </p:nvSpPr>
        <p:spPr>
          <a:xfrm>
            <a:off x="4133749" y="1078108"/>
            <a:ext cx="2423949" cy="658368"/>
          </a:xfrm>
          <a:prstGeom prst="roundRect">
            <a:avLst/>
          </a:prstGeom>
          <a:gradFill flip="none" rotWithShape="1">
            <a:gsLst>
              <a:gs pos="0">
                <a:srgbClr val="273F52"/>
              </a:gs>
              <a:gs pos="100000">
                <a:srgbClr val="00D98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81A2B90E-415C-BC88-3573-41D05BA9F511}"/>
              </a:ext>
            </a:extLst>
          </p:cNvPr>
          <p:cNvSpPr/>
          <p:nvPr/>
        </p:nvSpPr>
        <p:spPr>
          <a:xfrm>
            <a:off x="4526210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29">
            <a:extLst>
              <a:ext uri="{FF2B5EF4-FFF2-40B4-BE49-F238E27FC236}">
                <a16:creationId xmlns:a16="http://schemas.microsoft.com/office/drawing/2014/main" id="{4E9237DD-850A-F4EB-4F2B-E189AB6B9C41}"/>
              </a:ext>
            </a:extLst>
          </p:cNvPr>
          <p:cNvSpPr/>
          <p:nvPr/>
        </p:nvSpPr>
        <p:spPr>
          <a:xfrm>
            <a:off x="2167255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5F3DB69A-BA2B-3B77-8FE9-CDE61E97B885}"/>
              </a:ext>
            </a:extLst>
          </p:cNvPr>
          <p:cNvSpPr/>
          <p:nvPr/>
        </p:nvSpPr>
        <p:spPr>
          <a:xfrm>
            <a:off x="6885165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7538B-4B1A-4957-F638-354D0F022333}"/>
              </a:ext>
            </a:extLst>
          </p:cNvPr>
          <p:cNvSpPr txBox="1"/>
          <p:nvPr/>
        </p:nvSpPr>
        <p:spPr>
          <a:xfrm>
            <a:off x="4868699" y="1232013"/>
            <a:ext cx="9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9571B-6A75-F605-01F4-918CF9835A91}"/>
              </a:ext>
            </a:extLst>
          </p:cNvPr>
          <p:cNvSpPr txBox="1"/>
          <p:nvPr/>
        </p:nvSpPr>
        <p:spPr>
          <a:xfrm>
            <a:off x="2418295" y="2709585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Selection</a:t>
            </a:r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A4D3B-1E05-7D9A-E47D-09FE254FED3B}"/>
              </a:ext>
            </a:extLst>
          </p:cNvPr>
          <p:cNvSpPr txBox="1"/>
          <p:nvPr/>
        </p:nvSpPr>
        <p:spPr>
          <a:xfrm>
            <a:off x="4882539" y="2709585"/>
            <a:ext cx="108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Iteration</a:t>
            </a:r>
            <a:endParaRPr lang="en-US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08B90-E836-9CDE-8A6D-AEFB149D63C3}"/>
              </a:ext>
            </a:extLst>
          </p:cNvPr>
          <p:cNvSpPr txBox="1"/>
          <p:nvPr/>
        </p:nvSpPr>
        <p:spPr>
          <a:xfrm>
            <a:off x="7413920" y="2712673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Jump</a:t>
            </a:r>
            <a:endParaRPr lang="en-US" sz="20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20D853-58D2-FFAF-485F-F7A78647A167}"/>
              </a:ext>
            </a:extLst>
          </p:cNvPr>
          <p:cNvSpPr txBox="1"/>
          <p:nvPr/>
        </p:nvSpPr>
        <p:spPr>
          <a:xfrm>
            <a:off x="8884156" y="787017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Keywords &amp; Lower case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A58DB03-6076-6948-0778-B670E59831B5}"/>
              </a:ext>
            </a:extLst>
          </p:cNvPr>
          <p:cNvCxnSpPr>
            <a:cxnSpLocks/>
          </p:cNvCxnSpPr>
          <p:nvPr/>
        </p:nvCxnSpPr>
        <p:spPr>
          <a:xfrm>
            <a:off x="3066463" y="2232578"/>
            <a:ext cx="477339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696EF08-1780-04B0-6B07-8A9BB610D43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66463" y="223257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3E675E-BF39-BA29-E1D7-BD973E3E2600}"/>
              </a:ext>
            </a:extLst>
          </p:cNvPr>
          <p:cNvCxnSpPr>
            <a:cxnSpLocks/>
          </p:cNvCxnSpPr>
          <p:nvPr/>
        </p:nvCxnSpPr>
        <p:spPr>
          <a:xfrm>
            <a:off x="7850824" y="223257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27">
            <a:extLst>
              <a:ext uri="{FF2B5EF4-FFF2-40B4-BE49-F238E27FC236}">
                <a16:creationId xmlns:a16="http://schemas.microsoft.com/office/drawing/2014/main" id="{F28DE7F4-6AD8-9341-1D35-DDF9200B6037}"/>
              </a:ext>
            </a:extLst>
          </p:cNvPr>
          <p:cNvSpPr/>
          <p:nvPr/>
        </p:nvSpPr>
        <p:spPr>
          <a:xfrm>
            <a:off x="2727794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Rounded Rectangle 29">
            <a:extLst>
              <a:ext uri="{FF2B5EF4-FFF2-40B4-BE49-F238E27FC236}">
                <a16:creationId xmlns:a16="http://schemas.microsoft.com/office/drawing/2014/main" id="{079EEAA6-7301-DDC7-4BFC-8AFEB1EA506F}"/>
              </a:ext>
            </a:extLst>
          </p:cNvPr>
          <p:cNvSpPr/>
          <p:nvPr/>
        </p:nvSpPr>
        <p:spPr>
          <a:xfrm>
            <a:off x="368839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5E3C2F-54F5-9BA5-A730-5508CBCE2596}"/>
              </a:ext>
            </a:extLst>
          </p:cNvPr>
          <p:cNvSpPr txBox="1"/>
          <p:nvPr/>
        </p:nvSpPr>
        <p:spPr>
          <a:xfrm>
            <a:off x="619879" y="4110523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 .. else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AA1CE2-5DB3-1BD3-9F84-FE665FFBF58A}"/>
              </a:ext>
            </a:extLst>
          </p:cNvPr>
          <p:cNvSpPr txBox="1"/>
          <p:nvPr/>
        </p:nvSpPr>
        <p:spPr>
          <a:xfrm>
            <a:off x="2846562" y="4110523"/>
            <a:ext cx="155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switch .. case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77C17C-3EB4-CC6D-26F1-7AB4744C02BF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268047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31C2B7-8F10-6253-6D47-ADE31A89628B}"/>
              </a:ext>
            </a:extLst>
          </p:cNvPr>
          <p:cNvCxnSpPr>
            <a:cxnSpLocks/>
          </p:cNvCxnSpPr>
          <p:nvPr/>
        </p:nvCxnSpPr>
        <p:spPr>
          <a:xfrm>
            <a:off x="3547305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338303-3559-0921-5FA9-072B69FDB264}"/>
              </a:ext>
            </a:extLst>
          </p:cNvPr>
          <p:cNvCxnSpPr>
            <a:cxnSpLocks/>
          </p:cNvCxnSpPr>
          <p:nvPr/>
        </p:nvCxnSpPr>
        <p:spPr>
          <a:xfrm>
            <a:off x="1268047" y="3635058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E49C808-7604-3A1F-2479-B496C0094D79}"/>
              </a:ext>
            </a:extLst>
          </p:cNvPr>
          <p:cNvCxnSpPr>
            <a:cxnSpLocks/>
          </p:cNvCxnSpPr>
          <p:nvPr/>
        </p:nvCxnSpPr>
        <p:spPr>
          <a:xfrm>
            <a:off x="2448065" y="3185966"/>
            <a:ext cx="0" cy="4341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27">
            <a:extLst>
              <a:ext uri="{FF2B5EF4-FFF2-40B4-BE49-F238E27FC236}">
                <a16:creationId xmlns:a16="http://schemas.microsoft.com/office/drawing/2014/main" id="{29EF2F93-C442-96D8-47F0-824804F74E95}"/>
              </a:ext>
            </a:extLst>
          </p:cNvPr>
          <p:cNvSpPr/>
          <p:nvPr/>
        </p:nvSpPr>
        <p:spPr>
          <a:xfrm>
            <a:off x="3463788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ounded Rectangle 29">
            <a:extLst>
              <a:ext uri="{FF2B5EF4-FFF2-40B4-BE49-F238E27FC236}">
                <a16:creationId xmlns:a16="http://schemas.microsoft.com/office/drawing/2014/main" id="{984487C1-CCBC-8640-312A-B99F5308B52B}"/>
              </a:ext>
            </a:extLst>
          </p:cNvPr>
          <p:cNvSpPr/>
          <p:nvPr/>
        </p:nvSpPr>
        <p:spPr>
          <a:xfrm>
            <a:off x="110483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7" name="Rounded Rectangle 30">
            <a:extLst>
              <a:ext uri="{FF2B5EF4-FFF2-40B4-BE49-F238E27FC236}">
                <a16:creationId xmlns:a16="http://schemas.microsoft.com/office/drawing/2014/main" id="{85A2DB0E-49F8-1A95-4F23-1C1DFA075C03}"/>
              </a:ext>
            </a:extLst>
          </p:cNvPr>
          <p:cNvSpPr/>
          <p:nvPr/>
        </p:nvSpPr>
        <p:spPr>
          <a:xfrm>
            <a:off x="582274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D089648-7AD3-8276-FD7E-3174C38DF140}"/>
              </a:ext>
            </a:extLst>
          </p:cNvPr>
          <p:cNvSpPr txBox="1"/>
          <p:nvPr/>
        </p:nvSpPr>
        <p:spPr>
          <a:xfrm>
            <a:off x="1355873" y="5811365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for 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663013-1B36-1E54-9FA0-174FCB9AFB08}"/>
              </a:ext>
            </a:extLst>
          </p:cNvPr>
          <p:cNvSpPr txBox="1"/>
          <p:nvPr/>
        </p:nvSpPr>
        <p:spPr>
          <a:xfrm>
            <a:off x="3750291" y="5811365"/>
            <a:ext cx="1221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for .. each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7DFEE95-00C6-D7F4-B66F-7C5BC102F00E}"/>
              </a:ext>
            </a:extLst>
          </p:cNvPr>
          <p:cNvSpPr txBox="1"/>
          <p:nvPr/>
        </p:nvSpPr>
        <p:spPr>
          <a:xfrm>
            <a:off x="6347491" y="581445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while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CF3476C-6481-FA04-9FCA-ABFB1ECCB9AA}"/>
              </a:ext>
            </a:extLst>
          </p:cNvPr>
          <p:cNvCxnSpPr>
            <a:cxnSpLocks/>
          </p:cNvCxnSpPr>
          <p:nvPr/>
        </p:nvCxnSpPr>
        <p:spPr>
          <a:xfrm>
            <a:off x="2004041" y="5334358"/>
            <a:ext cx="7023691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1EFA41-FE1F-DD2E-1D23-58AADBBC605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2004041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21B9426-5327-CDB6-16D5-F4E39A75440D}"/>
              </a:ext>
            </a:extLst>
          </p:cNvPr>
          <p:cNvCxnSpPr>
            <a:cxnSpLocks/>
          </p:cNvCxnSpPr>
          <p:nvPr/>
        </p:nvCxnSpPr>
        <p:spPr>
          <a:xfrm>
            <a:off x="6788402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13DC9DA-1E99-309C-E266-691483E20777}"/>
              </a:ext>
            </a:extLst>
          </p:cNvPr>
          <p:cNvCxnSpPr>
            <a:cxnSpLocks/>
          </p:cNvCxnSpPr>
          <p:nvPr/>
        </p:nvCxnSpPr>
        <p:spPr>
          <a:xfrm>
            <a:off x="4403271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30">
            <a:extLst>
              <a:ext uri="{FF2B5EF4-FFF2-40B4-BE49-F238E27FC236}">
                <a16:creationId xmlns:a16="http://schemas.microsoft.com/office/drawing/2014/main" id="{C503F219-9874-030C-4C69-119C35F66453}"/>
              </a:ext>
            </a:extLst>
          </p:cNvPr>
          <p:cNvSpPr/>
          <p:nvPr/>
        </p:nvSpPr>
        <p:spPr>
          <a:xfrm>
            <a:off x="8062073" y="5667896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FA79A8D-801C-8550-BA2C-0992FDCDDD14}"/>
              </a:ext>
            </a:extLst>
          </p:cNvPr>
          <p:cNvSpPr txBox="1"/>
          <p:nvPr/>
        </p:nvSpPr>
        <p:spPr>
          <a:xfrm>
            <a:off x="8423315" y="5814453"/>
            <a:ext cx="107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 while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AFFEEEB-B28B-07A7-776A-6A274DB181A5}"/>
              </a:ext>
            </a:extLst>
          </p:cNvPr>
          <p:cNvCxnSpPr>
            <a:cxnSpLocks/>
          </p:cNvCxnSpPr>
          <p:nvPr/>
        </p:nvCxnSpPr>
        <p:spPr>
          <a:xfrm>
            <a:off x="9027732" y="533435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27">
            <a:extLst>
              <a:ext uri="{FF2B5EF4-FFF2-40B4-BE49-F238E27FC236}">
                <a16:creationId xmlns:a16="http://schemas.microsoft.com/office/drawing/2014/main" id="{337BF6B6-358D-1CFD-091B-B0F229664DAE}"/>
              </a:ext>
            </a:extLst>
          </p:cNvPr>
          <p:cNvSpPr/>
          <p:nvPr/>
        </p:nvSpPr>
        <p:spPr>
          <a:xfrm>
            <a:off x="8983588" y="3978672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ounded Rectangle 29">
            <a:extLst>
              <a:ext uri="{FF2B5EF4-FFF2-40B4-BE49-F238E27FC236}">
                <a16:creationId xmlns:a16="http://schemas.microsoft.com/office/drawing/2014/main" id="{7DD80E31-B344-8333-58A6-EB220BCB1B2C}"/>
              </a:ext>
            </a:extLst>
          </p:cNvPr>
          <p:cNvSpPr/>
          <p:nvPr/>
        </p:nvSpPr>
        <p:spPr>
          <a:xfrm>
            <a:off x="6624633" y="3978672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C263FC-1080-ECDF-984A-CBF5F54BC24D}"/>
              </a:ext>
            </a:extLst>
          </p:cNvPr>
          <p:cNvSpPr txBox="1"/>
          <p:nvPr/>
        </p:nvSpPr>
        <p:spPr>
          <a:xfrm>
            <a:off x="6950623" y="4122141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break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162F37-24ED-BAEB-331F-47A466EAFBFB}"/>
              </a:ext>
            </a:extLst>
          </p:cNvPr>
          <p:cNvSpPr txBox="1"/>
          <p:nvPr/>
        </p:nvSpPr>
        <p:spPr>
          <a:xfrm>
            <a:off x="9404709" y="4122141"/>
            <a:ext cx="1101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continue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22F3387-4C9E-66F4-2F6B-143F32A7D8F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7523841" y="3645134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E15593F-D082-E8D1-3808-6846BCAEAD19}"/>
              </a:ext>
            </a:extLst>
          </p:cNvPr>
          <p:cNvCxnSpPr>
            <a:cxnSpLocks/>
          </p:cNvCxnSpPr>
          <p:nvPr/>
        </p:nvCxnSpPr>
        <p:spPr>
          <a:xfrm>
            <a:off x="9799591" y="363168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AB96413-4EE1-A1C0-3161-C582CEC81A78}"/>
              </a:ext>
            </a:extLst>
          </p:cNvPr>
          <p:cNvCxnSpPr>
            <a:cxnSpLocks/>
          </p:cNvCxnSpPr>
          <p:nvPr/>
        </p:nvCxnSpPr>
        <p:spPr>
          <a:xfrm>
            <a:off x="7523841" y="3631686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41E2C1F-E6F8-9E6A-F6E3-A031F0FB501E}"/>
              </a:ext>
            </a:extLst>
          </p:cNvPr>
          <p:cNvCxnSpPr>
            <a:cxnSpLocks/>
          </p:cNvCxnSpPr>
          <p:nvPr/>
        </p:nvCxnSpPr>
        <p:spPr>
          <a:xfrm>
            <a:off x="8453735" y="3217365"/>
            <a:ext cx="0" cy="39778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CA885A6-5EC1-A2E1-4A72-4BA81DDEDC8F}"/>
              </a:ext>
            </a:extLst>
          </p:cNvPr>
          <p:cNvCxnSpPr>
            <a:cxnSpLocks/>
          </p:cNvCxnSpPr>
          <p:nvPr/>
        </p:nvCxnSpPr>
        <p:spPr>
          <a:xfrm>
            <a:off x="5357442" y="3217365"/>
            <a:ext cx="0" cy="2116993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74" grpId="0" animBg="1"/>
      <p:bldP spid="75" grpId="0" animBg="1"/>
      <p:bldP spid="76" grpId="0"/>
      <p:bldP spid="77" grpId="0"/>
      <p:bldP spid="85" grpId="0" animBg="1"/>
      <p:bldP spid="86" grpId="0" animBg="1"/>
      <p:bldP spid="87" grpId="0" animBg="1"/>
      <p:bldP spid="88" grpId="0"/>
      <p:bldP spid="89" grpId="0"/>
      <p:bldP spid="90" grpId="0"/>
      <p:bldP spid="103" grpId="0" animBg="1"/>
      <p:bldP spid="104" grpId="0"/>
      <p:bldP spid="107" grpId="0" animBg="1"/>
      <p:bldP spid="108" grpId="0" animBg="1"/>
      <p:bldP spid="109" grpId="0"/>
      <p:bldP spid="1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Classroom Exercise (Breakout)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3AB9E-621D-332A-9D2E-D10345C098A9}"/>
              </a:ext>
            </a:extLst>
          </p:cNvPr>
          <p:cNvSpPr txBox="1"/>
          <p:nvPr/>
        </p:nvSpPr>
        <p:spPr>
          <a:xfrm>
            <a:off x="1258344" y="1668620"/>
            <a:ext cx="767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Write a program to print only odd numbers between 1 to 20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B94F5-A797-85CF-9230-E0BA5D6AC442}"/>
              </a:ext>
            </a:extLst>
          </p:cNvPr>
          <p:cNvSpPr/>
          <p:nvPr/>
        </p:nvSpPr>
        <p:spPr>
          <a:xfrm flipH="1">
            <a:off x="806821" y="1637708"/>
            <a:ext cx="435583" cy="435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9B46A-F2D4-B4BF-DCD8-629DC9C893FA}"/>
              </a:ext>
            </a:extLst>
          </p:cNvPr>
          <p:cNvSpPr/>
          <p:nvPr/>
        </p:nvSpPr>
        <p:spPr>
          <a:xfrm flipH="1">
            <a:off x="788080" y="2342051"/>
            <a:ext cx="435583" cy="4355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E8F538-A337-02CB-69BF-66DC7ADCF823}"/>
              </a:ext>
            </a:extLst>
          </p:cNvPr>
          <p:cNvSpPr txBox="1"/>
          <p:nvPr/>
        </p:nvSpPr>
        <p:spPr>
          <a:xfrm>
            <a:off x="1258344" y="2351150"/>
            <a:ext cx="6593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Before writing the code – follow the 3 step process:</a:t>
            </a:r>
          </a:p>
          <a:p>
            <a:endParaRPr lang="en-IN" sz="2400" dirty="0">
              <a:solidFill>
                <a:srgbClr val="33333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solidFill>
                  <a:srgbClr val="333333"/>
                </a:solidFill>
                <a:effectLst/>
              </a:rPr>
              <a:t>Understand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</a:rPr>
              <a:t>Solve the problem (Using Pseudocode)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</a:rPr>
              <a:t>Write the code</a:t>
            </a:r>
            <a:endParaRPr lang="en-IN" sz="2400" b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884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Selection Statements : When to use what?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C0072D-657A-C8C9-AC7D-9FCE1D5B3F4A}"/>
              </a:ext>
            </a:extLst>
          </p:cNvPr>
          <p:cNvCxnSpPr>
            <a:cxnSpLocks/>
          </p:cNvCxnSpPr>
          <p:nvPr/>
        </p:nvCxnSpPr>
        <p:spPr>
          <a:xfrm>
            <a:off x="5345721" y="1407292"/>
            <a:ext cx="0" cy="82528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3F7348B0-3684-FB94-4D4A-95F76BC0BF8E}"/>
              </a:ext>
            </a:extLst>
          </p:cNvPr>
          <p:cNvSpPr/>
          <p:nvPr/>
        </p:nvSpPr>
        <p:spPr>
          <a:xfrm>
            <a:off x="4133749" y="1078108"/>
            <a:ext cx="2423949" cy="658368"/>
          </a:xfrm>
          <a:prstGeom prst="roundRect">
            <a:avLst/>
          </a:prstGeom>
          <a:gradFill flip="none" rotWithShape="1">
            <a:gsLst>
              <a:gs pos="0">
                <a:srgbClr val="273F52"/>
              </a:gs>
              <a:gs pos="100000">
                <a:srgbClr val="00D98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9">
            <a:extLst>
              <a:ext uri="{FF2B5EF4-FFF2-40B4-BE49-F238E27FC236}">
                <a16:creationId xmlns:a16="http://schemas.microsoft.com/office/drawing/2014/main" id="{013B28A8-0554-0C0B-001F-043E2B2C164E}"/>
              </a:ext>
            </a:extLst>
          </p:cNvPr>
          <p:cNvSpPr/>
          <p:nvPr/>
        </p:nvSpPr>
        <p:spPr>
          <a:xfrm>
            <a:off x="2167255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878ED-63ED-919D-D01B-D8C1F0ADEECA}"/>
              </a:ext>
            </a:extLst>
          </p:cNvPr>
          <p:cNvSpPr txBox="1"/>
          <p:nvPr/>
        </p:nvSpPr>
        <p:spPr>
          <a:xfrm>
            <a:off x="4868699" y="1232013"/>
            <a:ext cx="9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CD55E-57C6-C6FB-55C5-20B60CE9E489}"/>
              </a:ext>
            </a:extLst>
          </p:cNvPr>
          <p:cNvSpPr txBox="1"/>
          <p:nvPr/>
        </p:nvSpPr>
        <p:spPr>
          <a:xfrm>
            <a:off x="2418295" y="2709585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Selection</a:t>
            </a:r>
            <a:endParaRPr lang="en-US" sz="2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4FDDD-6C25-20C4-F642-412A5AC52F96}"/>
              </a:ext>
            </a:extLst>
          </p:cNvPr>
          <p:cNvSpPr txBox="1"/>
          <p:nvPr/>
        </p:nvSpPr>
        <p:spPr>
          <a:xfrm>
            <a:off x="8884156" y="787017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Keywords &amp; Lower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228D9C-8C03-6068-F670-F32D8A4349D3}"/>
              </a:ext>
            </a:extLst>
          </p:cNvPr>
          <p:cNvCxnSpPr>
            <a:cxnSpLocks/>
          </p:cNvCxnSpPr>
          <p:nvPr/>
        </p:nvCxnSpPr>
        <p:spPr>
          <a:xfrm>
            <a:off x="3066463" y="2232578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DBEF36-F676-A760-316E-DCA87F87252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66463" y="223257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E56F021F-38B0-F6A5-2D4E-B2853335D412}"/>
              </a:ext>
            </a:extLst>
          </p:cNvPr>
          <p:cNvSpPr/>
          <p:nvPr/>
        </p:nvSpPr>
        <p:spPr>
          <a:xfrm>
            <a:off x="2727794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AD1F36A9-4F8C-EE07-075D-7B648C868926}"/>
              </a:ext>
            </a:extLst>
          </p:cNvPr>
          <p:cNvSpPr/>
          <p:nvPr/>
        </p:nvSpPr>
        <p:spPr>
          <a:xfrm>
            <a:off x="368839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86561-B673-86E9-7865-04089607203E}"/>
              </a:ext>
            </a:extLst>
          </p:cNvPr>
          <p:cNvSpPr txBox="1"/>
          <p:nvPr/>
        </p:nvSpPr>
        <p:spPr>
          <a:xfrm>
            <a:off x="619879" y="4110523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 .. else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856D5-481B-9F8B-6781-6F6C9EE87973}"/>
              </a:ext>
            </a:extLst>
          </p:cNvPr>
          <p:cNvSpPr txBox="1"/>
          <p:nvPr/>
        </p:nvSpPr>
        <p:spPr>
          <a:xfrm>
            <a:off x="2846562" y="4110523"/>
            <a:ext cx="155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switch .. case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E7172-0028-3155-A75E-023D71A34E7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68047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1D1A6-9C12-4472-A0D9-070D4C5DA59F}"/>
              </a:ext>
            </a:extLst>
          </p:cNvPr>
          <p:cNvCxnSpPr>
            <a:cxnSpLocks/>
          </p:cNvCxnSpPr>
          <p:nvPr/>
        </p:nvCxnSpPr>
        <p:spPr>
          <a:xfrm>
            <a:off x="3547305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8917FB-06C0-3D59-B57D-75F2D02B8645}"/>
              </a:ext>
            </a:extLst>
          </p:cNvPr>
          <p:cNvCxnSpPr>
            <a:cxnSpLocks/>
          </p:cNvCxnSpPr>
          <p:nvPr/>
        </p:nvCxnSpPr>
        <p:spPr>
          <a:xfrm>
            <a:off x="1268047" y="3635058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4A8957-F9DF-0F64-3B1D-DE6AF8BEFD85}"/>
              </a:ext>
            </a:extLst>
          </p:cNvPr>
          <p:cNvCxnSpPr>
            <a:cxnSpLocks/>
          </p:cNvCxnSpPr>
          <p:nvPr/>
        </p:nvCxnSpPr>
        <p:spPr>
          <a:xfrm>
            <a:off x="2448065" y="3185966"/>
            <a:ext cx="0" cy="4341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FA854D7-44A3-8757-F8C4-AE3EA9D6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48584"/>
              </p:ext>
            </p:extLst>
          </p:nvPr>
        </p:nvGraphicFramePr>
        <p:xfrm>
          <a:off x="5783321" y="3378361"/>
          <a:ext cx="5497853" cy="1395523"/>
        </p:xfrm>
        <a:graphic>
          <a:graphicData uri="http://schemas.openxmlformats.org/drawingml/2006/table">
            <a:tbl>
              <a:tblPr/>
              <a:tblGrid>
                <a:gridCol w="1579888">
                  <a:extLst>
                    <a:ext uri="{9D8B030D-6E8A-4147-A177-3AD203B41FA5}">
                      <a16:colId xmlns:a16="http://schemas.microsoft.com/office/drawing/2014/main" val="1889630751"/>
                    </a:ext>
                  </a:extLst>
                </a:gridCol>
                <a:gridCol w="3917965">
                  <a:extLst>
                    <a:ext uri="{9D8B030D-6E8A-4147-A177-3AD203B41FA5}">
                      <a16:colId xmlns:a16="http://schemas.microsoft.com/office/drawing/2014/main" val="751762681"/>
                    </a:ext>
                  </a:extLst>
                </a:gridCol>
              </a:tblGrid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When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72710"/>
                  </a:ext>
                </a:extLst>
              </a:tr>
              <a:tr h="45636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if . else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When you have few conditions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64590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switch . case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When you have multiple conditions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0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Selection Statements : Examples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C0072D-657A-C8C9-AC7D-9FCE1D5B3F4A}"/>
              </a:ext>
            </a:extLst>
          </p:cNvPr>
          <p:cNvCxnSpPr>
            <a:cxnSpLocks/>
          </p:cNvCxnSpPr>
          <p:nvPr/>
        </p:nvCxnSpPr>
        <p:spPr>
          <a:xfrm>
            <a:off x="5345721" y="1407292"/>
            <a:ext cx="0" cy="82528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3F7348B0-3684-FB94-4D4A-95F76BC0BF8E}"/>
              </a:ext>
            </a:extLst>
          </p:cNvPr>
          <p:cNvSpPr/>
          <p:nvPr/>
        </p:nvSpPr>
        <p:spPr>
          <a:xfrm>
            <a:off x="4133749" y="1078108"/>
            <a:ext cx="2423949" cy="658368"/>
          </a:xfrm>
          <a:prstGeom prst="roundRect">
            <a:avLst/>
          </a:prstGeom>
          <a:gradFill flip="none" rotWithShape="1">
            <a:gsLst>
              <a:gs pos="0">
                <a:srgbClr val="273F52"/>
              </a:gs>
              <a:gs pos="100000">
                <a:srgbClr val="00D98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9">
            <a:extLst>
              <a:ext uri="{FF2B5EF4-FFF2-40B4-BE49-F238E27FC236}">
                <a16:creationId xmlns:a16="http://schemas.microsoft.com/office/drawing/2014/main" id="{013B28A8-0554-0C0B-001F-043E2B2C164E}"/>
              </a:ext>
            </a:extLst>
          </p:cNvPr>
          <p:cNvSpPr/>
          <p:nvPr/>
        </p:nvSpPr>
        <p:spPr>
          <a:xfrm>
            <a:off x="2167255" y="2566116"/>
            <a:ext cx="1798416" cy="658368"/>
          </a:xfrm>
          <a:prstGeom prst="roundRect">
            <a:avLst/>
          </a:prstGeom>
          <a:solidFill>
            <a:srgbClr val="00D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878ED-63ED-919D-D01B-D8C1F0ADEECA}"/>
              </a:ext>
            </a:extLst>
          </p:cNvPr>
          <p:cNvSpPr txBox="1"/>
          <p:nvPr/>
        </p:nvSpPr>
        <p:spPr>
          <a:xfrm>
            <a:off x="4868699" y="1232013"/>
            <a:ext cx="9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Control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CD55E-57C6-C6FB-55C5-20B60CE9E489}"/>
              </a:ext>
            </a:extLst>
          </p:cNvPr>
          <p:cNvSpPr txBox="1"/>
          <p:nvPr/>
        </p:nvSpPr>
        <p:spPr>
          <a:xfrm>
            <a:off x="2418295" y="2709585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Selection</a:t>
            </a:r>
            <a:endParaRPr lang="en-US" sz="2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4FDDD-6C25-20C4-F642-412A5AC52F96}"/>
              </a:ext>
            </a:extLst>
          </p:cNvPr>
          <p:cNvSpPr txBox="1"/>
          <p:nvPr/>
        </p:nvSpPr>
        <p:spPr>
          <a:xfrm>
            <a:off x="8884156" y="787017"/>
            <a:ext cx="3130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dirty="0">
                <a:solidFill>
                  <a:srgbClr val="333333"/>
                </a:solidFill>
                <a:effectLst/>
              </a:rPr>
              <a:t>Keywords &amp; Lower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228D9C-8C03-6068-F670-F32D8A4349D3}"/>
              </a:ext>
            </a:extLst>
          </p:cNvPr>
          <p:cNvCxnSpPr>
            <a:cxnSpLocks/>
          </p:cNvCxnSpPr>
          <p:nvPr/>
        </p:nvCxnSpPr>
        <p:spPr>
          <a:xfrm>
            <a:off x="3066463" y="2232578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DBEF36-F676-A760-316E-DCA87F87252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66463" y="2232578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E56F021F-38B0-F6A5-2D4E-B2853335D412}"/>
              </a:ext>
            </a:extLst>
          </p:cNvPr>
          <p:cNvSpPr/>
          <p:nvPr/>
        </p:nvSpPr>
        <p:spPr>
          <a:xfrm>
            <a:off x="2727794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AD1F36A9-4F8C-EE07-075D-7B648C868926}"/>
              </a:ext>
            </a:extLst>
          </p:cNvPr>
          <p:cNvSpPr/>
          <p:nvPr/>
        </p:nvSpPr>
        <p:spPr>
          <a:xfrm>
            <a:off x="368839" y="3967054"/>
            <a:ext cx="1798416" cy="658368"/>
          </a:xfrm>
          <a:prstGeom prst="roundRect">
            <a:avLst/>
          </a:prstGeom>
          <a:solidFill>
            <a:srgbClr val="273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F86561-B673-86E9-7865-04089607203E}"/>
              </a:ext>
            </a:extLst>
          </p:cNvPr>
          <p:cNvSpPr txBox="1"/>
          <p:nvPr/>
        </p:nvSpPr>
        <p:spPr>
          <a:xfrm>
            <a:off x="619879" y="4110523"/>
            <a:ext cx="1326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if  .. else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856D5-481B-9F8B-6781-6F6C9EE87973}"/>
              </a:ext>
            </a:extLst>
          </p:cNvPr>
          <p:cNvSpPr txBox="1"/>
          <p:nvPr/>
        </p:nvSpPr>
        <p:spPr>
          <a:xfrm>
            <a:off x="2846562" y="4110523"/>
            <a:ext cx="1556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switch .. case</a:t>
            </a:r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FE7172-0028-3155-A75E-023D71A34E7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68047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1D1A6-9C12-4472-A0D9-070D4C5DA59F}"/>
              </a:ext>
            </a:extLst>
          </p:cNvPr>
          <p:cNvCxnSpPr>
            <a:cxnSpLocks/>
          </p:cNvCxnSpPr>
          <p:nvPr/>
        </p:nvCxnSpPr>
        <p:spPr>
          <a:xfrm>
            <a:off x="3547305" y="3633516"/>
            <a:ext cx="0" cy="33353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8917FB-06C0-3D59-B57D-75F2D02B8645}"/>
              </a:ext>
            </a:extLst>
          </p:cNvPr>
          <p:cNvCxnSpPr>
            <a:cxnSpLocks/>
          </p:cNvCxnSpPr>
          <p:nvPr/>
        </p:nvCxnSpPr>
        <p:spPr>
          <a:xfrm>
            <a:off x="1268047" y="3635058"/>
            <a:ext cx="227925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4A8957-F9DF-0F64-3B1D-DE6AF8BEFD85}"/>
              </a:ext>
            </a:extLst>
          </p:cNvPr>
          <p:cNvCxnSpPr>
            <a:cxnSpLocks/>
          </p:cNvCxnSpPr>
          <p:nvPr/>
        </p:nvCxnSpPr>
        <p:spPr>
          <a:xfrm>
            <a:off x="2448065" y="3185966"/>
            <a:ext cx="0" cy="43415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FA854D7-44A3-8757-F8C4-AE3EA9D69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28147"/>
              </p:ext>
            </p:extLst>
          </p:nvPr>
        </p:nvGraphicFramePr>
        <p:xfrm>
          <a:off x="5783321" y="3378361"/>
          <a:ext cx="5497853" cy="1395523"/>
        </p:xfrm>
        <a:graphic>
          <a:graphicData uri="http://schemas.openxmlformats.org/drawingml/2006/table">
            <a:tbl>
              <a:tblPr/>
              <a:tblGrid>
                <a:gridCol w="1579888">
                  <a:extLst>
                    <a:ext uri="{9D8B030D-6E8A-4147-A177-3AD203B41FA5}">
                      <a16:colId xmlns:a16="http://schemas.microsoft.com/office/drawing/2014/main" val="1889630751"/>
                    </a:ext>
                  </a:extLst>
                </a:gridCol>
                <a:gridCol w="3917965">
                  <a:extLst>
                    <a:ext uri="{9D8B030D-6E8A-4147-A177-3AD203B41FA5}">
                      <a16:colId xmlns:a16="http://schemas.microsoft.com/office/drawing/2014/main" val="751762681"/>
                    </a:ext>
                  </a:extLst>
                </a:gridCol>
              </a:tblGrid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3F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72710"/>
                  </a:ext>
                </a:extLst>
              </a:tr>
              <a:tr h="45636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if . else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Report pass or fail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64590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switch . case</a:t>
                      </a:r>
                    </a:p>
                  </a:txBody>
                  <a:tcPr marL="134301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Launch based on browser types</a:t>
                      </a:r>
                    </a:p>
                  </a:txBody>
                  <a:tcPr marL="67150" marR="67150" marT="67150" marB="6715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8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4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if 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305" y="934717"/>
            <a:ext cx="8041341" cy="5420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 Statement (Single Condition)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if statement </a:t>
            </a: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executes code only if the condition is true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Check if a number is positive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IN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IN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console.log("The number is positive.");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The number is positive.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if when you need to check a single condition.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4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err="1">
                <a:solidFill>
                  <a:srgbClr val="273F52"/>
                </a:solidFill>
              </a:rPr>
              <a:t>if..else</a:t>
            </a:r>
            <a:r>
              <a:rPr lang="en-ID" sz="3600" dirty="0">
                <a:solidFill>
                  <a:srgbClr val="273F52"/>
                </a:solidFill>
              </a:rPr>
              <a:t>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779929" y="805441"/>
            <a:ext cx="6096000" cy="5874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if...else Statement (Two Conditions)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else block runs </a:t>
            </a: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if condition is false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Check if a person can vote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age = 17;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(age &gt;= 18) {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console.log("You can vote.");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console.log("You cannot vote.");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You cannot vote.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if...else when there are two possible outcomes.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1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err="1">
                <a:solidFill>
                  <a:srgbClr val="273F52"/>
                </a:solidFill>
              </a:rPr>
              <a:t>if..else</a:t>
            </a:r>
            <a:r>
              <a:rPr lang="en-ID" sz="3600" dirty="0">
                <a:solidFill>
                  <a:srgbClr val="273F52"/>
                </a:solidFill>
              </a:rPr>
              <a:t> 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822" y="815577"/>
            <a:ext cx="7198659" cy="604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if...else if...else (Multiple Conditions)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else if to 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multiple conditions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true condition executes, and the rest are skipped.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Grade System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score = 85;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(score &gt;= 90) {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console.log("Grade: A");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(score &gt;= 80) {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console.log("Grade: B");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if (score &gt;= 70) {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console.log("Grade: C");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console.log("Grade: F");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Grade: B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4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2161D-2484-86D2-F112-226C9DFF3311}"/>
              </a:ext>
            </a:extLst>
          </p:cNvPr>
          <p:cNvSpPr txBox="1"/>
          <p:nvPr/>
        </p:nvSpPr>
        <p:spPr>
          <a:xfrm>
            <a:off x="0" y="8417"/>
            <a:ext cx="12192000" cy="646331"/>
          </a:xfrm>
          <a:prstGeom prst="rect">
            <a:avLst/>
          </a:prstGeom>
          <a:solidFill>
            <a:schemeClr val="accent2"/>
          </a:solidFill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rgbClr val="273F52"/>
                </a:solidFill>
              </a:rPr>
              <a:t>switch Statement syntax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1" y="654748"/>
            <a:ext cx="11806518" cy="6280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Statement (Multiple Fixed Choices)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is useful when you have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cases to compare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a single variable.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break statement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prevents execution from continuing to the next case</a:t>
            </a: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Check day of the week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day = “Sunday";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 (day) {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case "Monday":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console.log("Start of the workweek!");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case "Friday":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console.log("Weekend is near!");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case "Sunday":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console.log(“Playwright Training, it's Sunday!");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default: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console.log("It's just another day.");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Output: Playwright Training, it's Sunday!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switch when a variable has multiple possible values (like different browser options).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2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27921</TotalTime>
  <Words>2253</Words>
  <Application>Microsoft Office PowerPoint</Application>
  <PresentationFormat>Widescreen</PresentationFormat>
  <Paragraphs>511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Abadi</vt:lpstr>
      <vt:lpstr>Adobe Fan Heiti Std B</vt:lpstr>
      <vt:lpstr>Arial</vt:lpstr>
      <vt:lpstr>Calibri</vt:lpstr>
      <vt:lpstr>Calibri Light</vt:lpstr>
      <vt:lpstr>Segoe UI Symbol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Riyan PC</dc:creator>
  <cp:lastModifiedBy>Ravindran R</cp:lastModifiedBy>
  <cp:revision>385</cp:revision>
  <dcterms:created xsi:type="dcterms:W3CDTF">2017-12-19T19:12:56Z</dcterms:created>
  <dcterms:modified xsi:type="dcterms:W3CDTF">2025-07-20T07:05:38Z</dcterms:modified>
</cp:coreProperties>
</file>