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0" y="-10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7827-3556-F761-CEAE-09FE6BBE7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B96BFF-041A-416A-2D3E-788891D17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28E484-DC2C-0B92-7749-643F17151F23}"/>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9E94C66A-02C1-37FD-C472-488404F2CA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1BC1B4-5CFD-36A2-949B-C6C0DF976021}"/>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141000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7703-93E4-4941-92A2-DBA7FC5046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E18827-7591-DFED-1956-5DF6A392F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B890A-0A48-A903-5315-A4D0BFF6938E}"/>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D31650F5-AAD9-2714-520B-33546B32C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CEE49-B509-1901-2458-9F4B0944C7B4}"/>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350067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B1CDED-0755-907E-1DC4-9A440BCD67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D2696-0E4F-BCA6-5A60-1B5C0A9516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12EB4-FF99-A4B5-D3F1-EA5B9C183904}"/>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43577C51-F509-5A68-C8B1-7F7CA8DBC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4BE48-FD48-F4B8-792E-580ED725AD61}"/>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93754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C6B8-8236-9AEE-A3D0-77342A30F6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9BC01-EC2C-FB77-1FFD-085E3BF32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7DE13-F59A-B707-C886-1332D68AA9B3}"/>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18774E2F-A0D4-7098-1A5E-98EED4D37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8E231-B693-D22B-5450-1F7A08EC513E}"/>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99827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DC82-C7AB-A6E6-399D-6FBFCBBFD5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D89A66-CA14-19CA-0B22-0CB14D322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C727DF-B9F7-A7B0-7114-B208927FE243}"/>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6C456A91-462E-65E3-47E3-4279E885F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E324B-23F3-137B-064D-87BC0F02BBA8}"/>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153765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163E-EFEE-31AA-B467-7B4CCFC831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08D43E-830C-AB91-81CC-D0187F1A6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FCC6B7-509D-312D-9C2F-A3418C954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811019-3E6D-D64E-8B07-E6A03190E4F2}"/>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6" name="Footer Placeholder 5">
            <a:extLst>
              <a:ext uri="{FF2B5EF4-FFF2-40B4-BE49-F238E27FC236}">
                <a16:creationId xmlns:a16="http://schemas.microsoft.com/office/drawing/2014/main" id="{A1E6F52E-19F6-90CB-384A-DEC292CC1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B3F62D-4C6D-117E-5E76-67F2771F928F}"/>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67041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33B3-07B7-9463-1734-9225625AFE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566414-7131-CF95-BE24-9162560E3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619F81-A624-7A91-F3C9-B453B3D023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57C731-2464-DA77-4FCF-FA5023B72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7D792D-EDD2-851E-5712-8F7FFF67D0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25EDAC-02E4-53CF-42A7-F673EA3236CF}"/>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8" name="Footer Placeholder 7">
            <a:extLst>
              <a:ext uri="{FF2B5EF4-FFF2-40B4-BE49-F238E27FC236}">
                <a16:creationId xmlns:a16="http://schemas.microsoft.com/office/drawing/2014/main" id="{9195A5C1-877B-ACE4-C83E-0D428ACF82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172689-9DEC-3C46-9ADD-2A1D7335B604}"/>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8667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8659-EACC-7FF9-AA1F-5F0F7E7D32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EA7828-892E-AB09-2DE0-21A1080D5C51}"/>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4" name="Footer Placeholder 3">
            <a:extLst>
              <a:ext uri="{FF2B5EF4-FFF2-40B4-BE49-F238E27FC236}">
                <a16:creationId xmlns:a16="http://schemas.microsoft.com/office/drawing/2014/main" id="{40B87855-31AA-9D57-AE20-84D7D0BF1F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37D2F8-B16E-0825-8FF0-1BEF108FA130}"/>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39778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6D320-9D43-CB20-E769-0D700D09CD42}"/>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3" name="Footer Placeholder 2">
            <a:extLst>
              <a:ext uri="{FF2B5EF4-FFF2-40B4-BE49-F238E27FC236}">
                <a16:creationId xmlns:a16="http://schemas.microsoft.com/office/drawing/2014/main" id="{64765277-4805-7FD8-C620-0167C20618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96F8BC-CC08-F700-4B92-E34714A669FB}"/>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132820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037-B350-BE86-6813-3EDD3DE52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2E565B-31B4-5127-E34D-ABA02C303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30DD05-0A18-49DF-C056-5B909AFCF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8FD8B-B0EE-EE70-2C80-1B0729AA6275}"/>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6" name="Footer Placeholder 5">
            <a:extLst>
              <a:ext uri="{FF2B5EF4-FFF2-40B4-BE49-F238E27FC236}">
                <a16:creationId xmlns:a16="http://schemas.microsoft.com/office/drawing/2014/main" id="{9C44B9F6-99EE-E211-9580-96E16F0A9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EC451A-B607-4916-589D-155E6AC88E7F}"/>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384874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6BD1-9626-B9EA-BEC9-75558E2A4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FEE8F1-6CAF-5DA3-000B-9BD594BFF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8A9CB8-1E7F-BE7F-AA77-D3A4106AB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1C5A5-0BD4-6B68-23F9-A59B052A6689}"/>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6" name="Footer Placeholder 5">
            <a:extLst>
              <a:ext uri="{FF2B5EF4-FFF2-40B4-BE49-F238E27FC236}">
                <a16:creationId xmlns:a16="http://schemas.microsoft.com/office/drawing/2014/main" id="{DB7434E2-77D7-596A-88C4-7D981D59F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250833-2884-071A-FADF-A298AA1E5B1B}"/>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00766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6EA92-BD93-F81F-FC38-F7106F64D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C25E8C-9664-881D-D423-3F7C25F34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CE9E4-A0D9-5D2A-370F-CFC57727C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3013257E-8AAB-BAB1-CEC7-617C8BE8C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0BAD6C-6E4C-8CE9-5036-110E53317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4334A-FDF4-4ACD-A5CB-55BC7311B3EC}" type="slidenum">
              <a:rPr lang="en-IN" smtClean="0"/>
              <a:t>‹#›</a:t>
            </a:fld>
            <a:endParaRPr lang="en-IN"/>
          </a:p>
        </p:txBody>
      </p:sp>
    </p:spTree>
    <p:extLst>
      <p:ext uri="{BB962C8B-B14F-4D97-AF65-F5344CB8AC3E}">
        <p14:creationId xmlns:p14="http://schemas.microsoft.com/office/powerpoint/2010/main" val="147154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ACC1E1-E4A1-FCF4-3834-C72E1C512741}"/>
              </a:ext>
            </a:extLst>
          </p:cNvPr>
          <p:cNvPicPr>
            <a:picLocks noChangeAspect="1"/>
          </p:cNvPicPr>
          <p:nvPr/>
        </p:nvPicPr>
        <p:blipFill>
          <a:blip r:embed="rId2"/>
          <a:stretch>
            <a:fillRect/>
          </a:stretch>
        </p:blipFill>
        <p:spPr>
          <a:xfrm>
            <a:off x="0" y="966078"/>
            <a:ext cx="12192000" cy="5891922"/>
          </a:xfrm>
          <a:prstGeom prst="rect">
            <a:avLst/>
          </a:prstGeom>
        </p:spPr>
      </p:pic>
      <p:sp>
        <p:nvSpPr>
          <p:cNvPr id="6" name="TextBox 5">
            <a:extLst>
              <a:ext uri="{FF2B5EF4-FFF2-40B4-BE49-F238E27FC236}">
                <a16:creationId xmlns:a16="http://schemas.microsoft.com/office/drawing/2014/main" id="{3C28FA37-374F-E41F-59BB-117E615AABB8}"/>
              </a:ext>
            </a:extLst>
          </p:cNvPr>
          <p:cNvSpPr txBox="1"/>
          <p:nvPr/>
        </p:nvSpPr>
        <p:spPr>
          <a:xfrm>
            <a:off x="2514600" y="228600"/>
            <a:ext cx="4400820" cy="369332"/>
          </a:xfrm>
          <a:prstGeom prst="rect">
            <a:avLst/>
          </a:prstGeom>
          <a:noFill/>
        </p:spPr>
        <p:txBody>
          <a:bodyPr wrap="none" rtlCol="0">
            <a:spAutoFit/>
          </a:bodyPr>
          <a:lstStyle/>
          <a:p>
            <a:r>
              <a:rPr lang="en-US" dirty="0"/>
              <a:t>Created all the pages as their own .html files</a:t>
            </a:r>
            <a:endParaRPr lang="en-IN" dirty="0"/>
          </a:p>
        </p:txBody>
      </p:sp>
    </p:spTree>
    <p:extLst>
      <p:ext uri="{BB962C8B-B14F-4D97-AF65-F5344CB8AC3E}">
        <p14:creationId xmlns:p14="http://schemas.microsoft.com/office/powerpoint/2010/main" val="382585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D67D0-19BC-506E-F427-6A9FC8AEC54C}"/>
            </a:ext>
          </a:extLst>
        </p:cNvPr>
        <p:cNvGrpSpPr/>
        <p:nvPr/>
      </p:nvGrpSpPr>
      <p:grpSpPr>
        <a:xfrm>
          <a:off x="0" y="0"/>
          <a:ext cx="0" cy="0"/>
          <a:chOff x="0" y="0"/>
          <a:chExt cx="0" cy="0"/>
        </a:xfrm>
      </p:grpSpPr>
    </p:spTree>
    <p:extLst>
      <p:ext uri="{BB962C8B-B14F-4D97-AF65-F5344CB8AC3E}">
        <p14:creationId xmlns:p14="http://schemas.microsoft.com/office/powerpoint/2010/main" val="387403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CE8C48-669E-D51D-79B4-C6179AFA6B23}"/>
              </a:ext>
            </a:extLst>
          </p:cNvPr>
          <p:cNvPicPr>
            <a:picLocks noChangeAspect="1"/>
          </p:cNvPicPr>
          <p:nvPr/>
        </p:nvPicPr>
        <p:blipFill>
          <a:blip r:embed="rId2"/>
          <a:stretch>
            <a:fillRect/>
          </a:stretch>
        </p:blipFill>
        <p:spPr>
          <a:xfrm>
            <a:off x="0" y="966078"/>
            <a:ext cx="12192000" cy="5891922"/>
          </a:xfrm>
          <a:prstGeom prst="rect">
            <a:avLst/>
          </a:prstGeom>
        </p:spPr>
      </p:pic>
      <p:sp>
        <p:nvSpPr>
          <p:cNvPr id="8" name="TextBox 7">
            <a:extLst>
              <a:ext uri="{FF2B5EF4-FFF2-40B4-BE49-F238E27FC236}">
                <a16:creationId xmlns:a16="http://schemas.microsoft.com/office/drawing/2014/main" id="{09473A20-F359-3538-1644-0A84AA8A8CC3}"/>
              </a:ext>
            </a:extLst>
          </p:cNvPr>
          <p:cNvSpPr txBox="1"/>
          <p:nvPr/>
        </p:nvSpPr>
        <p:spPr>
          <a:xfrm>
            <a:off x="1417320" y="219456"/>
            <a:ext cx="5520357" cy="369332"/>
          </a:xfrm>
          <a:prstGeom prst="rect">
            <a:avLst/>
          </a:prstGeom>
          <a:noFill/>
        </p:spPr>
        <p:txBody>
          <a:bodyPr wrap="none" rtlCol="0">
            <a:spAutoFit/>
          </a:bodyPr>
          <a:lstStyle/>
          <a:p>
            <a:r>
              <a:rPr lang="en-US" dirty="0"/>
              <a:t>Created a navbar.js file to inject the navbar to every page</a:t>
            </a:r>
            <a:endParaRPr lang="en-IN" dirty="0"/>
          </a:p>
        </p:txBody>
      </p:sp>
    </p:spTree>
    <p:extLst>
      <p:ext uri="{BB962C8B-B14F-4D97-AF65-F5344CB8AC3E}">
        <p14:creationId xmlns:p14="http://schemas.microsoft.com/office/powerpoint/2010/main" val="188920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BA56B-BD98-46D2-0C23-E57C44DEA3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07D0ED1-7586-0F02-C7B1-5177C8EC3B7C}"/>
              </a:ext>
            </a:extLst>
          </p:cNvPr>
          <p:cNvSpPr txBox="1"/>
          <p:nvPr/>
        </p:nvSpPr>
        <p:spPr>
          <a:xfrm>
            <a:off x="713233" y="484632"/>
            <a:ext cx="8549640" cy="1200329"/>
          </a:xfrm>
          <a:prstGeom prst="rect">
            <a:avLst/>
          </a:prstGeom>
          <a:noFill/>
        </p:spPr>
        <p:txBody>
          <a:bodyPr wrap="square" rtlCol="0">
            <a:spAutoFit/>
          </a:bodyPr>
          <a:lstStyle/>
          <a:p>
            <a:r>
              <a:rPr lang="en-US" dirty="0"/>
              <a:t>We are going to use the script (navbar.js) before the ending body tag (&lt;/body)</a:t>
            </a:r>
          </a:p>
          <a:p>
            <a:r>
              <a:rPr lang="en-US" dirty="0"/>
              <a:t>Because we need to make sure that the script doesn’t block the page from rendering itself</a:t>
            </a:r>
          </a:p>
          <a:p>
            <a:r>
              <a:rPr lang="en-US" dirty="0"/>
              <a:t>Putting non critical scripts like navbar script would block the page from rendering itself until the script  is loaded and executed.</a:t>
            </a:r>
          </a:p>
        </p:txBody>
      </p:sp>
      <p:sp>
        <p:nvSpPr>
          <p:cNvPr id="3" name="TextBox 2">
            <a:extLst>
              <a:ext uri="{FF2B5EF4-FFF2-40B4-BE49-F238E27FC236}">
                <a16:creationId xmlns:a16="http://schemas.microsoft.com/office/drawing/2014/main" id="{4DDFC8E5-AA68-2F72-5E5F-A3BEBD0F1399}"/>
              </a:ext>
            </a:extLst>
          </p:cNvPr>
          <p:cNvSpPr txBox="1"/>
          <p:nvPr/>
        </p:nvSpPr>
        <p:spPr>
          <a:xfrm>
            <a:off x="822960" y="2130552"/>
            <a:ext cx="8759952" cy="1200329"/>
          </a:xfrm>
          <a:prstGeom prst="rect">
            <a:avLst/>
          </a:prstGeom>
          <a:noFill/>
        </p:spPr>
        <p:txBody>
          <a:bodyPr wrap="square" rtlCol="0">
            <a:spAutoFit/>
          </a:bodyPr>
          <a:lstStyle/>
          <a:p>
            <a:r>
              <a:rPr lang="en-US" dirty="0"/>
              <a:t>We will use defer so that the script is only run after the html parsing so that the immediate interactive elements are available sooner before executing the scripts preventing the script from blocking page rendering </a:t>
            </a:r>
            <a:r>
              <a:rPr lang="en-US" dirty="0">
                <a:sym typeface="Wingdings" panose="05000000000000000000" pitchFamily="2" charset="2"/>
              </a:rPr>
              <a:t></a:t>
            </a:r>
          </a:p>
          <a:p>
            <a:r>
              <a:rPr lang="en-US" dirty="0">
                <a:sym typeface="Wingdings" panose="05000000000000000000" pitchFamily="2" charset="2"/>
              </a:rPr>
              <a:t>		</a:t>
            </a:r>
            <a:endParaRPr lang="en-IN" dirty="0"/>
          </a:p>
        </p:txBody>
      </p:sp>
      <p:pic>
        <p:nvPicPr>
          <p:cNvPr id="5" name="Picture 4">
            <a:extLst>
              <a:ext uri="{FF2B5EF4-FFF2-40B4-BE49-F238E27FC236}">
                <a16:creationId xmlns:a16="http://schemas.microsoft.com/office/drawing/2014/main" id="{B4ED5B9C-79BF-533C-2030-AA6A9D96FB6B}"/>
              </a:ext>
            </a:extLst>
          </p:cNvPr>
          <p:cNvPicPr>
            <a:picLocks noChangeAspect="1"/>
          </p:cNvPicPr>
          <p:nvPr/>
        </p:nvPicPr>
        <p:blipFill>
          <a:blip r:embed="rId2"/>
          <a:stretch>
            <a:fillRect/>
          </a:stretch>
        </p:blipFill>
        <p:spPr>
          <a:xfrm>
            <a:off x="966406" y="3429000"/>
            <a:ext cx="5129594" cy="3097398"/>
          </a:xfrm>
          <a:prstGeom prst="rect">
            <a:avLst/>
          </a:prstGeom>
        </p:spPr>
      </p:pic>
      <p:sp>
        <p:nvSpPr>
          <p:cNvPr id="6" name="TextBox 5">
            <a:extLst>
              <a:ext uri="{FF2B5EF4-FFF2-40B4-BE49-F238E27FC236}">
                <a16:creationId xmlns:a16="http://schemas.microsoft.com/office/drawing/2014/main" id="{1753F63E-0777-3459-05C6-7517F39E53ED}"/>
              </a:ext>
            </a:extLst>
          </p:cNvPr>
          <p:cNvSpPr txBox="1"/>
          <p:nvPr/>
        </p:nvSpPr>
        <p:spPr>
          <a:xfrm>
            <a:off x="6547104" y="3557016"/>
            <a:ext cx="3543046" cy="1384995"/>
          </a:xfrm>
          <a:prstGeom prst="rect">
            <a:avLst/>
          </a:prstGeom>
          <a:noFill/>
        </p:spPr>
        <p:txBody>
          <a:bodyPr wrap="square" rtlCol="0">
            <a:spAutoFit/>
          </a:bodyPr>
          <a:lstStyle/>
          <a:p>
            <a:r>
              <a:rPr lang="en-US" sz="1200" b="1" dirty="0"/>
              <a:t>Backend scene:</a:t>
            </a:r>
          </a:p>
          <a:p>
            <a:pPr marL="228600" indent="-228600">
              <a:buAutoNum type="arabicPeriod"/>
            </a:pPr>
            <a:r>
              <a:rPr lang="en-US" sz="1200" dirty="0" err="1"/>
              <a:t>Document.getElementById</a:t>
            </a:r>
            <a:r>
              <a:rPr lang="en-US" sz="1200" dirty="0"/>
              <a:t>(“navbar”).</a:t>
            </a:r>
            <a:r>
              <a:rPr lang="en-US" sz="1200" dirty="0" err="1"/>
              <a:t>innerHTML</a:t>
            </a:r>
            <a:r>
              <a:rPr lang="en-US" sz="1200" dirty="0"/>
              <a:t> </a:t>
            </a:r>
          </a:p>
          <a:p>
            <a:pPr marL="685800" lvl="1" indent="-228600">
              <a:buAutoNum type="arabicPeriod"/>
            </a:pPr>
            <a:r>
              <a:rPr lang="en-US" sz="1200" dirty="0" err="1"/>
              <a:t>Document.getElementById</a:t>
            </a:r>
            <a:r>
              <a:rPr lang="en-US" sz="1200" dirty="0"/>
              <a:t>(“navbar”) finds the empty div element with id “navbar”</a:t>
            </a:r>
          </a:p>
          <a:p>
            <a:pPr marL="685800" lvl="1" indent="-228600">
              <a:buAutoNum type="arabicPeriod"/>
            </a:pPr>
            <a:r>
              <a:rPr lang="en-US" sz="1200" dirty="0" err="1"/>
              <a:t>InnerHTML</a:t>
            </a:r>
            <a:r>
              <a:rPr lang="en-US" sz="1200" dirty="0"/>
              <a:t> sets the inner string of the &lt;nav&gt; tag/markup with the real html links</a:t>
            </a:r>
          </a:p>
          <a:p>
            <a:pPr marL="685800" lvl="1" indent="-228600">
              <a:buAutoNum type="arabicPeriod"/>
            </a:pPr>
            <a:endParaRPr lang="en-IN" sz="1200" dirty="0"/>
          </a:p>
        </p:txBody>
      </p:sp>
      <p:sp>
        <p:nvSpPr>
          <p:cNvPr id="7" name="TextBox 6">
            <a:extLst>
              <a:ext uri="{FF2B5EF4-FFF2-40B4-BE49-F238E27FC236}">
                <a16:creationId xmlns:a16="http://schemas.microsoft.com/office/drawing/2014/main" id="{CE5394A2-8CA9-85F0-CE2B-9BC007B45E64}"/>
              </a:ext>
            </a:extLst>
          </p:cNvPr>
          <p:cNvSpPr txBox="1"/>
          <p:nvPr/>
        </p:nvSpPr>
        <p:spPr>
          <a:xfrm>
            <a:off x="6927850" y="4942011"/>
            <a:ext cx="3459601" cy="1477328"/>
          </a:xfrm>
          <a:prstGeom prst="rect">
            <a:avLst/>
          </a:prstGeom>
          <a:noFill/>
        </p:spPr>
        <p:txBody>
          <a:bodyPr wrap="none" rtlCol="0">
            <a:spAutoFit/>
          </a:bodyPr>
          <a:lstStyle/>
          <a:p>
            <a:r>
              <a:rPr lang="en-US" dirty="0"/>
              <a:t>Applied the navbar to these pages-</a:t>
            </a:r>
          </a:p>
          <a:p>
            <a:pPr marL="342900" indent="-342900">
              <a:buAutoNum type="arabicPeriod"/>
            </a:pPr>
            <a:r>
              <a:rPr lang="en-US" dirty="0"/>
              <a:t>index.html</a:t>
            </a:r>
          </a:p>
          <a:p>
            <a:pPr marL="342900" indent="-342900">
              <a:buAutoNum type="arabicPeriod"/>
            </a:pPr>
            <a:r>
              <a:rPr lang="en-US" dirty="0"/>
              <a:t>About.html</a:t>
            </a:r>
          </a:p>
          <a:p>
            <a:pPr marL="342900" indent="-342900">
              <a:buAutoNum type="arabicPeriod"/>
            </a:pPr>
            <a:r>
              <a:rPr lang="en-US" dirty="0"/>
              <a:t>Blogs.html</a:t>
            </a:r>
          </a:p>
          <a:p>
            <a:pPr marL="342900" indent="-342900">
              <a:buAutoNum type="arabicPeriod"/>
            </a:pPr>
            <a:r>
              <a:rPr lang="en-US" dirty="0"/>
              <a:t>Contact</a:t>
            </a:r>
            <a:r>
              <a:rPr lang="en-US"/>
              <a:t>.html</a:t>
            </a:r>
            <a:endParaRPr lang="en-IN" dirty="0"/>
          </a:p>
        </p:txBody>
      </p:sp>
    </p:spTree>
    <p:extLst>
      <p:ext uri="{BB962C8B-B14F-4D97-AF65-F5344CB8AC3E}">
        <p14:creationId xmlns:p14="http://schemas.microsoft.com/office/powerpoint/2010/main" val="332462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E890F-5479-D21F-2A6F-7F40B765E62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0754B5-906C-E91D-D38D-FC5E574C5FF2}"/>
              </a:ext>
            </a:extLst>
          </p:cNvPr>
          <p:cNvSpPr txBox="1"/>
          <p:nvPr/>
        </p:nvSpPr>
        <p:spPr>
          <a:xfrm>
            <a:off x="237744" y="329184"/>
            <a:ext cx="4877874" cy="646331"/>
          </a:xfrm>
          <a:prstGeom prst="rect">
            <a:avLst/>
          </a:prstGeom>
          <a:noFill/>
        </p:spPr>
        <p:txBody>
          <a:bodyPr wrap="none" rtlCol="0">
            <a:spAutoFit/>
          </a:bodyPr>
          <a:lstStyle/>
          <a:p>
            <a:r>
              <a:rPr lang="en-US" sz="1200" dirty="0"/>
              <a:t>Set up Firebase project</a:t>
            </a:r>
          </a:p>
          <a:p>
            <a:endParaRPr lang="en-IN" sz="1200" dirty="0"/>
          </a:p>
          <a:p>
            <a:r>
              <a:rPr lang="en-IN" sz="1200" dirty="0"/>
              <a:t>Go to firebase console&gt; enable authentication for email/password provider</a:t>
            </a:r>
          </a:p>
        </p:txBody>
      </p:sp>
      <p:sp>
        <p:nvSpPr>
          <p:cNvPr id="4" name="TextBox 3">
            <a:extLst>
              <a:ext uri="{FF2B5EF4-FFF2-40B4-BE49-F238E27FC236}">
                <a16:creationId xmlns:a16="http://schemas.microsoft.com/office/drawing/2014/main" id="{D9B4CC6A-149B-B754-E8C5-118D4854BAC8}"/>
              </a:ext>
            </a:extLst>
          </p:cNvPr>
          <p:cNvSpPr txBox="1"/>
          <p:nvPr/>
        </p:nvSpPr>
        <p:spPr>
          <a:xfrm>
            <a:off x="301752" y="1207901"/>
            <a:ext cx="4218912" cy="1200329"/>
          </a:xfrm>
          <a:prstGeom prst="rect">
            <a:avLst/>
          </a:prstGeom>
          <a:noFill/>
        </p:spPr>
        <p:txBody>
          <a:bodyPr wrap="none" rtlCol="0">
            <a:spAutoFit/>
          </a:bodyPr>
          <a:lstStyle/>
          <a:p>
            <a:r>
              <a:rPr lang="en-US" sz="1200" dirty="0"/>
              <a:t>Configure static site’s folders</a:t>
            </a:r>
          </a:p>
          <a:p>
            <a:r>
              <a:rPr lang="en-US" sz="1200" dirty="0"/>
              <a:t>/signup.html</a:t>
            </a:r>
          </a:p>
          <a:p>
            <a:r>
              <a:rPr lang="en-US" sz="1200" dirty="0"/>
              <a:t>/login.html</a:t>
            </a:r>
          </a:p>
          <a:p>
            <a:r>
              <a:rPr lang="en-US" sz="1200" dirty="0"/>
              <a:t>/premium.html or /blogs.html [premium gated content page]</a:t>
            </a:r>
          </a:p>
          <a:p>
            <a:r>
              <a:rPr lang="en-US" sz="1200" dirty="0"/>
              <a:t>/</a:t>
            </a:r>
            <a:r>
              <a:rPr lang="en-US" sz="1200" dirty="0" err="1"/>
              <a:t>js</a:t>
            </a:r>
            <a:r>
              <a:rPr lang="en-US" sz="1200" dirty="0"/>
              <a:t>/firebase-config.html [contains firebase credentials and setup]</a:t>
            </a:r>
          </a:p>
          <a:p>
            <a:r>
              <a:rPr lang="en-US" sz="1200" dirty="0"/>
              <a:t>/</a:t>
            </a:r>
            <a:r>
              <a:rPr lang="en-US" sz="1200" dirty="0" err="1"/>
              <a:t>js</a:t>
            </a:r>
            <a:r>
              <a:rPr lang="en-US" sz="1200" dirty="0"/>
              <a:t>/auth.js [common </a:t>
            </a:r>
            <a:r>
              <a:rPr lang="en-IN" sz="1200" dirty="0"/>
              <a:t> JS authentication logic]</a:t>
            </a:r>
          </a:p>
        </p:txBody>
      </p:sp>
      <p:sp>
        <p:nvSpPr>
          <p:cNvPr id="5" name="TextBox 4">
            <a:extLst>
              <a:ext uri="{FF2B5EF4-FFF2-40B4-BE49-F238E27FC236}">
                <a16:creationId xmlns:a16="http://schemas.microsoft.com/office/drawing/2014/main" id="{26023F56-7D24-F3B1-4760-1CBD595449BE}"/>
              </a:ext>
            </a:extLst>
          </p:cNvPr>
          <p:cNvSpPr txBox="1"/>
          <p:nvPr/>
        </p:nvSpPr>
        <p:spPr>
          <a:xfrm>
            <a:off x="8101584" y="329184"/>
            <a:ext cx="2742482" cy="830997"/>
          </a:xfrm>
          <a:prstGeom prst="rect">
            <a:avLst/>
          </a:prstGeom>
          <a:noFill/>
        </p:spPr>
        <p:txBody>
          <a:bodyPr wrap="none" rtlCol="0">
            <a:spAutoFit/>
          </a:bodyPr>
          <a:lstStyle/>
          <a:p>
            <a:r>
              <a:rPr lang="en-US" sz="1200" dirty="0"/>
              <a:t>Add firebase imports in each page where</a:t>
            </a:r>
          </a:p>
          <a:p>
            <a:r>
              <a:rPr lang="en-US" sz="1200" dirty="0"/>
              <a:t>The firebase auth is being used</a:t>
            </a:r>
          </a:p>
          <a:p>
            <a:endParaRPr lang="en-US" sz="1200" dirty="0"/>
          </a:p>
          <a:p>
            <a:r>
              <a:rPr lang="en-US" sz="1200" dirty="0"/>
              <a:t>Signup, login, blogs/premium page</a:t>
            </a:r>
          </a:p>
        </p:txBody>
      </p:sp>
      <p:sp>
        <p:nvSpPr>
          <p:cNvPr id="7" name="TextBox 6">
            <a:extLst>
              <a:ext uri="{FF2B5EF4-FFF2-40B4-BE49-F238E27FC236}">
                <a16:creationId xmlns:a16="http://schemas.microsoft.com/office/drawing/2014/main" id="{50A8521A-ADBC-E09B-C0F2-4DDD07A17E01}"/>
              </a:ext>
            </a:extLst>
          </p:cNvPr>
          <p:cNvSpPr txBox="1"/>
          <p:nvPr/>
        </p:nvSpPr>
        <p:spPr>
          <a:xfrm>
            <a:off x="301752" y="2520850"/>
            <a:ext cx="6094476" cy="646331"/>
          </a:xfrm>
          <a:prstGeom prst="rect">
            <a:avLst/>
          </a:prstGeom>
          <a:noFill/>
        </p:spPr>
        <p:txBody>
          <a:bodyPr wrap="square">
            <a:spAutoFit/>
          </a:bodyPr>
          <a:lstStyle/>
          <a:p>
            <a:pPr algn="l">
              <a:buNone/>
            </a:pPr>
            <a:r>
              <a:rPr lang="en-US" sz="1200" b="0" i="0" dirty="0">
                <a:effectLst/>
                <a:latin typeface="fkGrotesk"/>
              </a:rPr>
              <a:t>Step 3: Firebase Config (</a:t>
            </a:r>
            <a:r>
              <a:rPr lang="en-US" sz="1200" b="0" i="0" dirty="0" err="1">
                <a:effectLst/>
                <a:latin typeface="berkeleyMono"/>
              </a:rPr>
              <a:t>js</a:t>
            </a:r>
            <a:r>
              <a:rPr lang="en-US" sz="1200" b="0" i="0" dirty="0">
                <a:effectLst/>
                <a:latin typeface="berkeleyMono"/>
              </a:rPr>
              <a:t>/firebase-config.js</a:t>
            </a:r>
            <a:r>
              <a:rPr lang="en-US" sz="1200" b="0" i="0" dirty="0">
                <a:effectLst/>
                <a:latin typeface="fkGrotesk"/>
              </a:rPr>
              <a:t>)</a:t>
            </a:r>
          </a:p>
          <a:p>
            <a:pPr algn="l">
              <a:buNone/>
            </a:pPr>
            <a:endParaRPr lang="en-US" sz="1200" dirty="0">
              <a:latin typeface="fkGrotesk"/>
            </a:endParaRPr>
          </a:p>
          <a:p>
            <a:pPr algn="l">
              <a:buNone/>
            </a:pPr>
            <a:r>
              <a:rPr lang="en-US" sz="1200" b="0" i="0" dirty="0">
                <a:effectLst/>
                <a:latin typeface="fkGrotesk"/>
              </a:rPr>
              <a:t>Create a folder and file </a:t>
            </a:r>
            <a:r>
              <a:rPr lang="en-US" sz="1200" dirty="0">
                <a:latin typeface="fkGrotesk"/>
              </a:rPr>
              <a:t>under that like that and add the firebase configs in to that file</a:t>
            </a:r>
            <a:endParaRPr lang="en-US" sz="1200" b="0" i="0" dirty="0">
              <a:effectLst/>
              <a:latin typeface="fkGrotesk"/>
            </a:endParaRPr>
          </a:p>
        </p:txBody>
      </p:sp>
      <p:sp>
        <p:nvSpPr>
          <p:cNvPr id="9" name="TextBox 8">
            <a:extLst>
              <a:ext uri="{FF2B5EF4-FFF2-40B4-BE49-F238E27FC236}">
                <a16:creationId xmlns:a16="http://schemas.microsoft.com/office/drawing/2014/main" id="{F1A2D8DD-C79F-3078-CA0D-38EF7C8EBAF5}"/>
              </a:ext>
            </a:extLst>
          </p:cNvPr>
          <p:cNvSpPr txBox="1"/>
          <p:nvPr/>
        </p:nvSpPr>
        <p:spPr>
          <a:xfrm>
            <a:off x="301752" y="3413821"/>
            <a:ext cx="2674811" cy="1015663"/>
          </a:xfrm>
          <a:prstGeom prst="rect">
            <a:avLst/>
          </a:prstGeom>
          <a:noFill/>
        </p:spPr>
        <p:txBody>
          <a:bodyPr wrap="square">
            <a:spAutoFit/>
          </a:bodyPr>
          <a:lstStyle/>
          <a:p>
            <a:pPr algn="l">
              <a:buNone/>
            </a:pPr>
            <a:r>
              <a:rPr lang="en-US" sz="1200" b="0" i="0" dirty="0">
                <a:effectLst/>
                <a:latin typeface="fkGrotesk"/>
              </a:rPr>
              <a:t>Step 4: Build the Sign Up Page</a:t>
            </a:r>
          </a:p>
          <a:p>
            <a:pPr marL="228600" indent="-228600" algn="l">
              <a:buAutoNum type="arabicPeriod"/>
            </a:pPr>
            <a:r>
              <a:rPr lang="en-US" sz="1200" dirty="0">
                <a:latin typeface="fkGrotesk"/>
              </a:rPr>
              <a:t>Forms</a:t>
            </a:r>
          </a:p>
          <a:p>
            <a:pPr marL="228600" indent="-228600" algn="l">
              <a:buAutoNum type="arabicPeriod"/>
            </a:pPr>
            <a:r>
              <a:rPr lang="en-US" sz="1200" dirty="0">
                <a:latin typeface="fkGrotesk"/>
              </a:rPr>
              <a:t>Imports from firebase</a:t>
            </a:r>
          </a:p>
          <a:p>
            <a:pPr marL="228600" indent="-228600" algn="l">
              <a:buAutoNum type="arabicPeriod"/>
            </a:pPr>
            <a:r>
              <a:rPr lang="en-US" sz="1200" dirty="0">
                <a:latin typeface="fkGrotesk"/>
              </a:rPr>
              <a:t>Scripts for authentication</a:t>
            </a:r>
          </a:p>
          <a:p>
            <a:pPr marL="228600" indent="-228600" algn="l">
              <a:buAutoNum type="arabicPeriod"/>
            </a:pPr>
            <a:endParaRPr lang="en-US" sz="1200" dirty="0">
              <a:latin typeface="fkGrotesk"/>
            </a:endParaRPr>
          </a:p>
        </p:txBody>
      </p:sp>
      <p:sp>
        <p:nvSpPr>
          <p:cNvPr id="11" name="TextBox 10">
            <a:extLst>
              <a:ext uri="{FF2B5EF4-FFF2-40B4-BE49-F238E27FC236}">
                <a16:creationId xmlns:a16="http://schemas.microsoft.com/office/drawing/2014/main" id="{6D0921BF-987B-8C22-D5D1-122FC15561D2}"/>
              </a:ext>
            </a:extLst>
          </p:cNvPr>
          <p:cNvSpPr txBox="1"/>
          <p:nvPr/>
        </p:nvSpPr>
        <p:spPr>
          <a:xfrm>
            <a:off x="301752" y="4306792"/>
            <a:ext cx="2131886" cy="276999"/>
          </a:xfrm>
          <a:prstGeom prst="rect">
            <a:avLst/>
          </a:prstGeom>
          <a:noFill/>
        </p:spPr>
        <p:txBody>
          <a:bodyPr wrap="square">
            <a:spAutoFit/>
          </a:bodyPr>
          <a:lstStyle/>
          <a:p>
            <a:pPr algn="l">
              <a:buNone/>
            </a:pPr>
            <a:r>
              <a:rPr lang="en-US" sz="1200" b="0" i="0" dirty="0">
                <a:effectLst/>
                <a:latin typeface="fkGrotesk"/>
              </a:rPr>
              <a:t>Step 5: Build the Login Page</a:t>
            </a:r>
          </a:p>
        </p:txBody>
      </p:sp>
      <p:sp>
        <p:nvSpPr>
          <p:cNvPr id="2" name="TextBox 1">
            <a:extLst>
              <a:ext uri="{FF2B5EF4-FFF2-40B4-BE49-F238E27FC236}">
                <a16:creationId xmlns:a16="http://schemas.microsoft.com/office/drawing/2014/main" id="{588C3006-D888-77F4-ED71-3CD2B3C3B038}"/>
              </a:ext>
            </a:extLst>
          </p:cNvPr>
          <p:cNvSpPr txBox="1"/>
          <p:nvPr/>
        </p:nvSpPr>
        <p:spPr>
          <a:xfrm>
            <a:off x="397001" y="4574016"/>
            <a:ext cx="2674811" cy="276999"/>
          </a:xfrm>
          <a:prstGeom prst="rect">
            <a:avLst/>
          </a:prstGeom>
          <a:noFill/>
        </p:spPr>
        <p:txBody>
          <a:bodyPr wrap="square">
            <a:spAutoFit/>
          </a:bodyPr>
          <a:lstStyle/>
          <a:p>
            <a:pPr algn="l">
              <a:buNone/>
            </a:pPr>
            <a:r>
              <a:rPr lang="en-US" sz="1200" b="0" i="0" dirty="0">
                <a:effectLst/>
                <a:latin typeface="fkGrotesk"/>
              </a:rPr>
              <a:t>Step 6: Build the Premium Content Page</a:t>
            </a:r>
          </a:p>
        </p:txBody>
      </p:sp>
      <p:sp>
        <p:nvSpPr>
          <p:cNvPr id="12" name="TextBox 11">
            <a:extLst>
              <a:ext uri="{FF2B5EF4-FFF2-40B4-BE49-F238E27FC236}">
                <a16:creationId xmlns:a16="http://schemas.microsoft.com/office/drawing/2014/main" id="{4B0EAFBE-936F-7489-B826-A01C44761250}"/>
              </a:ext>
            </a:extLst>
          </p:cNvPr>
          <p:cNvSpPr txBox="1"/>
          <p:nvPr/>
        </p:nvSpPr>
        <p:spPr>
          <a:xfrm>
            <a:off x="397001" y="4908165"/>
            <a:ext cx="6096000" cy="276999"/>
          </a:xfrm>
          <a:prstGeom prst="rect">
            <a:avLst/>
          </a:prstGeom>
          <a:noFill/>
        </p:spPr>
        <p:txBody>
          <a:bodyPr wrap="square">
            <a:spAutoFit/>
          </a:bodyPr>
          <a:lstStyle/>
          <a:p>
            <a:pPr algn="l">
              <a:buNone/>
            </a:pPr>
            <a:r>
              <a:rPr lang="en-US" sz="1200" b="0" i="0" dirty="0">
                <a:effectLst/>
                <a:latin typeface="fkGrotesk"/>
              </a:rPr>
              <a:t>Step 7: Deploy Your Static Site</a:t>
            </a:r>
          </a:p>
        </p:txBody>
      </p:sp>
      <p:sp>
        <p:nvSpPr>
          <p:cNvPr id="13" name="TextBox 12">
            <a:extLst>
              <a:ext uri="{FF2B5EF4-FFF2-40B4-BE49-F238E27FC236}">
                <a16:creationId xmlns:a16="http://schemas.microsoft.com/office/drawing/2014/main" id="{BB69FB1E-A281-21F2-1AE7-B0C6A7273046}"/>
              </a:ext>
            </a:extLst>
          </p:cNvPr>
          <p:cNvSpPr txBox="1"/>
          <p:nvPr/>
        </p:nvSpPr>
        <p:spPr>
          <a:xfrm>
            <a:off x="3157538" y="3349813"/>
            <a:ext cx="3428374" cy="276999"/>
          </a:xfrm>
          <a:prstGeom prst="rect">
            <a:avLst/>
          </a:prstGeom>
          <a:noFill/>
        </p:spPr>
        <p:txBody>
          <a:bodyPr wrap="none" rtlCol="0">
            <a:spAutoFit/>
          </a:bodyPr>
          <a:lstStyle/>
          <a:p>
            <a:r>
              <a:rPr lang="en-US" sz="1200" dirty="0"/>
              <a:t>Upload the files to static hosting on firebase hosting</a:t>
            </a:r>
            <a:endParaRPr lang="en-IN" sz="1200" dirty="0"/>
          </a:p>
        </p:txBody>
      </p:sp>
      <p:sp>
        <p:nvSpPr>
          <p:cNvPr id="14" name="TextBox 13">
            <a:extLst>
              <a:ext uri="{FF2B5EF4-FFF2-40B4-BE49-F238E27FC236}">
                <a16:creationId xmlns:a16="http://schemas.microsoft.com/office/drawing/2014/main" id="{630275AA-F6B2-D2B2-433F-69C381B9C865}"/>
              </a:ext>
            </a:extLst>
          </p:cNvPr>
          <p:cNvSpPr txBox="1"/>
          <p:nvPr/>
        </p:nvSpPr>
        <p:spPr>
          <a:xfrm>
            <a:off x="3348990" y="3746327"/>
            <a:ext cx="3989875" cy="1938992"/>
          </a:xfrm>
          <a:prstGeom prst="rect">
            <a:avLst/>
          </a:prstGeom>
          <a:noFill/>
        </p:spPr>
        <p:txBody>
          <a:bodyPr wrap="none" rtlCol="0">
            <a:spAutoFit/>
          </a:bodyPr>
          <a:lstStyle/>
          <a:p>
            <a:pPr marL="342900" indent="-342900">
              <a:buAutoNum type="arabicPeriod"/>
            </a:pPr>
            <a:r>
              <a:rPr lang="en-US" sz="1200" dirty="0"/>
              <a:t>Install firebase cli</a:t>
            </a:r>
          </a:p>
          <a:p>
            <a:pPr marL="800100" lvl="1" indent="-342900">
              <a:buAutoNum type="arabicPeriod"/>
            </a:pPr>
            <a:r>
              <a:rPr lang="en-IN" sz="1200" dirty="0" err="1"/>
              <a:t>npm</a:t>
            </a:r>
            <a:r>
              <a:rPr lang="en-IN" sz="1200" dirty="0"/>
              <a:t> install -g firebase-tools</a:t>
            </a:r>
          </a:p>
          <a:p>
            <a:pPr marL="342900" indent="-342900">
              <a:buAutoNum type="arabicPeriod"/>
            </a:pPr>
            <a:r>
              <a:rPr lang="en-IN" sz="1200" dirty="0"/>
              <a:t>Login to firebase</a:t>
            </a:r>
          </a:p>
          <a:p>
            <a:pPr marL="800100" lvl="1" indent="-342900">
              <a:buAutoNum type="arabicPeriod"/>
            </a:pPr>
            <a:r>
              <a:rPr lang="en-IN" sz="1200" dirty="0"/>
              <a:t>Run: firebase login</a:t>
            </a:r>
          </a:p>
          <a:p>
            <a:pPr marL="342900" indent="-342900">
              <a:buFontTx/>
              <a:buAutoNum type="arabicPeriod"/>
            </a:pPr>
            <a:r>
              <a:rPr lang="en-IN" sz="1200" dirty="0"/>
              <a:t>Initialize Firebase Hosting</a:t>
            </a:r>
          </a:p>
          <a:p>
            <a:pPr marL="800100" lvl="1" indent="-342900">
              <a:buFontTx/>
              <a:buAutoNum type="arabicPeriod"/>
            </a:pPr>
            <a:r>
              <a:rPr lang="en-IN" sz="1200" dirty="0"/>
              <a:t>Firebase </a:t>
            </a:r>
            <a:r>
              <a:rPr lang="en-IN" sz="1200" dirty="0" err="1"/>
              <a:t>init</a:t>
            </a:r>
            <a:r>
              <a:rPr lang="en-IN" sz="1200" dirty="0"/>
              <a:t> hosting [</a:t>
            </a:r>
            <a:r>
              <a:rPr lang="en-IN" sz="1200" dirty="0" err="1"/>
              <a:t>cmd</a:t>
            </a:r>
            <a:r>
              <a:rPr lang="en-IN" sz="1200" dirty="0"/>
              <a:t>]</a:t>
            </a:r>
          </a:p>
          <a:p>
            <a:pPr marL="800100" lvl="1" indent="-342900">
              <a:buFontTx/>
              <a:buAutoNum type="arabicPeriod"/>
            </a:pPr>
            <a:r>
              <a:rPr lang="en-IN" sz="1200" dirty="0"/>
              <a:t>upload the files to </a:t>
            </a:r>
            <a:r>
              <a:rPr lang="en-IN" sz="1200" dirty="0" err="1"/>
              <a:t>github</a:t>
            </a:r>
            <a:r>
              <a:rPr lang="en-IN" sz="1200" dirty="0"/>
              <a:t> repo during this phase</a:t>
            </a:r>
          </a:p>
          <a:p>
            <a:pPr marL="342900" indent="-342900">
              <a:buFontTx/>
              <a:buAutoNum type="arabicPeriod"/>
            </a:pPr>
            <a:r>
              <a:rPr lang="en-US" sz="1200" dirty="0"/>
              <a:t>Move Files into Public Directory</a:t>
            </a:r>
          </a:p>
          <a:p>
            <a:pPr marL="342900" indent="-342900">
              <a:buFontTx/>
              <a:buAutoNum type="arabicPeriod"/>
            </a:pPr>
            <a:r>
              <a:rPr lang="en-IN" sz="1200" dirty="0"/>
              <a:t>Deploy Your Site</a:t>
            </a:r>
          </a:p>
          <a:p>
            <a:pPr marL="800100" lvl="1" indent="-342900">
              <a:buFontTx/>
              <a:buAutoNum type="arabicPeriod"/>
            </a:pPr>
            <a:r>
              <a:rPr lang="en-IN" sz="1200" dirty="0"/>
              <a:t>firebase deploy --only hosting</a:t>
            </a:r>
          </a:p>
        </p:txBody>
      </p:sp>
      <p:sp>
        <p:nvSpPr>
          <p:cNvPr id="15" name="TextBox 14">
            <a:extLst>
              <a:ext uri="{FF2B5EF4-FFF2-40B4-BE49-F238E27FC236}">
                <a16:creationId xmlns:a16="http://schemas.microsoft.com/office/drawing/2014/main" id="{4357A54E-C565-9663-DAFA-88606BC0F534}"/>
              </a:ext>
            </a:extLst>
          </p:cNvPr>
          <p:cNvSpPr txBox="1"/>
          <p:nvPr/>
        </p:nvSpPr>
        <p:spPr>
          <a:xfrm>
            <a:off x="7040880" y="1950720"/>
            <a:ext cx="4316823" cy="646331"/>
          </a:xfrm>
          <a:prstGeom prst="rect">
            <a:avLst/>
          </a:prstGeom>
          <a:noFill/>
        </p:spPr>
        <p:txBody>
          <a:bodyPr wrap="none" rtlCol="0">
            <a:spAutoFit/>
          </a:bodyPr>
          <a:lstStyle/>
          <a:p>
            <a:r>
              <a:rPr lang="en-US" dirty="0"/>
              <a:t>After all of the setups</a:t>
            </a:r>
          </a:p>
          <a:p>
            <a:r>
              <a:rPr lang="en-US" dirty="0"/>
              <a:t>Open hosting </a:t>
            </a:r>
            <a:r>
              <a:rPr lang="en-US" dirty="0" err="1"/>
              <a:t>url</a:t>
            </a:r>
            <a:r>
              <a:rPr lang="en-US" dirty="0"/>
              <a:t> to check out </a:t>
            </a:r>
            <a:r>
              <a:rPr lang="en-US"/>
              <a:t>the static site</a:t>
            </a:r>
            <a:endParaRPr lang="en-IN"/>
          </a:p>
        </p:txBody>
      </p:sp>
    </p:spTree>
    <p:extLst>
      <p:ext uri="{BB962C8B-B14F-4D97-AF65-F5344CB8AC3E}">
        <p14:creationId xmlns:p14="http://schemas.microsoft.com/office/powerpoint/2010/main" val="283551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B4F1F-3A0A-3DBC-A620-732610780E1E}"/>
            </a:ext>
          </a:extLst>
        </p:cNvPr>
        <p:cNvGrpSpPr/>
        <p:nvPr/>
      </p:nvGrpSpPr>
      <p:grpSpPr>
        <a:xfrm>
          <a:off x="0" y="0"/>
          <a:ext cx="0" cy="0"/>
          <a:chOff x="0" y="0"/>
          <a:chExt cx="0" cy="0"/>
        </a:xfrm>
      </p:grpSpPr>
    </p:spTree>
    <p:extLst>
      <p:ext uri="{BB962C8B-B14F-4D97-AF65-F5344CB8AC3E}">
        <p14:creationId xmlns:p14="http://schemas.microsoft.com/office/powerpoint/2010/main" val="413008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5D9EB-4090-F345-D24B-AE1AE38CBDE5}"/>
            </a:ext>
          </a:extLst>
        </p:cNvPr>
        <p:cNvGrpSpPr/>
        <p:nvPr/>
      </p:nvGrpSpPr>
      <p:grpSpPr>
        <a:xfrm>
          <a:off x="0" y="0"/>
          <a:ext cx="0" cy="0"/>
          <a:chOff x="0" y="0"/>
          <a:chExt cx="0" cy="0"/>
        </a:xfrm>
      </p:grpSpPr>
    </p:spTree>
    <p:extLst>
      <p:ext uri="{BB962C8B-B14F-4D97-AF65-F5344CB8AC3E}">
        <p14:creationId xmlns:p14="http://schemas.microsoft.com/office/powerpoint/2010/main" val="248990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3F27D-E901-3B6A-D448-DAFE3A57F277}"/>
            </a:ext>
          </a:extLst>
        </p:cNvPr>
        <p:cNvGrpSpPr/>
        <p:nvPr/>
      </p:nvGrpSpPr>
      <p:grpSpPr>
        <a:xfrm>
          <a:off x="0" y="0"/>
          <a:ext cx="0" cy="0"/>
          <a:chOff x="0" y="0"/>
          <a:chExt cx="0" cy="0"/>
        </a:xfrm>
      </p:grpSpPr>
    </p:spTree>
    <p:extLst>
      <p:ext uri="{BB962C8B-B14F-4D97-AF65-F5344CB8AC3E}">
        <p14:creationId xmlns:p14="http://schemas.microsoft.com/office/powerpoint/2010/main" val="27252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3FF26-1811-F01D-E251-597459784AAF}"/>
            </a:ext>
          </a:extLst>
        </p:cNvPr>
        <p:cNvGrpSpPr/>
        <p:nvPr/>
      </p:nvGrpSpPr>
      <p:grpSpPr>
        <a:xfrm>
          <a:off x="0" y="0"/>
          <a:ext cx="0" cy="0"/>
          <a:chOff x="0" y="0"/>
          <a:chExt cx="0" cy="0"/>
        </a:xfrm>
      </p:grpSpPr>
    </p:spTree>
    <p:extLst>
      <p:ext uri="{BB962C8B-B14F-4D97-AF65-F5344CB8AC3E}">
        <p14:creationId xmlns:p14="http://schemas.microsoft.com/office/powerpoint/2010/main" val="155850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398F-CA42-4B4B-7735-120FFA8096A2}"/>
            </a:ext>
          </a:extLst>
        </p:cNvPr>
        <p:cNvGrpSpPr/>
        <p:nvPr/>
      </p:nvGrpSpPr>
      <p:grpSpPr>
        <a:xfrm>
          <a:off x="0" y="0"/>
          <a:ext cx="0" cy="0"/>
          <a:chOff x="0" y="0"/>
          <a:chExt cx="0" cy="0"/>
        </a:xfrm>
      </p:grpSpPr>
    </p:spTree>
    <p:extLst>
      <p:ext uri="{BB962C8B-B14F-4D97-AF65-F5344CB8AC3E}">
        <p14:creationId xmlns:p14="http://schemas.microsoft.com/office/powerpoint/2010/main" val="3360358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406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berkeleyMono</vt:lpstr>
      <vt:lpstr>Calibri</vt:lpstr>
      <vt:lpstr>Calibri Light</vt:lpstr>
      <vt:lpstr>fkGrotesk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ARKAPRAVA DAS</dc:creator>
  <cp:lastModifiedBy>ARKAPRAVA DAS</cp:lastModifiedBy>
  <cp:revision>16</cp:revision>
  <dcterms:created xsi:type="dcterms:W3CDTF">2025-09-01T12:16:08Z</dcterms:created>
  <dcterms:modified xsi:type="dcterms:W3CDTF">2025-09-16T20:09:58Z</dcterms:modified>
</cp:coreProperties>
</file>