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1" r:id="rId4"/>
    <p:sldId id="265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9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46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57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019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01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64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2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6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5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7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5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6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2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0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41B9EEF-63C2-41BF-99F0-47DD9C0D1D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CCFFAA-A1E5-4920-9E44-B947D84DB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74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8C-8257-F25A-F5CB-B89F69DC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820" y="1333012"/>
            <a:ext cx="7556360" cy="2361363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 study: How Does a Bike-share </a:t>
            </a:r>
            <a:br>
              <a:rPr lang="en-GB" sz="4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Navigate Speedy Success?</a:t>
            </a:r>
            <a:endParaRPr lang="en-US" sz="44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CEEA-D1EE-03DC-9185-9A8DA26296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CD4FF-73BE-21BC-46B9-022B463B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64" y="3602038"/>
            <a:ext cx="313416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7376-5C8D-59F7-F913-40702F33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dirty="0">
                <a:solidFill>
                  <a:schemeClr val="accent6"/>
                </a:solidFill>
              </a:rPr>
              <a:t>1</a:t>
            </a:r>
            <a:r>
              <a:rPr lang="en-GB" sz="4000" b="1" baseline="30000" dirty="0">
                <a:solidFill>
                  <a:schemeClr val="accent6"/>
                </a:solidFill>
              </a:rPr>
              <a:t>st</a:t>
            </a:r>
            <a:r>
              <a:rPr lang="en-GB" sz="4000" b="1" dirty="0">
                <a:solidFill>
                  <a:schemeClr val="accent6"/>
                </a:solidFill>
              </a:rPr>
              <a:t> to 4</a:t>
            </a:r>
            <a:r>
              <a:rPr lang="en-GB" sz="4000" b="1" baseline="30000" dirty="0">
                <a:solidFill>
                  <a:schemeClr val="accent6"/>
                </a:solidFill>
              </a:rPr>
              <a:t>th</a:t>
            </a:r>
            <a:r>
              <a:rPr lang="en-GB" sz="4000" b="1" dirty="0">
                <a:solidFill>
                  <a:schemeClr val="accent6"/>
                </a:solidFill>
              </a:rPr>
              <a:t> day of week Ride Usage Comparison                          </a:t>
            </a:r>
            <a:r>
              <a:rPr lang="en-GB" sz="2800" b="1" dirty="0">
                <a:solidFill>
                  <a:schemeClr val="accent6"/>
                </a:solidFill>
              </a:rPr>
              <a:t>Annual Members vs. Casual Riders</a:t>
            </a: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31F4E1-B8E0-28E3-50CE-AAC234BF6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428656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5936-8F7F-A7AA-75AC-1A14F0BF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dirty="0">
                <a:solidFill>
                  <a:schemeClr val="accent6"/>
                </a:solidFill>
              </a:rPr>
              <a:t>1</a:t>
            </a:r>
            <a:r>
              <a:rPr lang="en-GB" sz="4000" b="1" baseline="30000" dirty="0">
                <a:solidFill>
                  <a:schemeClr val="accent6"/>
                </a:solidFill>
              </a:rPr>
              <a:t>st</a:t>
            </a:r>
            <a:r>
              <a:rPr lang="en-GB" sz="4000" b="1" dirty="0">
                <a:solidFill>
                  <a:schemeClr val="accent6"/>
                </a:solidFill>
              </a:rPr>
              <a:t> to 5</a:t>
            </a:r>
            <a:r>
              <a:rPr lang="en-GB" sz="4000" b="1" baseline="30000" dirty="0">
                <a:solidFill>
                  <a:schemeClr val="accent6"/>
                </a:solidFill>
              </a:rPr>
              <a:t>th</a:t>
            </a:r>
            <a:r>
              <a:rPr lang="en-GB" sz="4000" b="1" dirty="0">
                <a:solidFill>
                  <a:schemeClr val="accent6"/>
                </a:solidFill>
              </a:rPr>
              <a:t> day of week Ride Usage Comparison                          </a:t>
            </a:r>
            <a:r>
              <a:rPr lang="en-GB" sz="2800" b="1" dirty="0">
                <a:solidFill>
                  <a:schemeClr val="accent6"/>
                </a:solidFill>
              </a:rPr>
              <a:t>Annual Members vs. Casual Riders</a:t>
            </a: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049570E-DB78-740C-BC58-DBBB439A8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142871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746B-F8DE-30D2-964A-F171EF03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dirty="0">
                <a:solidFill>
                  <a:schemeClr val="accent6"/>
                </a:solidFill>
              </a:rPr>
              <a:t>1</a:t>
            </a:r>
            <a:r>
              <a:rPr lang="en-GB" sz="4000" b="1" baseline="30000" dirty="0">
                <a:solidFill>
                  <a:schemeClr val="accent6"/>
                </a:solidFill>
              </a:rPr>
              <a:t>st</a:t>
            </a:r>
            <a:r>
              <a:rPr lang="en-GB" sz="4000" b="1" dirty="0">
                <a:solidFill>
                  <a:schemeClr val="accent6"/>
                </a:solidFill>
              </a:rPr>
              <a:t> to 6</a:t>
            </a:r>
            <a:r>
              <a:rPr lang="en-GB" sz="4000" b="1" baseline="30000" dirty="0">
                <a:solidFill>
                  <a:schemeClr val="accent6"/>
                </a:solidFill>
              </a:rPr>
              <a:t>th</a:t>
            </a:r>
            <a:r>
              <a:rPr lang="en-GB" sz="4000" b="1" dirty="0">
                <a:solidFill>
                  <a:schemeClr val="accent6"/>
                </a:solidFill>
              </a:rPr>
              <a:t> day of week Ride Usage Comparison                          </a:t>
            </a:r>
            <a:r>
              <a:rPr lang="en-GB" sz="2800" b="1" dirty="0">
                <a:solidFill>
                  <a:schemeClr val="accent6"/>
                </a:solidFill>
              </a:rPr>
              <a:t>Annual Members vs. Casual Riders</a:t>
            </a: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211077-EC19-843C-6856-C6763C3EE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2307551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3506-B86A-1BE6-E060-7A1BD62F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dirty="0">
                <a:solidFill>
                  <a:schemeClr val="accent6"/>
                </a:solidFill>
              </a:rPr>
              <a:t>1</a:t>
            </a:r>
            <a:r>
              <a:rPr lang="en-GB" sz="4000" b="1" baseline="30000" dirty="0">
                <a:solidFill>
                  <a:schemeClr val="accent6"/>
                </a:solidFill>
              </a:rPr>
              <a:t>st</a:t>
            </a:r>
            <a:r>
              <a:rPr lang="en-GB" sz="4000" b="1" dirty="0">
                <a:solidFill>
                  <a:schemeClr val="accent6"/>
                </a:solidFill>
              </a:rPr>
              <a:t> to 7</a:t>
            </a:r>
            <a:r>
              <a:rPr lang="en-GB" sz="4000" b="1" baseline="30000" dirty="0">
                <a:solidFill>
                  <a:schemeClr val="accent6"/>
                </a:solidFill>
              </a:rPr>
              <a:t>th</a:t>
            </a:r>
            <a:r>
              <a:rPr lang="en-GB" sz="4000" b="1" dirty="0">
                <a:solidFill>
                  <a:schemeClr val="accent6"/>
                </a:solidFill>
              </a:rPr>
              <a:t> day of week Ride Usage Comparison                          </a:t>
            </a:r>
            <a:r>
              <a:rPr lang="en-GB" sz="2800" b="1" dirty="0">
                <a:solidFill>
                  <a:schemeClr val="accent6"/>
                </a:solidFill>
              </a:rPr>
              <a:t>Annual Members vs. Casual Riders</a:t>
            </a: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D1E22D-C541-01AA-D0E0-39A1E4926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296986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5B6F-B627-250B-F416-866B0F63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accent5">
                    <a:lumMod val="75000"/>
                  </a:schemeClr>
                </a:solidFill>
              </a:rPr>
              <a:t>Recommendation#1 Based on Analysis</a:t>
            </a:r>
            <a:endParaRPr lang="en-US" sz="4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D2BE-82DE-B1FC-700F-32394CF3D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547446"/>
            <a:ext cx="10720754" cy="462951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GB" b="1" dirty="0">
                <a:solidFill>
                  <a:schemeClr val="tx2"/>
                </a:solidFill>
              </a:rPr>
              <a:t>Enhance First-Time User Experience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>
                <a:solidFill>
                  <a:schemeClr val="accent2"/>
                </a:solidFill>
              </a:rPr>
              <a:t>Simplify the booking process</a:t>
            </a:r>
          </a:p>
          <a:p>
            <a:pPr marL="0" indent="0">
              <a:buNone/>
            </a:pPr>
            <a:r>
              <a:rPr lang="en-GB" dirty="0"/>
              <a:t>  I</a:t>
            </a:r>
            <a:r>
              <a:rPr lang="en-US" dirty="0" err="1"/>
              <a:t>ntroduce</a:t>
            </a:r>
            <a:r>
              <a:rPr lang="en-US" dirty="0"/>
              <a:t> a step-by-step guide within the app to help new users navigate the service easily.</a:t>
            </a:r>
            <a:br>
              <a:rPr lang="en-US" dirty="0"/>
            </a:br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Provide user-friendly tutorials</a:t>
            </a:r>
          </a:p>
          <a:p>
            <a:pPr marL="0" indent="0">
              <a:buNone/>
            </a:pPr>
            <a:r>
              <a:rPr lang="en-US" dirty="0"/>
              <a:t>  Offer easy-to-follow tutorials at docking stations to assist users in getting started.</a:t>
            </a:r>
            <a:br>
              <a:rPr lang="en-US" dirty="0"/>
            </a:br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Launch a "First Ride Free" campaign</a:t>
            </a:r>
          </a:p>
          <a:p>
            <a:pPr marL="0" indent="0">
              <a:buNone/>
            </a:pPr>
            <a:r>
              <a:rPr lang="en-GB" dirty="0"/>
              <a:t>  Allow new users to try the service risk-free, to build trust and encourage adoption.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64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7F1A-D5A7-BBBF-D3B1-09BCBBEE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accent5">
                    <a:lumMod val="75000"/>
                  </a:schemeClr>
                </a:solidFill>
              </a:rPr>
              <a:t>Recommendations#2 Based on Analysis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C5D54-9E22-E33A-9DA3-942BDAAA1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2. Implement Targeted Promotions and Discounts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>
                <a:solidFill>
                  <a:schemeClr val="accent2"/>
                </a:solidFill>
              </a:rPr>
              <a:t>Weekend-to-weekday transition discounts</a:t>
            </a:r>
            <a:br>
              <a:rPr lang="en-GB" dirty="0"/>
            </a:br>
            <a:r>
              <a:rPr lang="en-GB" dirty="0"/>
              <a:t>Offer incentives such as "Get 50% off your first month as an annual member“ to encourage casual riders to transition to annual membership.</a:t>
            </a:r>
          </a:p>
          <a:p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Family or group plans</a:t>
            </a:r>
            <a:br>
              <a:rPr lang="en-GB" dirty="0"/>
            </a:br>
            <a:r>
              <a:rPr lang="en-GB" dirty="0"/>
              <a:t>Introduce discount plans for families or groups to promote frequent use.</a:t>
            </a:r>
          </a:p>
          <a:p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Personalized membership offers</a:t>
            </a:r>
            <a:br>
              <a:rPr lang="en-GB" dirty="0"/>
            </a:br>
            <a:r>
              <a:rPr lang="en-GB" dirty="0"/>
              <a:t>Send tailored membership offers via email or app notifications after a user’s first few rides to encourage long-term commitment.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55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6170-92EC-77F4-996C-451EB538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accent5">
                    <a:lumMod val="75000"/>
                  </a:schemeClr>
                </a:solidFill>
              </a:rPr>
              <a:t>Recommendations#3 Based on Analysis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B3A49-DDF3-2252-674E-BCB5DFB53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2"/>
                </a:solidFill>
              </a:rPr>
              <a:t>3.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/>
                </a:solidFill>
              </a:rPr>
              <a:t>Improve User Retention and Engagement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Gather continuous feedback</a:t>
            </a:r>
            <a:br>
              <a:rPr lang="en-GB" dirty="0"/>
            </a:br>
            <a:r>
              <a:rPr lang="en-GB" dirty="0"/>
              <a:t>Regularly collect user feedback to identify pain points and areas for improvement.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Implement loyalty programs</a:t>
            </a:r>
            <a:br>
              <a:rPr lang="en-GB" dirty="0"/>
            </a:br>
            <a:r>
              <a:rPr lang="en-GB" dirty="0"/>
              <a:t>Introduce rewards or incentives for frequent users to encourage ongoing engagement.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Keep users informed</a:t>
            </a:r>
            <a:br>
              <a:rPr lang="en-GB" dirty="0"/>
            </a:br>
            <a:r>
              <a:rPr lang="en-GB" dirty="0"/>
              <a:t>Regularly update users about new features, promotions, and events through the app and email notifications.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3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4F80-FD5F-8A81-0D18-20213B75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“</a:t>
            </a:r>
            <a:r>
              <a:rPr lang="en-GB" sz="3600" b="1" dirty="0">
                <a:solidFill>
                  <a:srgbClr val="FFFF00"/>
                </a:solidFill>
              </a:rPr>
              <a:t>With this all you can make your consumer your regular customers and increase the sale and revenue of your products”</a:t>
            </a:r>
            <a:endParaRPr lang="en-US" sz="3600" b="1" dirty="0">
              <a:solidFill>
                <a:srgbClr val="FFFF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1D15D-AEDA-71FF-F057-0C62F73B6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618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9518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D8F7-E6E1-A0EE-CCF1-0B4B6F39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5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Business Goal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45DC-93DF-440D-FE04-3A45176FB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495"/>
            <a:ext cx="10515600" cy="46194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200" dirty="0"/>
              <a:t>• </a:t>
            </a:r>
            <a:r>
              <a:rPr lang="en-GB" sz="3200" b="1" dirty="0">
                <a:solidFill>
                  <a:schemeClr val="tx2"/>
                </a:solidFill>
              </a:rPr>
              <a:t>Understand usage patterns</a:t>
            </a:r>
            <a:br>
              <a:rPr lang="en-GB" sz="3200" b="1" dirty="0">
                <a:solidFill>
                  <a:schemeClr val="tx2"/>
                </a:solidFill>
              </a:rPr>
            </a:br>
            <a:r>
              <a:rPr lang="en-GB" sz="3200" dirty="0"/>
              <a:t>How do annual members and casual riders use Cyclistic bikes    differently?</a:t>
            </a:r>
            <a:br>
              <a:rPr lang="en-GB" sz="3200" dirty="0"/>
            </a:br>
            <a:endParaRPr lang="en-GB" sz="3200" dirty="0"/>
          </a:p>
          <a:p>
            <a:pPr marL="0" indent="0">
              <a:buNone/>
            </a:pPr>
            <a:r>
              <a:rPr lang="en-GB" sz="3200" dirty="0"/>
              <a:t>• </a:t>
            </a:r>
            <a:r>
              <a:rPr lang="en-GB" sz="3200" b="1" dirty="0">
                <a:solidFill>
                  <a:schemeClr val="tx2"/>
                </a:solidFill>
              </a:rPr>
              <a:t>Identify conversion motivators</a:t>
            </a:r>
            <a:br>
              <a:rPr lang="en-GB" sz="3200" b="1" dirty="0">
                <a:solidFill>
                  <a:schemeClr val="tx2"/>
                </a:solidFill>
              </a:rPr>
            </a:br>
            <a:r>
              <a:rPr lang="en-GB" sz="3200" dirty="0"/>
              <a:t>What would make casual riders purchase annual memberships?</a:t>
            </a:r>
          </a:p>
          <a:p>
            <a:pPr marL="0" indent="0">
              <a:buNone/>
            </a:pPr>
            <a:br>
              <a:rPr lang="en-GB" sz="3200" dirty="0"/>
            </a:br>
            <a:r>
              <a:rPr lang="en-GB" sz="3200" dirty="0"/>
              <a:t>• </a:t>
            </a:r>
            <a:r>
              <a:rPr lang="en-GB" sz="3200" b="1" dirty="0">
                <a:solidFill>
                  <a:schemeClr val="tx2"/>
                </a:solidFill>
              </a:rPr>
              <a:t>Leverage digital media</a:t>
            </a:r>
            <a:br>
              <a:rPr lang="en-GB" sz="3200" b="1" dirty="0">
                <a:solidFill>
                  <a:schemeClr val="tx2"/>
                </a:solidFill>
              </a:rPr>
            </a:br>
            <a:r>
              <a:rPr lang="en-GB" sz="3200" dirty="0"/>
              <a:t>How can Cyclistic use digital platforms to influence casual riders to become annual members?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6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8CF-C15B-C9E2-9B2E-EBC5217B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40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Scope of work (SOW)</a:t>
            </a:r>
            <a:br>
              <a:rPr lang="en-US" sz="400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0CD6-0F96-7739-AEF0-5E9C8161E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rtl="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analyst team wants to understand how 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casual riders</a:t>
            </a: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annual members</a:t>
            </a: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Cyclistic bikes differently. </a:t>
            </a:r>
          </a:p>
          <a:p>
            <a:pPr marL="342900" lvl="0" indent="-342900" rtl="0">
              <a:buFont typeface="Symbol" panose="05050102010706020507" pitchFamily="18" charset="2"/>
              <a:buChar char="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these insights, team will design 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new marketing strategy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convert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casual riders </a:t>
            </a: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into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annual members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Executive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approval is necessary for recommending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strategies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so 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compelling data insights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clear visualizations</a:t>
            </a:r>
            <a:r>
              <a:rPr lang="en-US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are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essential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3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C7ED-5043-2725-76B3-A9C6DF25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4400" b="1" dirty="0">
                <a:solidFill>
                  <a:schemeClr val="accent5">
                    <a:lumMod val="75000"/>
                  </a:schemeClr>
                </a:solidFill>
              </a:rPr>
              <a:t>Comprehensive Analysis and Visual Insights 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3100" b="1" dirty="0">
                <a:solidFill>
                  <a:schemeClr val="accent5">
                    <a:lumMod val="75000"/>
                  </a:schemeClr>
                </a:solidFill>
              </a:rPr>
              <a:t>Project Summary</a:t>
            </a:r>
            <a:b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B15C3-4A74-AE5E-DF06-66E7B3CE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1. </a:t>
            </a:r>
            <a:r>
              <a:rPr lang="en-GB" b="1" dirty="0">
                <a:solidFill>
                  <a:schemeClr val="tx2"/>
                </a:solidFill>
              </a:rPr>
              <a:t>Business Task: </a:t>
            </a:r>
            <a:r>
              <a:rPr lang="en-GB" dirty="0"/>
              <a:t>A clear statement defining the business problem and objectives.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2. </a:t>
            </a:r>
            <a:r>
              <a:rPr lang="en-GB" b="1" dirty="0">
                <a:solidFill>
                  <a:schemeClr val="tx2"/>
                </a:solidFill>
              </a:rPr>
              <a:t>Data Sources: </a:t>
            </a:r>
            <a:r>
              <a:rPr lang="en-GB" dirty="0"/>
              <a:t>A detailed description of all data sources used in the analysis.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3. </a:t>
            </a:r>
            <a:r>
              <a:rPr lang="en-GB" b="1" dirty="0">
                <a:solidFill>
                  <a:schemeClr val="tx2"/>
                </a:solidFill>
              </a:rPr>
              <a:t>Data Cleaning and Preparation</a:t>
            </a:r>
            <a:r>
              <a:rPr lang="en-GB" dirty="0">
                <a:solidFill>
                  <a:schemeClr val="tx2"/>
                </a:solidFill>
              </a:rPr>
              <a:t>: </a:t>
            </a:r>
            <a:r>
              <a:rPr lang="en-GB" dirty="0"/>
              <a:t>Documentation of any data cleaning, transformation, or manipulation performed.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4. </a:t>
            </a:r>
            <a:r>
              <a:rPr lang="en-GB" b="1" dirty="0"/>
              <a:t>Analysis Summary</a:t>
            </a:r>
            <a:r>
              <a:rPr lang="en-GB" dirty="0"/>
              <a:t>: A concise summary of key insights derived from the data.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5. </a:t>
            </a:r>
            <a:r>
              <a:rPr lang="en-GB" b="1" dirty="0">
                <a:solidFill>
                  <a:schemeClr val="tx2"/>
                </a:solidFill>
              </a:rPr>
              <a:t>Visualizations and Findings</a:t>
            </a:r>
            <a:r>
              <a:rPr lang="en-GB" dirty="0">
                <a:solidFill>
                  <a:schemeClr val="tx2"/>
                </a:solidFill>
              </a:rPr>
              <a:t>: </a:t>
            </a:r>
            <a:r>
              <a:rPr lang="en-GB" dirty="0"/>
              <a:t>Supporting charts, graphs, and key takeaways from the analysis.</a:t>
            </a:r>
          </a:p>
          <a:p>
            <a:pPr marL="0" indent="0">
              <a:buNone/>
            </a:pPr>
            <a:r>
              <a:rPr lang="en-GB" dirty="0">
                <a:solidFill>
                  <a:schemeClr val="tx2"/>
                </a:solidFill>
              </a:rPr>
              <a:t>6. </a:t>
            </a:r>
            <a:r>
              <a:rPr lang="en-GB" b="1" dirty="0">
                <a:solidFill>
                  <a:schemeClr val="tx2"/>
                </a:solidFill>
              </a:rPr>
              <a:t>Recommendations</a:t>
            </a:r>
            <a:r>
              <a:rPr lang="en-GB" dirty="0">
                <a:solidFill>
                  <a:schemeClr val="tx2"/>
                </a:solidFill>
              </a:rPr>
              <a:t>: </a:t>
            </a:r>
            <a:r>
              <a:rPr lang="en-GB" dirty="0"/>
              <a:t>My top three data-driven recommendations based on the findings.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3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9650-D30D-9882-02A0-72A126F8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4400" b="1" dirty="0">
                <a:solidFill>
                  <a:schemeClr val="accent5">
                    <a:lumMod val="75000"/>
                  </a:schemeClr>
                </a:solidFill>
              </a:rPr>
              <a:t>Main Findings Between Both User Groups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4000" b="1" dirty="0">
                <a:solidFill>
                  <a:schemeClr val="accent5">
                    <a:lumMod val="75000"/>
                  </a:schemeClr>
                </a:solidFill>
              </a:rPr>
              <a:t>Annual Members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3F26-F1B0-1A41-E7AA-CE296CAF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01" y="1825625"/>
            <a:ext cx="107508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GB" dirty="0"/>
              <a:t>• </a:t>
            </a:r>
            <a:r>
              <a:rPr lang="en-GB" sz="2600" b="1" dirty="0">
                <a:solidFill>
                  <a:schemeClr val="tx2"/>
                </a:solidFill>
              </a:rPr>
              <a:t>Higher usage during weekdays (Monday to Friday)</a:t>
            </a:r>
            <a:br>
              <a:rPr lang="en-GB" sz="2600" dirty="0"/>
            </a:br>
            <a:r>
              <a:rPr lang="en-GB" sz="2600" dirty="0"/>
              <a:t>  Annual member primarily rely on the service for daily commuting.</a:t>
            </a:r>
          </a:p>
          <a:p>
            <a:pPr marL="0" indent="0">
              <a:lnSpc>
                <a:spcPct val="70000"/>
              </a:lnSpc>
              <a:buNone/>
            </a:pPr>
            <a:endParaRPr lang="en-GB" sz="2600" dirty="0"/>
          </a:p>
          <a:p>
            <a:pPr marL="0" indent="0">
              <a:lnSpc>
                <a:spcPct val="70000"/>
              </a:lnSpc>
              <a:buNone/>
            </a:pPr>
            <a:r>
              <a:rPr lang="en-GB" sz="2600" dirty="0"/>
              <a:t>• </a:t>
            </a:r>
            <a:r>
              <a:rPr lang="en-GB" sz="2600" b="1" dirty="0">
                <a:solidFill>
                  <a:schemeClr val="tx2"/>
                </a:solidFill>
              </a:rPr>
              <a:t>Familiarity with the service</a:t>
            </a:r>
            <a:br>
              <a:rPr lang="en-GB" sz="2600" dirty="0"/>
            </a:br>
            <a:r>
              <a:rPr lang="en-GB" sz="2600" dirty="0"/>
              <a:t>Regular use makes the annual members well-acquainted with nearby docking stations, which improves ease of use.</a:t>
            </a:r>
          </a:p>
          <a:p>
            <a:pPr marL="0" indent="0">
              <a:lnSpc>
                <a:spcPct val="70000"/>
              </a:lnSpc>
              <a:buNone/>
            </a:pPr>
            <a:endParaRPr lang="en-GB" sz="2600" dirty="0"/>
          </a:p>
          <a:p>
            <a:pPr marL="0" indent="0">
              <a:lnSpc>
                <a:spcPct val="70000"/>
              </a:lnSpc>
              <a:buNone/>
            </a:pPr>
            <a:r>
              <a:rPr lang="en-GB" sz="2600" dirty="0"/>
              <a:t>• </a:t>
            </a:r>
            <a:r>
              <a:rPr lang="en-GB" sz="2600" b="1" dirty="0">
                <a:solidFill>
                  <a:schemeClr val="tx2"/>
                </a:solidFill>
              </a:rPr>
              <a:t>Cost-effectiveness</a:t>
            </a:r>
            <a:br>
              <a:rPr lang="en-GB" sz="2600" dirty="0"/>
            </a:br>
            <a:r>
              <a:rPr lang="en-GB" sz="2600" dirty="0"/>
              <a:t>The subscription model is budget-friendly for regular users.</a:t>
            </a:r>
          </a:p>
          <a:p>
            <a:pPr marL="0" indent="0">
              <a:lnSpc>
                <a:spcPct val="70000"/>
              </a:lnSpc>
              <a:buNone/>
            </a:pPr>
            <a:endParaRPr lang="en-GB" sz="2600" dirty="0"/>
          </a:p>
          <a:p>
            <a:pPr marL="0" indent="0">
              <a:lnSpc>
                <a:spcPct val="70000"/>
              </a:lnSpc>
              <a:buNone/>
            </a:pPr>
            <a:r>
              <a:rPr lang="en-GB" sz="2600" dirty="0"/>
              <a:t>• </a:t>
            </a:r>
            <a:r>
              <a:rPr lang="en-GB" sz="2600" b="1" dirty="0">
                <a:solidFill>
                  <a:schemeClr val="tx2"/>
                </a:solidFill>
              </a:rPr>
              <a:t>Lower usage on weekends and public holidays</a:t>
            </a:r>
            <a:br>
              <a:rPr lang="en-GB" sz="2600" b="1" dirty="0">
                <a:solidFill>
                  <a:schemeClr val="tx2"/>
                </a:solidFill>
              </a:rPr>
            </a:br>
            <a:r>
              <a:rPr lang="en-GB" sz="2600" dirty="0"/>
              <a:t>Annual members prioritize rest or other leisure activities on weekends.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4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9693-9373-0D91-B27A-BF3AB825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dirty="0">
                <a:solidFill>
                  <a:schemeClr val="accent5">
                    <a:lumMod val="75000"/>
                  </a:schemeClr>
                </a:solidFill>
              </a:rPr>
              <a:t>Main Findings Between Both User Groups</a:t>
            </a:r>
            <a:br>
              <a:rPr lang="en-GB" b="1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GB" sz="3600" b="1" dirty="0">
                <a:solidFill>
                  <a:schemeClr val="accent5">
                    <a:lumMod val="75000"/>
                  </a:schemeClr>
                </a:solidFill>
              </a:rPr>
              <a:t>Casual Riders</a:t>
            </a:r>
            <a:endParaRPr lang="en-US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D1EB-E558-5992-C9C4-147E1EEEC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1825625"/>
            <a:ext cx="10650415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GB" dirty="0"/>
              <a:t>•</a:t>
            </a:r>
            <a:r>
              <a:rPr lang="en-GB" sz="2600" dirty="0"/>
              <a:t> </a:t>
            </a:r>
            <a:r>
              <a:rPr lang="en-GB" sz="3400" b="1" dirty="0">
                <a:solidFill>
                  <a:schemeClr val="tx2"/>
                </a:solidFill>
              </a:rPr>
              <a:t>Higher usage on weekends and public holidays</a:t>
            </a:r>
            <a:br>
              <a:rPr lang="en-GB" sz="2600" b="1" dirty="0">
                <a:solidFill>
                  <a:schemeClr val="tx2"/>
                </a:solidFill>
              </a:rPr>
            </a:br>
            <a:br>
              <a:rPr lang="en-GB" sz="2600" dirty="0"/>
            </a:br>
            <a:r>
              <a:rPr lang="en-GB" sz="2600" dirty="0"/>
              <a:t>Casual riders are more likely to use the bike-share service for leisure or recreational purposes.</a:t>
            </a:r>
          </a:p>
          <a:p>
            <a:pPr marL="0" indent="0">
              <a:lnSpc>
                <a:spcPct val="70000"/>
              </a:lnSpc>
              <a:buNone/>
            </a:pPr>
            <a:endParaRPr lang="en-GB" sz="2600" dirty="0"/>
          </a:p>
          <a:p>
            <a:pPr marL="0" indent="0">
              <a:lnSpc>
                <a:spcPct val="70000"/>
              </a:lnSpc>
              <a:buNone/>
            </a:pPr>
            <a:r>
              <a:rPr lang="en-GB" sz="2600" dirty="0"/>
              <a:t>• </a:t>
            </a:r>
            <a:r>
              <a:rPr lang="en-GB" sz="3400" b="1" dirty="0">
                <a:solidFill>
                  <a:schemeClr val="tx2"/>
                </a:solidFill>
              </a:rPr>
              <a:t>Curiosity-driven usage</a:t>
            </a:r>
            <a:br>
              <a:rPr lang="en-GB" sz="2600" b="1" dirty="0">
                <a:solidFill>
                  <a:schemeClr val="tx2"/>
                </a:solidFill>
              </a:rPr>
            </a:br>
            <a:br>
              <a:rPr lang="en-GB" sz="2600" dirty="0"/>
            </a:br>
            <a:r>
              <a:rPr lang="en-GB" sz="2600" dirty="0"/>
              <a:t>Many casual riders try the service out of curiosity or for occasional leisure trips.</a:t>
            </a:r>
          </a:p>
          <a:p>
            <a:pPr marL="0" indent="0">
              <a:lnSpc>
                <a:spcPct val="70000"/>
              </a:lnSpc>
              <a:buNone/>
            </a:pPr>
            <a:endParaRPr lang="en-GB" sz="2600" dirty="0"/>
          </a:p>
          <a:p>
            <a:pPr marL="0" indent="0">
              <a:lnSpc>
                <a:spcPct val="70000"/>
              </a:lnSpc>
              <a:buNone/>
            </a:pPr>
            <a:r>
              <a:rPr lang="en-GB" sz="2600" dirty="0"/>
              <a:t>• </a:t>
            </a:r>
            <a:r>
              <a:rPr lang="en-GB" sz="3400" b="1" dirty="0">
                <a:solidFill>
                  <a:schemeClr val="tx2"/>
                </a:solidFill>
              </a:rPr>
              <a:t>Increased bike availability on weekend</a:t>
            </a:r>
            <a:br>
              <a:rPr lang="en-GB" sz="3400" b="1" dirty="0">
                <a:solidFill>
                  <a:schemeClr val="tx2"/>
                </a:solidFill>
              </a:rPr>
            </a:br>
            <a:br>
              <a:rPr lang="en-GB" sz="2600" b="1" dirty="0">
                <a:solidFill>
                  <a:schemeClr val="tx2"/>
                </a:solidFill>
              </a:rPr>
            </a:br>
            <a:r>
              <a:rPr lang="en-GB" sz="2600" dirty="0"/>
              <a:t>Higher bike availability on weekend may encourage more casual usage.</a:t>
            </a:r>
          </a:p>
          <a:p>
            <a:pPr marL="0" indent="0">
              <a:lnSpc>
                <a:spcPct val="70000"/>
              </a:lnSpc>
              <a:buNone/>
            </a:pPr>
            <a:endParaRPr lang="en-GB" sz="2600" dirty="0"/>
          </a:p>
          <a:p>
            <a:pPr marL="0" indent="0">
              <a:lnSpc>
                <a:spcPct val="70000"/>
              </a:lnSpc>
              <a:buNone/>
            </a:pPr>
            <a:r>
              <a:rPr lang="en-GB" sz="2600" dirty="0"/>
              <a:t>• </a:t>
            </a:r>
            <a:r>
              <a:rPr lang="en-GB" sz="3400" b="1" dirty="0">
                <a:solidFill>
                  <a:schemeClr val="tx2"/>
                </a:solidFill>
              </a:rPr>
              <a:t>Significant usage drop on weekdays</a:t>
            </a:r>
            <a:br>
              <a:rPr lang="en-GB" sz="2600" b="1" dirty="0">
                <a:solidFill>
                  <a:schemeClr val="tx2"/>
                </a:solidFill>
              </a:rPr>
            </a:br>
            <a:br>
              <a:rPr lang="en-GB" sz="2600" dirty="0"/>
            </a:br>
            <a:r>
              <a:rPr lang="en-GB" sz="2600" dirty="0"/>
              <a:t>Bookings decline sharply from Monday to Friday, potentially due to:</a:t>
            </a:r>
            <a:br>
              <a:rPr lang="en-GB" sz="2600" dirty="0"/>
            </a:br>
            <a:br>
              <a:rPr lang="en-GB" sz="2600" dirty="0"/>
            </a:br>
            <a:r>
              <a:rPr lang="en-GB" sz="2600" dirty="0"/>
              <a:t>      	* difficulty in booking or accessing bikes,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2600" dirty="0"/>
              <a:t>	* lack of trust in the service,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sz="2600" dirty="0"/>
              <a:t>	* or lack of familiarity with the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85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80FE-5BF8-9F70-8C2F-B0C4D322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dirty="0">
                <a:solidFill>
                  <a:schemeClr val="accent6"/>
                </a:solidFill>
              </a:rPr>
              <a:t>1</a:t>
            </a:r>
            <a:r>
              <a:rPr lang="en-GB" sz="4000" b="1" baseline="30000" dirty="0">
                <a:solidFill>
                  <a:schemeClr val="accent6"/>
                </a:solidFill>
              </a:rPr>
              <a:t>st</a:t>
            </a:r>
            <a:r>
              <a:rPr lang="en-GB" sz="4000" b="1" dirty="0">
                <a:solidFill>
                  <a:schemeClr val="accent6"/>
                </a:solidFill>
              </a:rPr>
              <a:t> day of week Ride Usage Comparison                          </a:t>
            </a:r>
            <a:r>
              <a:rPr lang="en-GB" sz="2800" b="1" dirty="0">
                <a:solidFill>
                  <a:schemeClr val="accent6"/>
                </a:solidFill>
              </a:rPr>
              <a:t>Annual Members vs. Casual Riders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52B1B4-47D6-AA23-5237-376E258C1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9"/>
            <a:ext cx="10515600" cy="4802186"/>
          </a:xfrm>
        </p:spPr>
      </p:pic>
    </p:spTree>
    <p:extLst>
      <p:ext uri="{BB962C8B-B14F-4D97-AF65-F5344CB8AC3E}">
        <p14:creationId xmlns:p14="http://schemas.microsoft.com/office/powerpoint/2010/main" val="341356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763A-AAE2-BDAF-CCD4-94D15670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4400" b="1" dirty="0">
                <a:solidFill>
                  <a:schemeClr val="accent6"/>
                </a:solidFill>
              </a:rPr>
              <a:t>1</a:t>
            </a:r>
            <a:r>
              <a:rPr lang="en-GB" sz="4400" b="1" baseline="30000" dirty="0">
                <a:solidFill>
                  <a:schemeClr val="accent6"/>
                </a:solidFill>
              </a:rPr>
              <a:t>st</a:t>
            </a:r>
            <a:r>
              <a:rPr lang="en-GB" sz="4400" b="1" dirty="0">
                <a:solidFill>
                  <a:schemeClr val="accent6"/>
                </a:solidFill>
              </a:rPr>
              <a:t> and 2</a:t>
            </a:r>
            <a:r>
              <a:rPr lang="en-GB" sz="4400" b="1" baseline="30000" dirty="0">
                <a:solidFill>
                  <a:schemeClr val="accent6"/>
                </a:solidFill>
              </a:rPr>
              <a:t>nd</a:t>
            </a:r>
            <a:r>
              <a:rPr lang="en-GB" sz="4400" b="1" dirty="0">
                <a:solidFill>
                  <a:schemeClr val="accent6"/>
                </a:solidFill>
              </a:rPr>
              <a:t>  day of week Ride Usage Comparison                          </a:t>
            </a:r>
            <a:r>
              <a:rPr lang="en-GB" sz="3200" b="1" dirty="0">
                <a:solidFill>
                  <a:schemeClr val="accent6"/>
                </a:solidFill>
              </a:rPr>
              <a:t>Annual Members vs. Casual Riders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2619C4-CA34-73D3-96C4-45746F2FD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599" cy="4802187"/>
          </a:xfrm>
        </p:spPr>
      </p:pic>
    </p:spTree>
    <p:extLst>
      <p:ext uri="{BB962C8B-B14F-4D97-AF65-F5344CB8AC3E}">
        <p14:creationId xmlns:p14="http://schemas.microsoft.com/office/powerpoint/2010/main" val="126406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478E-1E72-43F4-557B-B51A6E69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accent6"/>
                </a:solidFill>
              </a:rPr>
              <a:t>1</a:t>
            </a:r>
            <a:r>
              <a:rPr lang="en-GB" sz="4000" b="1" baseline="30000" dirty="0">
                <a:solidFill>
                  <a:schemeClr val="accent6"/>
                </a:solidFill>
              </a:rPr>
              <a:t>st</a:t>
            </a:r>
            <a:r>
              <a:rPr lang="en-GB" sz="4000" b="1" dirty="0">
                <a:solidFill>
                  <a:schemeClr val="accent6"/>
                </a:solidFill>
              </a:rPr>
              <a:t> to 3</a:t>
            </a:r>
            <a:r>
              <a:rPr lang="en-GB" sz="4000" b="1" baseline="30000" dirty="0">
                <a:solidFill>
                  <a:schemeClr val="accent6"/>
                </a:solidFill>
              </a:rPr>
              <a:t>rd</a:t>
            </a:r>
            <a:r>
              <a:rPr lang="en-GB" sz="4000" b="1" dirty="0">
                <a:solidFill>
                  <a:schemeClr val="accent6"/>
                </a:solidFill>
              </a:rPr>
              <a:t> day of week Ride Usage Comparison                          </a:t>
            </a:r>
            <a:r>
              <a:rPr lang="en-GB" sz="2800" b="1" dirty="0">
                <a:solidFill>
                  <a:schemeClr val="accent6"/>
                </a:solidFill>
              </a:rPr>
              <a:t>Annual Members vs. Casual Riders</a:t>
            </a: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1CBBCA-9E89-E190-DD2B-58809BC95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10515599" cy="4802187"/>
          </a:xfrm>
        </p:spPr>
      </p:pic>
    </p:spTree>
    <p:extLst>
      <p:ext uri="{BB962C8B-B14F-4D97-AF65-F5344CB8AC3E}">
        <p14:creationId xmlns:p14="http://schemas.microsoft.com/office/powerpoint/2010/main" val="399090399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258</TotalTime>
  <Words>810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Symbol</vt:lpstr>
      <vt:lpstr>Depth</vt:lpstr>
      <vt:lpstr>Case  study: How Does a Bike-share  Company Navigate Speedy Success?</vt:lpstr>
      <vt:lpstr>Business Goal</vt:lpstr>
      <vt:lpstr> Scope of work (SOW) </vt:lpstr>
      <vt:lpstr> Comprehensive Analysis and Visual Insights  Project Summary  </vt:lpstr>
      <vt:lpstr> Main Findings Between Both User Groups Annual Members </vt:lpstr>
      <vt:lpstr>Main Findings Between Both User Groups Casual Riders</vt:lpstr>
      <vt:lpstr>1st day of week Ride Usage Comparison                          Annual Members vs. Casual Riders</vt:lpstr>
      <vt:lpstr>1st and 2nd  day of week Ride Usage Comparison                          Annual Members vs. Casual Riders</vt:lpstr>
      <vt:lpstr>1st to 3rd day of week Ride Usage Comparison                          Annual Members vs. Casual Riders</vt:lpstr>
      <vt:lpstr>1st to 4th day of week Ride Usage Comparison                          Annual Members vs. Casual Riders</vt:lpstr>
      <vt:lpstr>1st to 5th day of week Ride Usage Comparison                          Annual Members vs. Casual Riders</vt:lpstr>
      <vt:lpstr>1st to 6th day of week Ride Usage Comparison                          Annual Members vs. Casual Riders</vt:lpstr>
      <vt:lpstr>1st to 7th day of week Ride Usage Comparison                          Annual Members vs. Casual Riders</vt:lpstr>
      <vt:lpstr>Recommendation#1 Based on Analysis</vt:lpstr>
      <vt:lpstr>Recommendations#2 Based on Analysis</vt:lpstr>
      <vt:lpstr>Recommendations#3 Based on Analysis</vt:lpstr>
      <vt:lpstr>“With this all you can make your consumer your regular customers and increase the sale and revenue of your products”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 payara payara</dc:creator>
  <cp:lastModifiedBy>amir payara payara</cp:lastModifiedBy>
  <cp:revision>22</cp:revision>
  <dcterms:created xsi:type="dcterms:W3CDTF">2025-02-08T12:01:11Z</dcterms:created>
  <dcterms:modified xsi:type="dcterms:W3CDTF">2025-02-25T07:35:38Z</dcterms:modified>
</cp:coreProperties>
</file>