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3" r:id="rId1"/>
  </p:sldMasterIdLst>
  <p:sldIdLst>
    <p:sldId id="256" r:id="rId2"/>
    <p:sldId id="257" r:id="rId3"/>
    <p:sldId id="273" r:id="rId4"/>
    <p:sldId id="280" r:id="rId5"/>
    <p:sldId id="281" r:id="rId6"/>
    <p:sldId id="283" r:id="rId7"/>
    <p:sldId id="282" r:id="rId8"/>
    <p:sldId id="284" r:id="rId9"/>
    <p:sldId id="279" r:id="rId10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Franklin Gothic Book" panose="020B0503020102020204" pitchFamily="34" charset="0"/>
      <p:regular r:id="rId15"/>
      <p:italic r:id="rId16"/>
    </p:embeddedFon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명성" initials="명" lastIdx="1" clrIdx="0">
    <p:extLst>
      <p:ext uri="{19B8F6BF-5375-455C-9EA6-DF929625EA0E}">
        <p15:presenceInfo xmlns:p15="http://schemas.microsoft.com/office/powerpoint/2012/main" userId="d7a9ff69c89b2f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25174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7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0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9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915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9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4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6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14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C2C599-EDF4-4A22-9DCC-4117FDC4CED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B78491C-30E7-4CE6-BB04-3021C6DC45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82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90312-E43B-403E-B246-607AF10F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83654"/>
            <a:ext cx="8614327" cy="2098226"/>
          </a:xfrm>
        </p:spPr>
        <p:txBody>
          <a:bodyPr/>
          <a:lstStyle/>
          <a:p>
            <a:r>
              <a:rPr lang="ko-KR" altLang="en-US" sz="6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성능개선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AB38BA-5E61-4EE0-978D-067AB272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288109"/>
            <a:ext cx="6831673" cy="10862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광고홍보학과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2017113427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이명성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E6EF792-7E5B-44FB-9006-EF9D7C7D8859}"/>
              </a:ext>
            </a:extLst>
          </p:cNvPr>
          <p:cNvSpPr txBox="1">
            <a:spLocks/>
          </p:cNvSpPr>
          <p:nvPr/>
        </p:nvSpPr>
        <p:spPr>
          <a:xfrm>
            <a:off x="4855780" y="777425"/>
            <a:ext cx="6611306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2020-2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자료구조및알고리즘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 Project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5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69E4-D7CF-45EB-89EB-CF636E8A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DCD17-B205-4DE2-90C7-22407A04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4025"/>
            <a:ext cx="9601200" cy="4013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구간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a,b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받아 출력을 내는 프로그램 작성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(~11/10)</a:t>
            </a:r>
          </a:p>
          <a:p>
            <a:pPr>
              <a:lnSpc>
                <a:spcPct val="20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N,K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변환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N, 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알고리즘 성능 평가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(~11/27)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개선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(~12/14)</a:t>
            </a:r>
          </a:p>
          <a:p>
            <a:pPr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87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69E4-D7CF-45EB-89EB-CF636E8A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68" y="316231"/>
            <a:ext cx="10509533" cy="1485900"/>
          </a:xfrm>
        </p:spPr>
        <p:txBody>
          <a:bodyPr>
            <a:normAutofit/>
          </a:bodyPr>
          <a:lstStyle/>
          <a:p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구간 </a:t>
            </a:r>
            <a:r>
              <a:rPr lang="en-US" altLang="ko-KR" sz="3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a,b</a:t>
            </a:r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받아 출력을 내는 프로그램 작성 </a:t>
            </a:r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(~11/10)</a:t>
            </a:r>
            <a:endParaRPr lang="ko-KR" altLang="en-US" sz="3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5E3A0B4-AB58-4AE0-8762-C0B7C7BB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03" y="1582210"/>
            <a:ext cx="4616333" cy="123254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C277E97-FB7E-4779-97BD-DB2C55BC04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21" b="3503"/>
          <a:stretch/>
        </p:blipFill>
        <p:spPr>
          <a:xfrm>
            <a:off x="6823260" y="897452"/>
            <a:ext cx="2431682" cy="5853084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FA4EF5B-3F77-413F-8E92-47DFEB29A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87" y="3511065"/>
            <a:ext cx="4737764" cy="255207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620EF-04BE-4C83-8BA3-1EB1B5B125EE}"/>
              </a:ext>
            </a:extLst>
          </p:cNvPr>
          <p:cNvSpPr/>
          <p:nvPr/>
        </p:nvSpPr>
        <p:spPr>
          <a:xfrm>
            <a:off x="7192813" y="1683756"/>
            <a:ext cx="1217098" cy="33423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2488CB-C494-4060-86CB-76C9ED9E5C45}"/>
              </a:ext>
            </a:extLst>
          </p:cNvPr>
          <p:cNvCxnSpPr>
            <a:stCxn id="20" idx="3"/>
          </p:cNvCxnSpPr>
          <p:nvPr/>
        </p:nvCxnSpPr>
        <p:spPr>
          <a:xfrm>
            <a:off x="8409911" y="1850871"/>
            <a:ext cx="1103586" cy="157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02FD1E-EEAF-46B2-904E-FD48578E857B}"/>
              </a:ext>
            </a:extLst>
          </p:cNvPr>
          <p:cNvSpPr txBox="1"/>
          <p:nvPr/>
        </p:nvSpPr>
        <p:spPr>
          <a:xfrm>
            <a:off x="9557641" y="1712748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N, a, b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입력받음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CC0025-A615-488F-B0E3-4908C35ED0AD}"/>
              </a:ext>
            </a:extLst>
          </p:cNvPr>
          <p:cNvSpPr/>
          <p:nvPr/>
        </p:nvSpPr>
        <p:spPr>
          <a:xfrm>
            <a:off x="7192813" y="2550597"/>
            <a:ext cx="1954924" cy="67817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32166B-C41B-446A-901E-042C40311073}"/>
              </a:ext>
            </a:extLst>
          </p:cNvPr>
          <p:cNvCxnSpPr>
            <a:cxnSpLocks/>
          </p:cNvCxnSpPr>
          <p:nvPr/>
        </p:nvCxnSpPr>
        <p:spPr>
          <a:xfrm>
            <a:off x="9147737" y="2594832"/>
            <a:ext cx="5234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C6BE3D-3B7D-4AB6-AD93-AE4C7D643B5B}"/>
              </a:ext>
            </a:extLst>
          </p:cNvPr>
          <p:cNvSpPr txBox="1"/>
          <p:nvPr/>
        </p:nvSpPr>
        <p:spPr>
          <a:xfrm>
            <a:off x="9671153" y="2245392"/>
            <a:ext cx="1942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랜덤으로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데이터 생성해 배열에 넣어준다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39E552-1C54-471A-BDF6-DF69C0C374D1}"/>
              </a:ext>
            </a:extLst>
          </p:cNvPr>
          <p:cNvSpPr/>
          <p:nvPr/>
        </p:nvSpPr>
        <p:spPr>
          <a:xfrm>
            <a:off x="7192813" y="3290136"/>
            <a:ext cx="1823750" cy="75844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534CB2-8C8E-41B5-8E2B-085B2B96C1A8}"/>
              </a:ext>
            </a:extLst>
          </p:cNvPr>
          <p:cNvCxnSpPr>
            <a:cxnSpLocks/>
          </p:cNvCxnSpPr>
          <p:nvPr/>
        </p:nvCxnSpPr>
        <p:spPr>
          <a:xfrm>
            <a:off x="9016563" y="3613848"/>
            <a:ext cx="5234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AD5684-19C6-4E40-867A-FBEB2A046978}"/>
              </a:ext>
            </a:extLst>
          </p:cNvPr>
          <p:cNvSpPr txBox="1"/>
          <p:nvPr/>
        </p:nvSpPr>
        <p:spPr>
          <a:xfrm>
            <a:off x="9539979" y="3135502"/>
            <a:ext cx="1942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b-a+1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공간을 가진 배열을 새로 만들고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[a-1] ~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[b]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데이터를 새로 만든 배열의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번째부터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채워 넣는다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A25D68-5E53-4A8C-A7A0-9327019CA894}"/>
              </a:ext>
            </a:extLst>
          </p:cNvPr>
          <p:cNvSpPr/>
          <p:nvPr/>
        </p:nvSpPr>
        <p:spPr>
          <a:xfrm>
            <a:off x="7192813" y="4362516"/>
            <a:ext cx="1823750" cy="89246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1ADCB4-0C6A-47C3-89C5-60A4AAE841E9}"/>
              </a:ext>
            </a:extLst>
          </p:cNvPr>
          <p:cNvCxnSpPr>
            <a:cxnSpLocks/>
          </p:cNvCxnSpPr>
          <p:nvPr/>
        </p:nvCxnSpPr>
        <p:spPr>
          <a:xfrm>
            <a:off x="9016563" y="4972405"/>
            <a:ext cx="5234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A4FFA7-8521-41B6-A414-AEF2F67534BE}"/>
              </a:ext>
            </a:extLst>
          </p:cNvPr>
          <p:cNvSpPr txBox="1"/>
          <p:nvPr/>
        </p:nvSpPr>
        <p:spPr>
          <a:xfrm>
            <a:off x="9513497" y="4671943"/>
            <a:ext cx="1942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반복문을 활용해 새로운 배열의 최소값과 최대값을 찾는다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F21482-67C8-454B-9BE0-B5399A606D6C}"/>
              </a:ext>
            </a:extLst>
          </p:cNvPr>
          <p:cNvSpPr txBox="1"/>
          <p:nvPr/>
        </p:nvSpPr>
        <p:spPr>
          <a:xfrm>
            <a:off x="9513497" y="5711069"/>
            <a:ext cx="1942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다음 값을 계속 더하는 식으로 합계를 구한다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E30425-188B-4231-AA28-4A49263AE50D}"/>
              </a:ext>
            </a:extLst>
          </p:cNvPr>
          <p:cNvSpPr/>
          <p:nvPr/>
        </p:nvSpPr>
        <p:spPr>
          <a:xfrm>
            <a:off x="7192813" y="5407141"/>
            <a:ext cx="1823750" cy="48908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8FF2BF-E690-4BE7-A6E0-DC26D8CF48D8}"/>
              </a:ext>
            </a:extLst>
          </p:cNvPr>
          <p:cNvCxnSpPr>
            <a:cxnSpLocks/>
          </p:cNvCxnSpPr>
          <p:nvPr/>
        </p:nvCxnSpPr>
        <p:spPr>
          <a:xfrm>
            <a:off x="9016563" y="5832944"/>
            <a:ext cx="5234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2E07A5-A292-429E-A208-9762CA6B5B32}"/>
              </a:ext>
            </a:extLst>
          </p:cNvPr>
          <p:cNvSpPr txBox="1"/>
          <p:nvPr/>
        </p:nvSpPr>
        <p:spPr>
          <a:xfrm>
            <a:off x="3000213" y="6141956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8640F2-DC4E-4BC7-85EF-5E2FDD1874F0}"/>
              </a:ext>
            </a:extLst>
          </p:cNvPr>
          <p:cNvSpPr txBox="1"/>
          <p:nvPr/>
        </p:nvSpPr>
        <p:spPr>
          <a:xfrm>
            <a:off x="3000213" y="2889686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63243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3E5A2B4-756E-4E90-9D74-51B89D9BE8EE}"/>
              </a:ext>
            </a:extLst>
          </p:cNvPr>
          <p:cNvSpPr txBox="1"/>
          <p:nvPr/>
        </p:nvSpPr>
        <p:spPr>
          <a:xfrm>
            <a:off x="5292459" y="905232"/>
            <a:ext cx="2547708" cy="50475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7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7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7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altLang="ko-K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7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K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를 입력하세요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nn-NO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"Rand : 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nn-NO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*2; </a:t>
            </a:r>
            <a:r>
              <a:rPr lang="nn-NO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==0) {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fr-FR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fr-FR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algn="l"/>
            <a:r>
              <a:rPr lang="sv-SE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sv-SE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sv-SE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24712-F4FA-4C30-B290-3B7241803F9C}"/>
              </a:ext>
            </a:extLst>
          </p:cNvPr>
          <p:cNvSpPr txBox="1"/>
          <p:nvPr/>
        </p:nvSpPr>
        <p:spPr>
          <a:xfrm>
            <a:off x="7446416" y="905232"/>
            <a:ext cx="2855263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ko-KR" alt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ko-KR" alt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구간의 최대값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구간의 최소값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구간의 합계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+1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fr-FR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fr-FR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algn="l"/>
            <a:r>
              <a:rPr lang="sv-SE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sv-SE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sv-SE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ko-KR" alt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ko-KR" alt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re_arr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구간의 최대값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구간의 최소값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구간의 합계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()-</a:t>
            </a:r>
            <a:r>
              <a:rPr lang="en-US" altLang="ko-KR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소요시간 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ms</a:t>
            </a:r>
            <a:r>
              <a:rPr lang="en-US" altLang="ko-K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8969E4-D7CF-45EB-89EB-CF636E8A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68" y="316231"/>
            <a:ext cx="10509533" cy="596678"/>
          </a:xfrm>
        </p:spPr>
        <p:txBody>
          <a:bodyPr>
            <a:normAutofit/>
          </a:bodyPr>
          <a:lstStyle/>
          <a:p>
            <a:r>
              <a:rPr lang="en-US" altLang="ko-KR" sz="3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N,K</a:t>
            </a:r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변환 </a:t>
            </a:r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(~11/27)</a:t>
            </a:r>
            <a:endParaRPr lang="ko-KR" altLang="en-US" sz="3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2E07A5-A292-429E-A208-9762CA6B5B32}"/>
              </a:ext>
            </a:extLst>
          </p:cNvPr>
          <p:cNvSpPr txBox="1"/>
          <p:nvPr/>
        </p:nvSpPr>
        <p:spPr>
          <a:xfrm>
            <a:off x="2073519" y="3200675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8640F2-DC4E-4BC7-85EF-5E2FDD1874F0}"/>
              </a:ext>
            </a:extLst>
          </p:cNvPr>
          <p:cNvSpPr txBox="1"/>
          <p:nvPr/>
        </p:nvSpPr>
        <p:spPr>
          <a:xfrm>
            <a:off x="2029057" y="881176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FC8107-A1ED-4010-AA0F-0E3C5FE1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" y="1204781"/>
            <a:ext cx="4152252" cy="18739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620EF-04BE-4C83-8BA3-1EB1B5B125EE}"/>
              </a:ext>
            </a:extLst>
          </p:cNvPr>
          <p:cNvSpPr/>
          <p:nvPr/>
        </p:nvSpPr>
        <p:spPr>
          <a:xfrm>
            <a:off x="5353245" y="1809114"/>
            <a:ext cx="1217098" cy="33423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2488CB-C494-4060-86CB-76C9ED9E5C4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570343" y="1543763"/>
            <a:ext cx="2944791" cy="4324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02FD1E-EEAF-46B2-904E-FD48578E857B}"/>
              </a:ext>
            </a:extLst>
          </p:cNvPr>
          <p:cNvSpPr txBox="1"/>
          <p:nvPr/>
        </p:nvSpPr>
        <p:spPr>
          <a:xfrm>
            <a:off x="9496882" y="1370590"/>
            <a:ext cx="19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N, K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입력받음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CC0025-A615-488F-B0E3-4908C35ED0AD}"/>
              </a:ext>
            </a:extLst>
          </p:cNvPr>
          <p:cNvSpPr/>
          <p:nvPr/>
        </p:nvSpPr>
        <p:spPr>
          <a:xfrm>
            <a:off x="5341285" y="2223000"/>
            <a:ext cx="1954924" cy="18253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32166B-C41B-446A-901E-042C40311073}"/>
              </a:ext>
            </a:extLst>
          </p:cNvPr>
          <p:cNvCxnSpPr>
            <a:cxnSpLocks/>
          </p:cNvCxnSpPr>
          <p:nvPr/>
        </p:nvCxnSpPr>
        <p:spPr>
          <a:xfrm flipV="1">
            <a:off x="7296209" y="2223000"/>
            <a:ext cx="2932459" cy="942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C6BE3D-3B7D-4AB6-AD93-AE4C7D643B5B}"/>
              </a:ext>
            </a:extLst>
          </p:cNvPr>
          <p:cNvSpPr txBox="1"/>
          <p:nvPr/>
        </p:nvSpPr>
        <p:spPr>
          <a:xfrm>
            <a:off x="10228668" y="1853668"/>
            <a:ext cx="194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sc.close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직후부터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수행시간을 잰다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39E552-1C54-471A-BDF6-DF69C0C374D1}"/>
              </a:ext>
            </a:extLst>
          </p:cNvPr>
          <p:cNvSpPr/>
          <p:nvPr/>
        </p:nvSpPr>
        <p:spPr>
          <a:xfrm>
            <a:off x="5360958" y="3630585"/>
            <a:ext cx="1695688" cy="12188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534CB2-8C8E-41B5-8E2B-085B2B96C1A8}"/>
              </a:ext>
            </a:extLst>
          </p:cNvPr>
          <p:cNvCxnSpPr>
            <a:cxnSpLocks/>
          </p:cNvCxnSpPr>
          <p:nvPr/>
        </p:nvCxnSpPr>
        <p:spPr>
          <a:xfrm flipV="1">
            <a:off x="7056646" y="3357914"/>
            <a:ext cx="2963652" cy="36303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AD5684-19C6-4E40-867A-FBEB2A046978}"/>
              </a:ext>
            </a:extLst>
          </p:cNvPr>
          <p:cNvSpPr txBox="1"/>
          <p:nvPr/>
        </p:nvSpPr>
        <p:spPr>
          <a:xfrm>
            <a:off x="10020298" y="2946207"/>
            <a:ext cx="1942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배열을 이루는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a, 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 랜덤으로 생성하였다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A25D68-5E53-4A8C-A7A0-9327019CA894}"/>
              </a:ext>
            </a:extLst>
          </p:cNvPr>
          <p:cNvSpPr/>
          <p:nvPr/>
        </p:nvSpPr>
        <p:spPr>
          <a:xfrm>
            <a:off x="7497050" y="2982768"/>
            <a:ext cx="1823750" cy="253900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1ADCB4-0C6A-47C3-89C5-60A4AAE841E9}"/>
              </a:ext>
            </a:extLst>
          </p:cNvPr>
          <p:cNvCxnSpPr>
            <a:cxnSpLocks/>
          </p:cNvCxnSpPr>
          <p:nvPr/>
        </p:nvCxnSpPr>
        <p:spPr>
          <a:xfrm>
            <a:off x="9320800" y="4259695"/>
            <a:ext cx="5234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A4FFA7-8521-41B6-A414-AEF2F67534BE}"/>
              </a:ext>
            </a:extLst>
          </p:cNvPr>
          <p:cNvSpPr txBox="1"/>
          <p:nvPr/>
        </p:nvSpPr>
        <p:spPr>
          <a:xfrm>
            <a:off x="9837336" y="4107637"/>
            <a:ext cx="2098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a&lt;=b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a&gt;b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때를 나누어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a&gt;b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바꾸어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‘a&lt;=b’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형태 유지하도록 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F21482-67C8-454B-9BE0-B5399A606D6C}"/>
              </a:ext>
            </a:extLst>
          </p:cNvPr>
          <p:cNvSpPr txBox="1"/>
          <p:nvPr/>
        </p:nvSpPr>
        <p:spPr>
          <a:xfrm>
            <a:off x="10206596" y="5445973"/>
            <a:ext cx="164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소요시간을 계산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E30425-188B-4231-AA28-4A49263AE50D}"/>
              </a:ext>
            </a:extLst>
          </p:cNvPr>
          <p:cNvSpPr/>
          <p:nvPr/>
        </p:nvSpPr>
        <p:spPr>
          <a:xfrm>
            <a:off x="7497050" y="6260438"/>
            <a:ext cx="2195590" cy="48908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8FF2BF-E690-4BE7-A6E0-DC26D8CF48D8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692640" y="5599862"/>
            <a:ext cx="513956" cy="6605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FDAB411-851C-4364-9971-B7C9A18865CB}"/>
              </a:ext>
            </a:extLst>
          </p:cNvPr>
          <p:cNvGrpSpPr/>
          <p:nvPr/>
        </p:nvGrpSpPr>
        <p:grpSpPr>
          <a:xfrm>
            <a:off x="1903974" y="4683150"/>
            <a:ext cx="45719" cy="332646"/>
            <a:chOff x="1798072" y="5993673"/>
            <a:chExt cx="45719" cy="33264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1DF4845-C023-4A18-9F2B-67B8C570F735}"/>
                </a:ext>
              </a:extLst>
            </p:cNvPr>
            <p:cNvSpPr/>
            <p:nvPr/>
          </p:nvSpPr>
          <p:spPr>
            <a:xfrm>
              <a:off x="1798072" y="599367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3782203-1EA9-461D-A5E1-E5A164F99FB4}"/>
                </a:ext>
              </a:extLst>
            </p:cNvPr>
            <p:cNvSpPr/>
            <p:nvPr/>
          </p:nvSpPr>
          <p:spPr>
            <a:xfrm>
              <a:off x="1798072" y="61385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48A02CD-DD47-4B11-9BA4-B871C2362567}"/>
                </a:ext>
              </a:extLst>
            </p:cNvPr>
            <p:cNvSpPr/>
            <p:nvPr/>
          </p:nvSpPr>
          <p:spPr>
            <a:xfrm>
              <a:off x="1798072" y="62806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2F185677-A373-43DD-A4B1-3BC3169B6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93"/>
          <a:stretch/>
        </p:blipFill>
        <p:spPr>
          <a:xfrm>
            <a:off x="993579" y="3599472"/>
            <a:ext cx="1966130" cy="917689"/>
          </a:xfrm>
          <a:prstGeom prst="rect">
            <a:avLst/>
          </a:prstGeom>
        </p:spPr>
      </p:pic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0EB82971-B527-4721-9F26-A263DB74B8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96" r="23000" b="2534"/>
          <a:stretch/>
        </p:blipFill>
        <p:spPr>
          <a:xfrm>
            <a:off x="3044675" y="3594389"/>
            <a:ext cx="2093933" cy="31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69E4-D7CF-45EB-89EB-CF636E8A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68" y="316231"/>
            <a:ext cx="10509533" cy="596678"/>
          </a:xfrm>
        </p:spPr>
        <p:txBody>
          <a:bodyPr>
            <a:normAutofit/>
          </a:bodyPr>
          <a:lstStyle/>
          <a:p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N, K</a:t>
            </a:r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알고리즘 성능 평가 </a:t>
            </a:r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(~11/27)</a:t>
            </a:r>
            <a:endParaRPr lang="ko-KR" altLang="en-US" sz="3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06553-28D5-4D91-9076-3CE9635A5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2" y="1320580"/>
            <a:ext cx="7084126" cy="4913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0B289-4882-43C2-9258-30857B3DC045}"/>
              </a:ext>
            </a:extLst>
          </p:cNvPr>
          <p:cNvSpPr txBox="1"/>
          <p:nvPr/>
        </p:nvSpPr>
        <p:spPr>
          <a:xfrm>
            <a:off x="8589054" y="1241309"/>
            <a:ext cx="3197247" cy="507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에 대하여 </a:t>
            </a:r>
            <a:r>
              <a:rPr lang="ko-KR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해당 알고리즘은 </a:t>
            </a:r>
            <a:r>
              <a:rPr lang="en-US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O(N)(</a:t>
            </a:r>
            <a:r>
              <a:rPr lang="ko-KR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선형시간</a:t>
            </a:r>
            <a:r>
              <a:rPr lang="en-US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의 수행시간</a:t>
            </a:r>
            <a:r>
              <a:rPr lang="ko-KR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가진다</a:t>
            </a:r>
            <a:r>
              <a:rPr lang="en-US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값이 증가</a:t>
            </a:r>
            <a:r>
              <a:rPr lang="ko-KR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하면 </a:t>
            </a:r>
            <a:r>
              <a:rPr lang="en-US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구간의 숫자열의 총합을 계산하는 순서가 </a:t>
            </a:r>
            <a:r>
              <a:rPr lang="en-US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의 숫자열의 길이에 </a:t>
            </a:r>
            <a:r>
              <a:rPr lang="ko-KR" altLang="ko-KR" sz="1800" b="1" kern="1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비례</a:t>
            </a:r>
            <a:r>
              <a:rPr lang="ko-KR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하는 시간을 필요로 하기 때문이다</a:t>
            </a:r>
            <a:r>
              <a:rPr lang="en-US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반면</a:t>
            </a:r>
            <a:r>
              <a:rPr lang="en-US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에 대하여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해당 알고리즘은 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sz="180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N^2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에 가까운 수행시간을 가진다</a:t>
            </a:r>
            <a:r>
              <a:rPr lang="en-US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이는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최대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최솟값을 구</a:t>
            </a:r>
            <a:r>
              <a:rPr lang="ko-KR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하는 부분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sz="180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반복문</a:t>
            </a:r>
            <a:r>
              <a:rPr lang="ko-KR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개로 이루어져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있어 </a:t>
            </a:r>
            <a:r>
              <a:rPr lang="en-US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배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증가할 때마다 수행시간은 </a:t>
            </a:r>
            <a:r>
              <a:rPr lang="en-US" altLang="ko-KR" sz="180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n^2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배가 걸리기 때문이다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48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69E4-D7CF-45EB-89EB-CF636E8A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68" y="144302"/>
            <a:ext cx="10509533" cy="596678"/>
          </a:xfrm>
        </p:spPr>
        <p:txBody>
          <a:bodyPr>
            <a:normAutofit/>
          </a:bodyPr>
          <a:lstStyle/>
          <a:p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개선 </a:t>
            </a:r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(~12/14)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5B7F86-31FC-47BE-B670-EF85839BEB03}"/>
              </a:ext>
            </a:extLst>
          </p:cNvPr>
          <p:cNvGrpSpPr/>
          <p:nvPr/>
        </p:nvGrpSpPr>
        <p:grpSpPr>
          <a:xfrm>
            <a:off x="1276768" y="740980"/>
            <a:ext cx="6025818" cy="5909310"/>
            <a:chOff x="1276768" y="851338"/>
            <a:chExt cx="6025818" cy="59093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8F6261-C9A6-4698-A84C-ABA82F5381AF}"/>
                </a:ext>
              </a:extLst>
            </p:cNvPr>
            <p:cNvSpPr txBox="1"/>
            <p:nvPr/>
          </p:nvSpPr>
          <p:spPr>
            <a:xfrm>
              <a:off x="1276768" y="851338"/>
              <a:ext cx="3150189" cy="59093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java.util.Scanner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java.util.Random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 {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main(String[]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Scanner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sc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Scanner(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"N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과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K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를 입력하세요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."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sc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.nextInt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sc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.nextInt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algn="l"/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sc</a:t>
              </a:r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.close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long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t1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currentTimeMillis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[]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[]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Random 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rand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Random();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rand</a:t>
              </a:r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.nextInt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"Rand 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[0] = 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[0]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[0];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=0;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nn-NO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for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=1; </a:t>
              </a:r>
              <a:r>
                <a:rPr lang="nn-NO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nn-NO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 {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rand</a:t>
              </a:r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.nextInt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"Rand 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nn-NO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sum</a:t>
              </a:r>
              <a:r>
                <a:rPr lang="nn-NO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nn-NO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nn-NO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sum</a:t>
              </a:r>
              <a:r>
                <a:rPr lang="nn-NO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nn-NO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-1]+</a:t>
              </a:r>
              <a:r>
                <a:rPr lang="nn-NO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nn-NO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nn-NO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=0;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tmp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pPr algn="l"/>
              <a:r>
                <a:rPr lang="nn-NO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for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=0; </a:t>
              </a:r>
              <a:r>
                <a:rPr lang="nn-NO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K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*2; </a:t>
              </a:r>
              <a:r>
                <a:rPr lang="nn-NO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 {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rand</a:t>
              </a:r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.nextInt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==0) {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rand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.nextInt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;}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rand</a:t>
              </a:r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.nextInt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==0) {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rand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.nextInt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;}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&lt;=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=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+1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-1;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 {</a:t>
              </a:r>
            </a:p>
            <a:p>
              <a:pPr algn="l"/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fr-FR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fr-FR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fr-FR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max</a:t>
              </a:r>
              <a:r>
                <a:rPr lang="fr-FR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fr-FR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fr-FR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[0];</a:t>
              </a:r>
            </a:p>
            <a:p>
              <a:pPr algn="l"/>
              <a:r>
                <a:rPr lang="sv-SE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sv-SE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sv-SE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min</a:t>
              </a:r>
              <a:r>
                <a:rPr lang="sv-SE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sv-SE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sv-SE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[0];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1F10A8-8144-40E2-BAA7-9816429D6F48}"/>
                </a:ext>
              </a:extLst>
            </p:cNvPr>
            <p:cNvSpPr txBox="1"/>
            <p:nvPr/>
          </p:nvSpPr>
          <p:spPr>
            <a:xfrm>
              <a:off x="3661803" y="851338"/>
              <a:ext cx="3640783" cy="5693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0;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7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length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 {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max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 {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max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ko-KR" altLang="en-US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 {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ko-KR" altLang="en-US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-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-1];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와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 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구간의 최대값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max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와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 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구간의 최소값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와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 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구간의 합계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tmp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tmp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=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+1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-1;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 {</a:t>
              </a:r>
            </a:p>
            <a:p>
              <a:pPr algn="l"/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fr-FR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fr-FR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fr-FR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max</a:t>
              </a:r>
              <a:r>
                <a:rPr lang="fr-FR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fr-FR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fr-FR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[0];</a:t>
              </a:r>
            </a:p>
            <a:p>
              <a:pPr algn="l"/>
              <a:r>
                <a:rPr lang="sv-SE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sv-SE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sv-SE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min</a:t>
              </a:r>
              <a:r>
                <a:rPr lang="sv-SE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sv-SE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sv-SE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[0];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0;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700" b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length</a:t>
              </a:r>
              <a:r>
                <a:rPr lang="en-US" altLang="ko-KR" sz="7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 {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max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 {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max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ko-KR" altLang="en-US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ko-KR" sz="700" b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 {</a:t>
              </a:r>
            </a:p>
            <a:p>
              <a:pPr algn="l"/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re_arr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pPr algn="l"/>
              <a:r>
                <a:rPr lang="ko-KR" altLang="en-US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en-US" altLang="ko-KR" sz="7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- 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7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-1];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와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 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구간의 최대값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max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와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 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구간의 최소값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min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와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 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구간의 합계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t1</a:t>
              </a:r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currentTimeMillis</a:t>
              </a:r>
              <a:r>
                <a:rPr lang="en-US" altLang="ko-KR" sz="7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()-</a:t>
              </a:r>
              <a:r>
                <a:rPr lang="en-US" altLang="ko-KR" sz="7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t1</a:t>
              </a:r>
              <a:r>
                <a:rPr lang="en-US" altLang="ko-KR" sz="7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algn="l"/>
              <a:r>
                <a:rPr lang="en-US" altLang="ko-KR" sz="7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7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700" b="1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소요시간 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: 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t1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700" b="1" i="1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ms</a:t>
              </a:r>
              <a:r>
                <a:rPr lang="en-US" altLang="ko-KR" sz="700" b="1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700" b="1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algn="l"/>
              <a:endParaRPr lang="ko-KR" altLang="en-US" sz="700" dirty="0">
                <a:latin typeface="Consolas" panose="020B0609020204030204" pitchFamily="49" charset="0"/>
              </a:endParaRPr>
            </a:p>
            <a:p>
              <a:pPr algn="l"/>
              <a:r>
                <a:rPr lang="en-US" altLang="ko-KR" sz="7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ko-KR" altLang="en-US" sz="7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DCC5C4-18D6-4F4F-908E-30D9AB218754}"/>
              </a:ext>
            </a:extLst>
          </p:cNvPr>
          <p:cNvSpPr/>
          <p:nvPr/>
        </p:nvSpPr>
        <p:spPr>
          <a:xfrm>
            <a:off x="3661803" y="1690062"/>
            <a:ext cx="1496673" cy="26409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7EA3D1-A220-46CE-9936-57867E1D44F2}"/>
              </a:ext>
            </a:extLst>
          </p:cNvPr>
          <p:cNvCxnSpPr>
            <a:cxnSpLocks/>
          </p:cNvCxnSpPr>
          <p:nvPr/>
        </p:nvCxnSpPr>
        <p:spPr>
          <a:xfrm>
            <a:off x="5171090" y="1790963"/>
            <a:ext cx="2593955" cy="50449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677C36-B2E6-4CE8-995C-AFCA89B6BD54}"/>
              </a:ext>
            </a:extLst>
          </p:cNvPr>
          <p:cNvSpPr txBox="1"/>
          <p:nvPr/>
        </p:nvSpPr>
        <p:spPr>
          <a:xfrm>
            <a:off x="7563036" y="845591"/>
            <a:ext cx="4122365" cy="548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3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재귀문</a:t>
            </a:r>
            <a:r>
              <a:rPr lang="ko-KR" altLang="en-US" sz="2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활용해 구간 합 구하기</a:t>
            </a:r>
            <a:r>
              <a:rPr lang="en-US" altLang="ko-KR" sz="2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[N]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합계는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sum[N]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합계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sum[N-1]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[N]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더한 값과 같다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sum[N] = sum[N-1]+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arr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[N]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사이의 구간 합은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sum[b] – sum[a-1]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[a]+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a+1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]…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[b]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arr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[a]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arr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[b]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까지의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  구할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8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69E4-D7CF-45EB-89EB-CF636E8A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68" y="459612"/>
            <a:ext cx="10509533" cy="596678"/>
          </a:xfrm>
        </p:spPr>
        <p:txBody>
          <a:bodyPr>
            <a:normAutofit/>
          </a:bodyPr>
          <a:lstStyle/>
          <a:p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개선 </a:t>
            </a:r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(~12/14)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F9131-F27C-46F3-92EF-7E4BC8C5DFF4}"/>
              </a:ext>
            </a:extLst>
          </p:cNvPr>
          <p:cNvSpPr txBox="1"/>
          <p:nvPr/>
        </p:nvSpPr>
        <p:spPr>
          <a:xfrm>
            <a:off x="1368447" y="5544161"/>
            <a:ext cx="10367404" cy="84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kern="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개선 전에는 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에 대하여 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sz="1800" dirty="0" err="1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N^2</a:t>
            </a:r>
            <a:r>
              <a:rPr lang="en-US" altLang="ko-KR" sz="18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에 가까운 수행시간을 가</a:t>
            </a:r>
            <a:r>
              <a:rPr lang="ko-KR" altLang="en-US" sz="18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졌던  알고리즘이 </a:t>
            </a:r>
            <a:endParaRPr lang="en-US" altLang="ko-KR" sz="18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개선 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O(log N)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의 형태로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수행시간이 단축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됐다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0E1DAE-951C-4E13-BB00-6D28552E6A0E}"/>
              </a:ext>
            </a:extLst>
          </p:cNvPr>
          <p:cNvGrpSpPr/>
          <p:nvPr/>
        </p:nvGrpSpPr>
        <p:grpSpPr>
          <a:xfrm>
            <a:off x="713939" y="1409090"/>
            <a:ext cx="11264511" cy="3853920"/>
            <a:chOff x="885473" y="1106393"/>
            <a:chExt cx="11264511" cy="3853920"/>
          </a:xfrm>
        </p:grpSpPr>
        <p:pic>
          <p:nvPicPr>
            <p:cNvPr id="9" name="그림 8" descr="텍스트, 지도, 실내, 장식이(가) 표시된 사진&#10;&#10;자동 생성된 설명">
              <a:extLst>
                <a:ext uri="{FF2B5EF4-FFF2-40B4-BE49-F238E27FC236}">
                  <a16:creationId xmlns:a16="http://schemas.microsoft.com/office/drawing/2014/main" id="{BF251AC0-59B4-4BE3-868C-3B96797AD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946"/>
            <a:stretch/>
          </p:blipFill>
          <p:spPr>
            <a:xfrm>
              <a:off x="6723683" y="1106393"/>
              <a:ext cx="5426301" cy="3853920"/>
            </a:xfrm>
            <a:prstGeom prst="rect">
              <a:avLst/>
            </a:prstGeom>
          </p:spPr>
        </p:pic>
        <p:pic>
          <p:nvPicPr>
            <p:cNvPr id="11" name="그림 10" descr="텍스트, 지도, 실내, 장식이(가) 표시된 사진&#10;&#10;자동 생성된 설명">
              <a:extLst>
                <a:ext uri="{FF2B5EF4-FFF2-40B4-BE49-F238E27FC236}">
                  <a16:creationId xmlns:a16="http://schemas.microsoft.com/office/drawing/2014/main" id="{0F3C2ADB-5FB4-437E-BB79-5886DC72F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9"/>
            <a:stretch/>
          </p:blipFill>
          <p:spPr>
            <a:xfrm>
              <a:off x="885473" y="1106393"/>
              <a:ext cx="5646061" cy="3853920"/>
            </a:xfrm>
            <a:prstGeom prst="rect">
              <a:avLst/>
            </a:prstGeom>
          </p:spPr>
        </p:pic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1FDB329-4D34-49CB-82E1-E965ADB86790}"/>
              </a:ext>
            </a:extLst>
          </p:cNvPr>
          <p:cNvSpPr/>
          <p:nvPr/>
        </p:nvSpPr>
        <p:spPr>
          <a:xfrm>
            <a:off x="6170193" y="2772365"/>
            <a:ext cx="569661" cy="2948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9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69E4-D7CF-45EB-89EB-CF636E8A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68" y="459612"/>
            <a:ext cx="10509533" cy="596678"/>
          </a:xfrm>
        </p:spPr>
        <p:txBody>
          <a:bodyPr>
            <a:normAutofit/>
          </a:bodyPr>
          <a:lstStyle/>
          <a:p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개선 </a:t>
            </a:r>
            <a:r>
              <a:rPr lang="en-US" altLang="ko-KR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(~12/14)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F9131-F27C-46F3-92EF-7E4BC8C5DFF4}"/>
              </a:ext>
            </a:extLst>
          </p:cNvPr>
          <p:cNvSpPr txBox="1"/>
          <p:nvPr/>
        </p:nvSpPr>
        <p:spPr>
          <a:xfrm>
            <a:off x="9582125" y="6280415"/>
            <a:ext cx="231872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실행 스크린샷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986D43C-1BE9-4B4B-9115-3678D06DF3CE}"/>
              </a:ext>
            </a:extLst>
          </p:cNvPr>
          <p:cNvGrpSpPr/>
          <p:nvPr/>
        </p:nvGrpSpPr>
        <p:grpSpPr>
          <a:xfrm>
            <a:off x="2042243" y="1133974"/>
            <a:ext cx="1611374" cy="5541614"/>
            <a:chOff x="2788824" y="1125104"/>
            <a:chExt cx="1491175" cy="51282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696A59C-3225-4AB6-B5D7-0B08C403D400}"/>
                </a:ext>
              </a:extLst>
            </p:cNvPr>
            <p:cNvGrpSpPr/>
            <p:nvPr/>
          </p:nvGrpSpPr>
          <p:grpSpPr>
            <a:xfrm>
              <a:off x="2788824" y="1125104"/>
              <a:ext cx="1491175" cy="5128242"/>
              <a:chOff x="2538293" y="1049430"/>
              <a:chExt cx="1416406" cy="5348958"/>
            </a:xfrm>
          </p:grpSpPr>
          <p:pic>
            <p:nvPicPr>
              <p:cNvPr id="6" name="그림 5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4F58458C-33DC-4B80-83A9-AFD9A35845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580" b="73811"/>
              <a:stretch/>
            </p:blipFill>
            <p:spPr>
              <a:xfrm>
                <a:off x="2538293" y="1049430"/>
                <a:ext cx="1416406" cy="1378903"/>
              </a:xfrm>
              <a:prstGeom prst="rect">
                <a:avLst/>
              </a:prstGeom>
            </p:spPr>
          </p:pic>
          <p:pic>
            <p:nvPicPr>
              <p:cNvPr id="8" name="그림 7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C0A543E2-FA8B-4109-A969-A23920F5AE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240"/>
              <a:stretch/>
            </p:blipFill>
            <p:spPr>
              <a:xfrm>
                <a:off x="2538293" y="3146558"/>
                <a:ext cx="1416406" cy="3251830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A6FADC5-C16C-4D95-B766-C8B33D566373}"/>
                </a:ext>
              </a:extLst>
            </p:cNvPr>
            <p:cNvGrpSpPr/>
            <p:nvPr/>
          </p:nvGrpSpPr>
          <p:grpSpPr>
            <a:xfrm>
              <a:off x="3486279" y="2602421"/>
              <a:ext cx="48132" cy="318920"/>
              <a:chOff x="1798072" y="5993673"/>
              <a:chExt cx="45719" cy="33264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B55C324-30DD-4699-85C8-238CEE8F899D}"/>
                  </a:ext>
                </a:extLst>
              </p:cNvPr>
              <p:cNvSpPr/>
              <p:nvPr/>
            </p:nvSpPr>
            <p:spPr>
              <a:xfrm>
                <a:off x="1798072" y="59936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237167D-E2DF-46F2-BDD7-DA2CC19DE451}"/>
                  </a:ext>
                </a:extLst>
              </p:cNvPr>
              <p:cNvSpPr/>
              <p:nvPr/>
            </p:nvSpPr>
            <p:spPr>
              <a:xfrm>
                <a:off x="1798072" y="61385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4FAE248-9860-4972-B9E6-AB98185F61B6}"/>
                  </a:ext>
                </a:extLst>
              </p:cNvPr>
              <p:cNvSpPr/>
              <p:nvPr/>
            </p:nvSpPr>
            <p:spPr>
              <a:xfrm>
                <a:off x="1798072" y="62806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EC4AF0A-714B-4B9F-A436-EC9ACB7DBFCB}"/>
              </a:ext>
            </a:extLst>
          </p:cNvPr>
          <p:cNvGrpSpPr/>
          <p:nvPr/>
        </p:nvGrpSpPr>
        <p:grpSpPr>
          <a:xfrm>
            <a:off x="4228786" y="1133974"/>
            <a:ext cx="2672469" cy="5474989"/>
            <a:chOff x="4092763" y="1200599"/>
            <a:chExt cx="2672469" cy="5474989"/>
          </a:xfrm>
        </p:grpSpPr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8CB748EE-01FE-4C97-A67C-40B091260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605" b="46409"/>
            <a:stretch/>
          </p:blipFill>
          <p:spPr>
            <a:xfrm>
              <a:off x="4092763" y="1200599"/>
              <a:ext cx="2672469" cy="850031"/>
            </a:xfrm>
            <a:prstGeom prst="rect">
              <a:avLst/>
            </a:prstGeom>
          </p:spPr>
        </p:pic>
        <p:pic>
          <p:nvPicPr>
            <p:cNvPr id="22" name="그림 21" descr="테이블이(가) 표시된 사진&#10;&#10;자동 생성된 설명">
              <a:extLst>
                <a:ext uri="{FF2B5EF4-FFF2-40B4-BE49-F238E27FC236}">
                  <a16:creationId xmlns:a16="http://schemas.microsoft.com/office/drawing/2014/main" id="{052F73EE-02A1-4E2D-9108-814846CC4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63" y="2651584"/>
              <a:ext cx="2672469" cy="4024004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70E7CD-9E1D-468F-B00A-C4A8B0FA1473}"/>
                </a:ext>
              </a:extLst>
            </p:cNvPr>
            <p:cNvGrpSpPr/>
            <p:nvPr/>
          </p:nvGrpSpPr>
          <p:grpSpPr>
            <a:xfrm>
              <a:off x="5404931" y="2191647"/>
              <a:ext cx="48132" cy="318920"/>
              <a:chOff x="1798072" y="5993673"/>
              <a:chExt cx="45719" cy="33264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8626866-D5D1-4C7E-AB4A-150B14C53881}"/>
                  </a:ext>
                </a:extLst>
              </p:cNvPr>
              <p:cNvSpPr/>
              <p:nvPr/>
            </p:nvSpPr>
            <p:spPr>
              <a:xfrm>
                <a:off x="1798072" y="59936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54AAC4E-2F2C-433B-AC3E-B3084BDD0515}"/>
                  </a:ext>
                </a:extLst>
              </p:cNvPr>
              <p:cNvSpPr/>
              <p:nvPr/>
            </p:nvSpPr>
            <p:spPr>
              <a:xfrm>
                <a:off x="1798072" y="61385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F49331C-151E-4C9B-94EB-0BB92B1228CF}"/>
                  </a:ext>
                </a:extLst>
              </p:cNvPr>
              <p:cNvSpPr/>
              <p:nvPr/>
            </p:nvSpPr>
            <p:spPr>
              <a:xfrm>
                <a:off x="1798072" y="62806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233C3FC-DA2D-44A7-850F-D0D6036D9C68}"/>
              </a:ext>
            </a:extLst>
          </p:cNvPr>
          <p:cNvGrpSpPr/>
          <p:nvPr/>
        </p:nvGrpSpPr>
        <p:grpSpPr>
          <a:xfrm>
            <a:off x="7465293" y="1133974"/>
            <a:ext cx="2419602" cy="5531283"/>
            <a:chOff x="7597724" y="1133974"/>
            <a:chExt cx="2419602" cy="5531283"/>
          </a:xfrm>
        </p:grpSpPr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6E66E16E-C084-4B0B-A67A-332B2F401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505" b="59757"/>
            <a:stretch/>
          </p:blipFill>
          <p:spPr>
            <a:xfrm>
              <a:off x="7608856" y="1133974"/>
              <a:ext cx="2408470" cy="849622"/>
            </a:xfrm>
            <a:prstGeom prst="rect">
              <a:avLst/>
            </a:prstGeom>
          </p:spPr>
        </p:pic>
        <p:pic>
          <p:nvPicPr>
            <p:cNvPr id="32" name="그림 3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C18CCA7-3E2C-4BE4-A951-A4C707437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1" b="1"/>
            <a:stretch/>
          </p:blipFill>
          <p:spPr>
            <a:xfrm>
              <a:off x="7597724" y="2730373"/>
              <a:ext cx="2419602" cy="3934884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C93F36-852B-475D-905F-3B8A2281CC33}"/>
                </a:ext>
              </a:extLst>
            </p:cNvPr>
            <p:cNvGrpSpPr/>
            <p:nvPr/>
          </p:nvGrpSpPr>
          <p:grpSpPr>
            <a:xfrm>
              <a:off x="8783459" y="2171051"/>
              <a:ext cx="48132" cy="318920"/>
              <a:chOff x="1798072" y="5993673"/>
              <a:chExt cx="45719" cy="33264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2F63A84-8DED-4A09-AFF6-5D6F411B604C}"/>
                  </a:ext>
                </a:extLst>
              </p:cNvPr>
              <p:cNvSpPr/>
              <p:nvPr/>
            </p:nvSpPr>
            <p:spPr>
              <a:xfrm>
                <a:off x="1798072" y="599367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D8B6503-9585-4E47-8E66-0475B36FCC0F}"/>
                  </a:ext>
                </a:extLst>
              </p:cNvPr>
              <p:cNvSpPr/>
              <p:nvPr/>
            </p:nvSpPr>
            <p:spPr>
              <a:xfrm>
                <a:off x="1798072" y="61385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A37AC51-9B08-47E5-A751-95EF1A3AB5C5}"/>
                  </a:ext>
                </a:extLst>
              </p:cNvPr>
              <p:cNvSpPr/>
              <p:nvPr/>
            </p:nvSpPr>
            <p:spPr>
              <a:xfrm>
                <a:off x="1798072" y="62806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257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90312-E43B-403E-B246-607AF10F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79887"/>
            <a:ext cx="8614327" cy="20982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6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 주셔서</a:t>
            </a:r>
            <a:br>
              <a:rPr lang="en-US" altLang="ko-KR" sz="6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E6EF792-7E5B-44FB-9006-EF9D7C7D8859}"/>
              </a:ext>
            </a:extLst>
          </p:cNvPr>
          <p:cNvSpPr txBox="1">
            <a:spLocks/>
          </p:cNvSpPr>
          <p:nvPr/>
        </p:nvSpPr>
        <p:spPr>
          <a:xfrm>
            <a:off x="5089109" y="611212"/>
            <a:ext cx="6365364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2020-2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자료구조및알고리즘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 Project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9800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370</TotalTime>
  <Words>1909</Words>
  <Application>Microsoft Office PowerPoint</Application>
  <PresentationFormat>와이드스크린</PresentationFormat>
  <Paragraphs>256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Franklin Gothic Book</vt:lpstr>
      <vt:lpstr>Arial</vt:lpstr>
      <vt:lpstr>나눔스퀘어</vt:lpstr>
      <vt:lpstr>Consolas</vt:lpstr>
      <vt:lpstr>나눔스퀘어 ExtraBold</vt:lpstr>
      <vt:lpstr>나눔스퀘어 Bold</vt:lpstr>
      <vt:lpstr>자르기</vt:lpstr>
      <vt:lpstr>알고리즘 성능개선</vt:lpstr>
      <vt:lpstr>목차</vt:lpstr>
      <vt:lpstr>N과 구간 a,b 입력 받아 출력을 내는 프로그램 작성 (~11/10)</vt:lpstr>
      <vt:lpstr>N,K 프로그램 변환 (~11/27)</vt:lpstr>
      <vt:lpstr>N, K에 대한 알고리즘 성능 평가 (~11/27)</vt:lpstr>
      <vt:lpstr>알고리즘 개선 (~12/14)</vt:lpstr>
      <vt:lpstr>알고리즘 개선 (~12/14)</vt:lpstr>
      <vt:lpstr>알고리즘 개선 (~12/14)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명성</dc:creator>
  <cp:lastModifiedBy>명성</cp:lastModifiedBy>
  <cp:revision>58</cp:revision>
  <dcterms:created xsi:type="dcterms:W3CDTF">2020-12-13T09:32:54Z</dcterms:created>
  <dcterms:modified xsi:type="dcterms:W3CDTF">2020-12-14T10:20:02Z</dcterms:modified>
</cp:coreProperties>
</file>