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en.wikipedia.org/wiki/Apical_dendrite" TargetMode="External"/><Relationship Id="rId11" Type="http://schemas.openxmlformats.org/officeDocument/2006/relationships/hyperlink" Target="https://en.wikipedia.org/wiki/Axon" TargetMode="External"/><Relationship Id="rId10" Type="http://schemas.openxmlformats.org/officeDocument/2006/relationships/hyperlink" Target="https://en.wikipedia.org/wiki/Upper_motor_neuron" TargetMode="External"/><Relationship Id="rId21" Type="http://schemas.openxmlformats.org/officeDocument/2006/relationships/hyperlink" Target="https://en.wikipedia.org/wiki/Soma_(biology)" TargetMode="External"/><Relationship Id="rId13" Type="http://schemas.openxmlformats.org/officeDocument/2006/relationships/hyperlink" Target="https://en.wikipedia.org/wiki/Corticospinal" TargetMode="External"/><Relationship Id="rId12" Type="http://schemas.openxmlformats.org/officeDocument/2006/relationships/hyperlink" Target="https://en.wikipedia.org/wiki/Spinal_cord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Pyramidal_cells" TargetMode="External"/><Relationship Id="rId3" Type="http://schemas.openxmlformats.org/officeDocument/2006/relationships/hyperlink" Target="https://en.wikipedia.org/wiki/Neurons" TargetMode="External"/><Relationship Id="rId4" Type="http://schemas.openxmlformats.org/officeDocument/2006/relationships/hyperlink" Target="https://en.wikipedia.org/wiki/Grey_matter" TargetMode="External"/><Relationship Id="rId9" Type="http://schemas.openxmlformats.org/officeDocument/2006/relationships/hyperlink" Target="https://en.wikipedia.org/wiki/Betz_cell#cite_note-Nolte_2002-2" TargetMode="External"/><Relationship Id="rId15" Type="http://schemas.openxmlformats.org/officeDocument/2006/relationships/hyperlink" Target="https://en.wikipedia.org/wiki/Synapse" TargetMode="External"/><Relationship Id="rId14" Type="http://schemas.openxmlformats.org/officeDocument/2006/relationships/hyperlink" Target="https://en.wikipedia.org/wiki/Human" TargetMode="External"/><Relationship Id="rId17" Type="http://schemas.openxmlformats.org/officeDocument/2006/relationships/hyperlink" Target="https://en.wikipedia.org/wiki/Cell_(biology)" TargetMode="External"/><Relationship Id="rId16" Type="http://schemas.openxmlformats.org/officeDocument/2006/relationships/hyperlink" Target="https://en.wikipedia.org/wiki/Anterior_horn_(spinal_cord)" TargetMode="External"/><Relationship Id="rId5" Type="http://schemas.openxmlformats.org/officeDocument/2006/relationships/hyperlink" Target="https://en.wikipedia.org/wiki/Primary_motor_cortex" TargetMode="External"/><Relationship Id="rId19" Type="http://schemas.openxmlformats.org/officeDocument/2006/relationships/hyperlink" Target="https://en.wikipedia.org/wiki/Betz_cell#cite_note-3" TargetMode="External"/><Relationship Id="rId6" Type="http://schemas.openxmlformats.org/officeDocument/2006/relationships/hyperlink" Target="https://en.wikipedia.org/wiki/Central_nervous_system" TargetMode="External"/><Relationship Id="rId18" Type="http://schemas.openxmlformats.org/officeDocument/2006/relationships/hyperlink" Target="https://en.wikipedia.org/wiki/Muscle" TargetMode="External"/><Relationship Id="rId7" Type="http://schemas.openxmlformats.org/officeDocument/2006/relationships/hyperlink" Target="https://en.wikipedia.org/wiki/%CE%9Cm" TargetMode="External"/><Relationship Id="rId8" Type="http://schemas.openxmlformats.org/officeDocument/2006/relationships/hyperlink" Target="https://en.wikipedia.org/wiki/Betz_cell#cite_note-Purves-1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/index.php?title=Integrated_spike&amp;action=edit&amp;redlink=1" TargetMode="External"/><Relationship Id="rId10" Type="http://schemas.openxmlformats.org/officeDocument/2006/relationships/hyperlink" Target="https://en.wikipedia.org/wiki/Apical_dendrite#cite_note-eng-2" TargetMode="External"/><Relationship Id="rId13" Type="http://schemas.openxmlformats.org/officeDocument/2006/relationships/hyperlink" Target="https://en.wikipedia.org/wiki/Memory" TargetMode="External"/><Relationship Id="rId12" Type="http://schemas.openxmlformats.org/officeDocument/2006/relationships/hyperlink" Target="https://en.wikipedia.org/wiki/Apical_dendrite#cite_note-3rd-3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Dendrite" TargetMode="External"/><Relationship Id="rId3" Type="http://schemas.openxmlformats.org/officeDocument/2006/relationships/hyperlink" Target="https://en.wikipedia.org/wiki/Pyramidal_cell" TargetMode="External"/><Relationship Id="rId4" Type="http://schemas.openxmlformats.org/officeDocument/2006/relationships/hyperlink" Target="https://en.wikipedia.org/wiki/Apical_dendrite#cite_note-15th-1" TargetMode="External"/><Relationship Id="rId9" Type="http://schemas.openxmlformats.org/officeDocument/2006/relationships/hyperlink" Target="https://en.wikipedia.org/wiki/Olfactory_cortex" TargetMode="External"/><Relationship Id="rId15" Type="http://schemas.openxmlformats.org/officeDocument/2006/relationships/hyperlink" Target="https://en.wikipedia.org/wiki/Excitatory" TargetMode="External"/><Relationship Id="rId14" Type="http://schemas.openxmlformats.org/officeDocument/2006/relationships/hyperlink" Target="https://en.wikipedia.org/wiki/Learning" TargetMode="External"/><Relationship Id="rId16" Type="http://schemas.openxmlformats.org/officeDocument/2006/relationships/hyperlink" Target="https://en.wikipedia.org/wiki/Inhibitory" TargetMode="External"/><Relationship Id="rId5" Type="http://schemas.openxmlformats.org/officeDocument/2006/relationships/hyperlink" Target="https://en.wikipedia.org/wiki/Stellate_cell" TargetMode="External"/><Relationship Id="rId6" Type="http://schemas.openxmlformats.org/officeDocument/2006/relationships/hyperlink" Target="https://en.wikipedia.org/wiki/Prefrontal_cortex" TargetMode="External"/><Relationship Id="rId7" Type="http://schemas.openxmlformats.org/officeDocument/2006/relationships/hyperlink" Target="https://en.wikipedia.org/wiki/Hippocampus" TargetMode="External"/><Relationship Id="rId8" Type="http://schemas.openxmlformats.org/officeDocument/2006/relationships/hyperlink" Target="https://en.wikipedia.org/wiki/Entorhinal_cortex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f15125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f15125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f15125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f15125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Betz cells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(also known as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pyramidal cells of Betz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 are giant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pyramidal cells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neurons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 located within the fifth layer of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grey matter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primary motor cortex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These neurons are the largest in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central nervous system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sometimes reaching 100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μm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diameter.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endParaRPr baseline="30000" sz="1400">
              <a:solidFill>
                <a:srgbClr val="0645A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Betz cells are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upper motor neurons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that send their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axons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down to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spinal cord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via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corticospinal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tract, where in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they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synapse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directly with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anterior horn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cells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which in turn synapse directly with their target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muscles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Betz cells are not the sole source of direct connections to those neurons because most of the direct corticomotorneuronal cells are medium or small neurons.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While Betz cells have one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apical dendrite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typical of pyramidal neurons, they have more primary dendritic shafts, which can branch out at almost any point from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soma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(cell body).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5f15125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5f15125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f15125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f15125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An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apical dendrite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dendrite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that emerges from the apex of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pyramidal cell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Apical dendrites are one of two primary categories of dendrites, and they distinguish the pyramidal cells from spiny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stellate cells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the cortices. Pyramidal cells are found in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prefrontal cortex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hippocampus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entorhinal cortex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olfactory cortex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and other areas.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Dendrite arbors formed by apical dendrites are the means by which synaptic inputs into a cell are </a:t>
            </a:r>
            <a:r>
              <a:rPr lang="en" sz="105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integrated.</a:t>
            </a:r>
            <a:r>
              <a:rPr baseline="30000" lang="en" sz="140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The apical dendrites in these regions contribute significantly to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and sensory associations by modulating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excitatory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inhibitory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signals received by the pyramidal cells.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f15125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f15125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ART OF SANTIAGO RAMON Y CAJAL</a:t>
            </a:r>
            <a:endParaRPr b="1"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ARIANA JULIA GAYBAN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PSY763</a:t>
            </a:r>
            <a:endParaRPr b="1" i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-44825" y="-688882"/>
            <a:ext cx="9233650" cy="652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909" y="0"/>
            <a:ext cx="322908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625" y="49800"/>
            <a:ext cx="3576600" cy="50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86425"/>
            <a:ext cx="52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GIANT PYRAMIDAL NEURON OF THE HUMAN CEREBRAL CORTEX (1899)</a:t>
            </a:r>
            <a:endParaRPr b="1" i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580025"/>
            <a:ext cx="4876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Ink and pencil on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Depicts a giant pyramidal neuron (Betz cell)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host the cell body deep below the cerebral cortex surface with one set of dendrites that can extend to the surface of the brain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neurons in the central nervous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upper motor neurons and help directly coordinate voluntary movement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509" y="0"/>
            <a:ext cx="32290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641900" y="3160050"/>
            <a:ext cx="51903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en" sz="1500"/>
              <a:t>The axon of the neuron, which carries output signals from the soma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C. 	The axon also splits into several branches; the longest branch can extend all the way into the spinal cord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D. 	Depicts the dendrites extending from the soma; receive input communications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4" y="0"/>
            <a:ext cx="322908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073100" y="4415125"/>
            <a:ext cx="459300" cy="493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62527"/>
          <a:stretch/>
        </p:blipFill>
        <p:spPr>
          <a:xfrm>
            <a:off x="3724828" y="134475"/>
            <a:ext cx="4928172" cy="2941549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2543850" y="3081625"/>
            <a:ext cx="1187700" cy="1333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641900" y="3160050"/>
            <a:ext cx="51903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E. Set of long apical dendrites extending from the soma that reach the surface of the brain (traverse over 1mm length)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Apical dendrites are characteristic of pyramidal cell types; emerge from the apex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4" y="0"/>
            <a:ext cx="322908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353250" y="78450"/>
            <a:ext cx="459300" cy="493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65576" l="0" r="0" t="0"/>
          <a:stretch/>
        </p:blipFill>
        <p:spPr>
          <a:xfrm>
            <a:off x="3820675" y="78450"/>
            <a:ext cx="5088925" cy="2790274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" name="Google Shape;91;p17"/>
          <p:cNvCxnSpPr/>
          <p:nvPr/>
        </p:nvCxnSpPr>
        <p:spPr>
          <a:xfrm>
            <a:off x="2812675" y="571500"/>
            <a:ext cx="997500" cy="23196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090150" y="1096450"/>
            <a:ext cx="41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/>
              <a:t>“The cerebral cortex is similar to a garden filled with innumerable trees, the pyramidal cells, which can multiply their branches thanks to intelligent cultivation, send their roots deeper, and produce more exquisite flowers and fruits every day.”</a:t>
            </a:r>
            <a:endParaRPr b="1" i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84" y="0"/>
            <a:ext cx="32290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