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3" r:id="rId5"/>
    <p:sldId id="265" r:id="rId6"/>
    <p:sldId id="262" r:id="rId7"/>
    <p:sldId id="264" r:id="rId8"/>
    <p:sldId id="267" r:id="rId9"/>
    <p:sldId id="266" r:id="rId10"/>
    <p:sldId id="268" r:id="rId11"/>
    <p:sldId id="270" r:id="rId12"/>
    <p:sldId id="271" r:id="rId13"/>
    <p:sldId id="272" r:id="rId14"/>
    <p:sldId id="273" r:id="rId15"/>
    <p:sldId id="275" r:id="rId16"/>
    <p:sldId id="276" r:id="rId17"/>
    <p:sldId id="274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C256-7DC5-4446-987D-B2BE64E8D564}" type="datetimeFigureOut">
              <a:rPr lang="en-ZA" smtClean="0"/>
              <a:t>2014-03-20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AC0-5B06-4F26-AD15-E342D86935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202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C256-7DC5-4446-987D-B2BE64E8D564}" type="datetimeFigureOut">
              <a:rPr lang="en-ZA" smtClean="0"/>
              <a:t>2014-03-20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AC0-5B06-4F26-AD15-E342D86935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3894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C256-7DC5-4446-987D-B2BE64E8D564}" type="datetimeFigureOut">
              <a:rPr lang="en-ZA" smtClean="0"/>
              <a:t>2014-03-20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AC0-5B06-4F26-AD15-E342D86935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3981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xciting Marketing Point Layout - Image below 2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4930"/>
            <a:ext cx="10972800" cy="670277"/>
          </a:xfrm>
          <a:prstGeom prst="rect">
            <a:avLst/>
          </a:prstGeom>
        </p:spPr>
        <p:txBody>
          <a:bodyPr vert="horz"/>
          <a:lstStyle>
            <a:lvl1pPr algn="ctr">
              <a:defRPr sz="4267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225551" y="1448536"/>
            <a:ext cx="9867900" cy="109220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90000"/>
              </a:lnSpc>
              <a:buNone/>
              <a:defRPr sz="2667" baseline="0">
                <a:solidFill>
                  <a:schemeClr val="accent1">
                    <a:lumMod val="75000"/>
                  </a:schemeClr>
                </a:solidFill>
                <a:latin typeface="Source Sans Pro"/>
                <a:cs typeface="Source Sans Pro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755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C256-7DC5-4446-987D-B2BE64E8D564}" type="datetimeFigureOut">
              <a:rPr lang="en-ZA" smtClean="0"/>
              <a:t>2014-03-20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AC0-5B06-4F26-AD15-E342D86935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881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C256-7DC5-4446-987D-B2BE64E8D564}" type="datetimeFigureOut">
              <a:rPr lang="en-ZA" smtClean="0"/>
              <a:t>2014-03-20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AC0-5B06-4F26-AD15-E342D86935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444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C256-7DC5-4446-987D-B2BE64E8D564}" type="datetimeFigureOut">
              <a:rPr lang="en-ZA" smtClean="0"/>
              <a:t>2014-03-20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AC0-5B06-4F26-AD15-E342D86935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065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C256-7DC5-4446-987D-B2BE64E8D564}" type="datetimeFigureOut">
              <a:rPr lang="en-ZA" smtClean="0"/>
              <a:t>2014-03-20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AC0-5B06-4F26-AD15-E342D86935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37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C256-7DC5-4446-987D-B2BE64E8D564}" type="datetimeFigureOut">
              <a:rPr lang="en-ZA" smtClean="0"/>
              <a:t>2014-03-20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AC0-5B06-4F26-AD15-E342D86935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791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C256-7DC5-4446-987D-B2BE64E8D564}" type="datetimeFigureOut">
              <a:rPr lang="en-ZA" smtClean="0"/>
              <a:t>2014-03-20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AC0-5B06-4F26-AD15-E342D86935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791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C256-7DC5-4446-987D-B2BE64E8D564}" type="datetimeFigureOut">
              <a:rPr lang="en-ZA" smtClean="0"/>
              <a:t>2014-03-20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AC0-5B06-4F26-AD15-E342D86935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713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C256-7DC5-4446-987D-B2BE64E8D564}" type="datetimeFigureOut">
              <a:rPr lang="en-ZA" smtClean="0"/>
              <a:t>2014-03-20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AC0-5B06-4F26-AD15-E342D86935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039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DC256-7DC5-4446-987D-B2BE64E8D564}" type="datetimeFigureOut">
              <a:rPr lang="en-ZA" smtClean="0"/>
              <a:t>2014-03-20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05AC0-5B06-4F26-AD15-E342D86935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4601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apead@adsoftsystems.co.z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53" y="2604563"/>
            <a:ext cx="10972800" cy="670277"/>
          </a:xfrm>
        </p:spPr>
        <p:txBody>
          <a:bodyPr>
            <a:normAutofit fontScale="90000"/>
          </a:bodyPr>
          <a:lstStyle/>
          <a:p>
            <a:r>
              <a:rPr lang="en-US" sz="3733" b="1" dirty="0">
                <a:latin typeface="Source Sans Pro"/>
                <a:cs typeface="Source Sans Pro"/>
              </a:rPr>
              <a:t>Enterprise Mobile Apps. </a:t>
            </a:r>
            <a:br>
              <a:rPr lang="en-US" sz="3733" b="1" dirty="0">
                <a:latin typeface="Source Sans Pro"/>
                <a:cs typeface="Source Sans Pro"/>
              </a:rPr>
            </a:br>
            <a:r>
              <a:rPr lang="en-US" sz="3733" b="1" dirty="0">
                <a:latin typeface="Source Sans Pro"/>
                <a:cs typeface="Source Sans Pro"/>
              </a:rPr>
              <a:t>Cross-Platform that works.</a:t>
            </a:r>
          </a:p>
        </p:txBody>
      </p:sp>
      <p:pic>
        <p:nvPicPr>
          <p:cNvPr id="4" name="Picture 3" descr="wordmark-highres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2796" y="599896"/>
            <a:ext cx="8234665" cy="17183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042063"/>
            <a:ext cx="12084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X-Platform Starter</a:t>
            </a:r>
            <a:endParaRPr lang="en-ZA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99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14724" y="185076"/>
            <a:ext cx="1518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4800" dirty="0" smtClean="0">
                <a:latin typeface="Arial Black" panose="020B0A04020102020204" pitchFamily="34" charset="0"/>
              </a:rPr>
              <a:t>PCL</a:t>
            </a:r>
            <a:endParaRPr lang="en-ZA" sz="4800" dirty="0"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83" y="6234545"/>
            <a:ext cx="2925743" cy="4991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303" y="2154377"/>
            <a:ext cx="4113057" cy="343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04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19224" y="135082"/>
            <a:ext cx="4083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4800" dirty="0" smtClean="0">
                <a:latin typeface="Arial Black" panose="020B0A04020102020204" pitchFamily="34" charset="0"/>
              </a:rPr>
              <a:t>File Linking</a:t>
            </a:r>
            <a:endParaRPr lang="en-ZA" sz="4800" dirty="0"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655" y="2019098"/>
            <a:ext cx="4502307" cy="3703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83" y="6234545"/>
            <a:ext cx="2925743" cy="49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23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2082" y="12990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4800" dirty="0" smtClean="0">
                <a:latin typeface="Arial Black" panose="020B0A04020102020204" pitchFamily="34" charset="0"/>
              </a:rPr>
              <a:t>IOC</a:t>
            </a:r>
            <a:endParaRPr lang="en-ZA" sz="4800" dirty="0"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135" y="2647345"/>
            <a:ext cx="6494365" cy="19890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83" y="6221666"/>
            <a:ext cx="2925743" cy="49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09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7660" y="0"/>
            <a:ext cx="23038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4800" dirty="0" smtClean="0">
                <a:latin typeface="Arial Black" panose="020B0A04020102020204" pitchFamily="34" charset="0"/>
              </a:rPr>
              <a:t>MVVM</a:t>
            </a:r>
            <a:endParaRPr lang="en-ZA" sz="4800" dirty="0"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83" y="6221666"/>
            <a:ext cx="2925743" cy="499179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853440" y="1190112"/>
            <a:ext cx="5637448" cy="4267566"/>
            <a:chOff x="3019694" y="1003075"/>
            <a:chExt cx="5637448" cy="4267566"/>
          </a:xfrm>
        </p:grpSpPr>
        <p:sp>
          <p:nvSpPr>
            <p:cNvPr id="7" name="Flowchart: Process 6"/>
            <p:cNvSpPr/>
            <p:nvPr/>
          </p:nvSpPr>
          <p:spPr bwMode="auto">
            <a:xfrm>
              <a:off x="4422400" y="1003075"/>
              <a:ext cx="2391194" cy="1455309"/>
            </a:xfrm>
            <a:prstGeom prst="flowChartProcess">
              <a:avLst/>
            </a:prstGeom>
            <a:solidFill>
              <a:schemeClr val="accent2"/>
            </a:solidFill>
            <a:ln w="79375" cap="rnd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sz="3200" b="1" dirty="0" err="1" smtClean="0">
                  <a:solidFill>
                    <a:schemeClr val="bg1"/>
                  </a:solidFill>
                </a:rPr>
                <a:t>ViewModel</a:t>
              </a:r>
              <a:endParaRPr lang="en-US" sz="3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" name="Flowchart: Process 7"/>
            <p:cNvSpPr/>
            <p:nvPr/>
          </p:nvSpPr>
          <p:spPr bwMode="auto">
            <a:xfrm>
              <a:off x="6425445" y="3943440"/>
              <a:ext cx="2196809" cy="1283580"/>
            </a:xfrm>
            <a:prstGeom prst="flowChartProcess">
              <a:avLst/>
            </a:prstGeom>
            <a:solidFill>
              <a:schemeClr val="accent2"/>
            </a:solidFill>
            <a:ln w="79375" cap="rnd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sz="3200" b="1" dirty="0" smtClean="0">
                  <a:solidFill>
                    <a:schemeClr val="bg1"/>
                  </a:solidFill>
                </a:rPr>
                <a:t>Model</a:t>
              </a:r>
            </a:p>
          </p:txBody>
        </p:sp>
        <p:sp>
          <p:nvSpPr>
            <p:cNvPr id="9" name="Flowchart: Process 8"/>
            <p:cNvSpPr/>
            <p:nvPr/>
          </p:nvSpPr>
          <p:spPr bwMode="auto">
            <a:xfrm>
              <a:off x="3019694" y="4020025"/>
              <a:ext cx="2197319" cy="1250616"/>
            </a:xfrm>
            <a:prstGeom prst="flowChartProcess">
              <a:avLst/>
            </a:prstGeom>
            <a:solidFill>
              <a:schemeClr val="accent2"/>
            </a:solidFill>
            <a:ln w="79375" cap="rnd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sz="3200" b="1" dirty="0" smtClean="0">
                  <a:solidFill>
                    <a:schemeClr val="bg1"/>
                  </a:solidFill>
                </a:rPr>
                <a:t>View</a:t>
              </a:r>
            </a:p>
          </p:txBody>
        </p:sp>
        <p:cxnSp>
          <p:nvCxnSpPr>
            <p:cNvPr id="10" name="Straight Arrow Connector 9"/>
            <p:cNvCxnSpPr>
              <a:stCxn id="7" idx="2"/>
            </p:cNvCxnSpPr>
            <p:nvPr/>
          </p:nvCxnSpPr>
          <p:spPr>
            <a:xfrm flipH="1">
              <a:off x="5025350" y="2458383"/>
              <a:ext cx="592648" cy="1534093"/>
            </a:xfrm>
            <a:prstGeom prst="straightConnector1">
              <a:avLst/>
            </a:prstGeom>
            <a:ln w="793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140312" y="2458383"/>
              <a:ext cx="570267" cy="1482773"/>
            </a:xfrm>
            <a:prstGeom prst="straightConnector1">
              <a:avLst/>
            </a:prstGeom>
            <a:ln w="793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6"/>
            <p:cNvCxnSpPr>
              <a:endCxn id="7" idx="3"/>
            </p:cNvCxnSpPr>
            <p:nvPr/>
          </p:nvCxnSpPr>
          <p:spPr>
            <a:xfrm rot="16200000" flipV="1">
              <a:off x="6631254" y="1913070"/>
              <a:ext cx="2208229" cy="1843547"/>
            </a:xfrm>
            <a:prstGeom prst="curvedConnector2">
              <a:avLst/>
            </a:prstGeom>
            <a:ln w="79375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6"/>
            <p:cNvCxnSpPr>
              <a:endCxn id="7" idx="1"/>
            </p:cNvCxnSpPr>
            <p:nvPr/>
          </p:nvCxnSpPr>
          <p:spPr>
            <a:xfrm rot="5400000" flipH="1" flipV="1">
              <a:off x="2576400" y="2174026"/>
              <a:ext cx="2289296" cy="1402705"/>
            </a:xfrm>
            <a:prstGeom prst="curvedConnector2">
              <a:avLst/>
            </a:prstGeom>
            <a:ln w="79375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915725" y="2472157"/>
              <a:ext cx="625771" cy="1466801"/>
            </a:xfrm>
            <a:prstGeom prst="straightConnector1">
              <a:avLst/>
            </a:prstGeom>
            <a:ln w="793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408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8319" y="0"/>
            <a:ext cx="1702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4800" dirty="0" smtClean="0">
                <a:latin typeface="Arial Black" panose="020B0A04020102020204" pitchFamily="34" charset="0"/>
              </a:rPr>
              <a:t>MVC</a:t>
            </a:r>
            <a:endParaRPr lang="en-ZA" sz="4800" dirty="0"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83" y="6221666"/>
            <a:ext cx="2925743" cy="499179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5807266" y="742699"/>
            <a:ext cx="52331" cy="537260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957967" y="3884026"/>
            <a:ext cx="261653" cy="27314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 bwMode="auto">
          <a:xfrm>
            <a:off x="4424165" y="1377981"/>
            <a:ext cx="2255779" cy="1400716"/>
          </a:xfrm>
          <a:prstGeom prst="flowChartProcess">
            <a:avLst/>
          </a:prstGeom>
          <a:solidFill>
            <a:schemeClr val="accent2"/>
          </a:solidFill>
          <a:ln w="50800" cap="rnd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 smtClean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26" name="Flowchart: Process 25"/>
          <p:cNvSpPr/>
          <p:nvPr/>
        </p:nvSpPr>
        <p:spPr bwMode="auto">
          <a:xfrm>
            <a:off x="6057917" y="4148826"/>
            <a:ext cx="2255779" cy="1400716"/>
          </a:xfrm>
          <a:prstGeom prst="flowChartProcess">
            <a:avLst/>
          </a:prstGeom>
          <a:solidFill>
            <a:schemeClr val="accent2"/>
          </a:solidFill>
          <a:ln w="50800" cap="rnd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 smtClean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27" name="Flowchart: Process 26"/>
          <p:cNvSpPr/>
          <p:nvPr/>
        </p:nvSpPr>
        <p:spPr bwMode="auto">
          <a:xfrm>
            <a:off x="2930386" y="4167601"/>
            <a:ext cx="2255779" cy="1400716"/>
          </a:xfrm>
          <a:prstGeom prst="flowChartProcess">
            <a:avLst/>
          </a:prstGeom>
          <a:solidFill>
            <a:schemeClr val="accent2"/>
          </a:solidFill>
          <a:ln w="50800" cap="rnd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3200" b="1" dirty="0" smtClean="0">
                <a:solidFill>
                  <a:schemeClr val="bg1"/>
                </a:solidFill>
              </a:rPr>
              <a:t>View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476163" y="2808193"/>
            <a:ext cx="411545" cy="135940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57917" y="2778697"/>
            <a:ext cx="489124" cy="134063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186165" y="4977687"/>
            <a:ext cx="871752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028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6847" y="0"/>
            <a:ext cx="4985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4800" dirty="0" smtClean="0">
                <a:latin typeface="Arial Black" panose="020B0A04020102020204" pitchFamily="34" charset="0"/>
              </a:rPr>
              <a:t>MVC vs MVVM</a:t>
            </a:r>
            <a:endParaRPr lang="en-ZA" sz="4800" dirty="0"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83" y="6221666"/>
            <a:ext cx="2925743" cy="499179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5807266" y="742699"/>
            <a:ext cx="52331" cy="537260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957967" y="3884026"/>
            <a:ext cx="261653" cy="27314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11927" y="1517073"/>
            <a:ext cx="331158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 smtClean="0"/>
              <a:t>MVC</a:t>
            </a:r>
          </a:p>
          <a:p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000" dirty="0" smtClean="0"/>
              <a:t>Controller is generally more powerful than a </a:t>
            </a:r>
            <a:r>
              <a:rPr lang="en-ZA" sz="2000" dirty="0" err="1" smtClean="0"/>
              <a:t>ViewModel</a:t>
            </a:r>
            <a:endParaRPr lang="en-Z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000" dirty="0" smtClean="0"/>
              <a:t>Entry Point (or user interaction) starts with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000" dirty="0" smtClean="0"/>
              <a:t>The View knows about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000" dirty="0" smtClean="0"/>
              <a:t>The View is Generally passed an instance of the Model</a:t>
            </a:r>
            <a:endParaRPr lang="en-ZA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859597" y="1517073"/>
            <a:ext cx="384551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 smtClean="0"/>
              <a:t>MVVM</a:t>
            </a:r>
          </a:p>
          <a:p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000" dirty="0" err="1" smtClean="0"/>
              <a:t>ViewModels</a:t>
            </a:r>
            <a:r>
              <a:rPr lang="en-ZA" sz="2000" dirty="0" smtClean="0"/>
              <a:t> are generally simpler than a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000" dirty="0" smtClean="0"/>
              <a:t>Links the View to 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000" dirty="0"/>
              <a:t>Entry Point (or user interaction) starts with </a:t>
            </a:r>
            <a:r>
              <a:rPr lang="en-ZA" sz="2000" dirty="0" smtClean="0"/>
              <a:t>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000" dirty="0" smtClean="0"/>
              <a:t>View has no knowledge about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000" dirty="0" smtClean="0"/>
              <a:t>View has an instance of the </a:t>
            </a:r>
            <a:r>
              <a:rPr lang="en-ZA" sz="2000" dirty="0" err="1" smtClean="0"/>
              <a:t>ViewModel</a:t>
            </a:r>
            <a:endParaRPr lang="en-Z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000" dirty="0" smtClean="0"/>
              <a:t>One </a:t>
            </a:r>
            <a:r>
              <a:rPr lang="en-ZA" sz="2000" dirty="0" err="1" smtClean="0"/>
              <a:t>ViewModel</a:t>
            </a:r>
            <a:r>
              <a:rPr lang="en-ZA" sz="2000" dirty="0" smtClean="0"/>
              <a:t> per View</a:t>
            </a:r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71674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Xamarin.Mob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495" y="1741430"/>
            <a:ext cx="3000375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87742" y="91440"/>
            <a:ext cx="5415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4800" dirty="0" err="1" smtClean="0">
                <a:latin typeface="Arial Black" panose="020B0A04020102020204" pitchFamily="34" charset="0"/>
              </a:rPr>
              <a:t>Xamarin.Mobile</a:t>
            </a:r>
            <a:endParaRPr lang="en-ZA" sz="4800" dirty="0"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9742" y="5860465"/>
            <a:ext cx="6423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/>
              <a:t>https://components.xamarin.com/gettingstarted/xamarin.mobile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83" y="6221666"/>
            <a:ext cx="2925743" cy="49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19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2829" y="0"/>
            <a:ext cx="4353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4800" dirty="0" smtClean="0">
                <a:latin typeface="Arial Black" panose="020B0A04020102020204" pitchFamily="34" charset="0"/>
              </a:rPr>
              <a:t>Frameworks</a:t>
            </a:r>
            <a:endParaRPr lang="en-ZA" sz="4800" dirty="0"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83" y="6221666"/>
            <a:ext cx="2925743" cy="49917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484903" y="1848381"/>
            <a:ext cx="2540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/>
              <a:t>http://monocross.net/</a:t>
            </a:r>
          </a:p>
        </p:txBody>
      </p:sp>
      <p:sp>
        <p:nvSpPr>
          <p:cNvPr id="3" name="Rectangle 2"/>
          <p:cNvSpPr/>
          <p:nvPr/>
        </p:nvSpPr>
        <p:spPr>
          <a:xfrm>
            <a:off x="3484903" y="2581394"/>
            <a:ext cx="5199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/>
              <a:t>https://github.com/MacawNL/MvvmQuickCross</a:t>
            </a:r>
          </a:p>
        </p:txBody>
      </p:sp>
      <p:sp>
        <p:nvSpPr>
          <p:cNvPr id="5" name="Rectangle 4"/>
          <p:cNvSpPr/>
          <p:nvPr/>
        </p:nvSpPr>
        <p:spPr>
          <a:xfrm>
            <a:off x="3484903" y="3308757"/>
            <a:ext cx="47950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000" dirty="0"/>
              <a:t>https://github.com/MvvmCross/MvvmCross</a:t>
            </a:r>
          </a:p>
        </p:txBody>
      </p:sp>
      <p:sp>
        <p:nvSpPr>
          <p:cNvPr id="7" name="Rectangle 6"/>
          <p:cNvSpPr/>
          <p:nvPr/>
        </p:nvSpPr>
        <p:spPr>
          <a:xfrm>
            <a:off x="3484903" y="389803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sz="2000" dirty="0"/>
              <a:t>http://mvvmlight.codeplex.com/SourceControl/network/forks/onovotny/MvvmLightPortable</a:t>
            </a:r>
          </a:p>
        </p:txBody>
      </p:sp>
    </p:spTree>
    <p:extLst>
      <p:ext uri="{BB962C8B-B14F-4D97-AF65-F5344CB8AC3E}">
        <p14:creationId xmlns:p14="http://schemas.microsoft.com/office/powerpoint/2010/main" val="3285314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e target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294" y="925557"/>
            <a:ext cx="5505450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blog.xamarin.com/wp-content/uploads/2014/02/NokiaXDevices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64" y="5332635"/>
            <a:ext cx="3050730" cy="152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i.nokia.com/r/image/view/-/3162538/highRes/3/-/MixRadio-icon-Mix-Radio--jp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206" y="5690504"/>
            <a:ext cx="80962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83" y="6234545"/>
            <a:ext cx="2925743" cy="49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2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572" y="1428550"/>
            <a:ext cx="7647684" cy="18122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368" y="3908107"/>
            <a:ext cx="2803928" cy="13958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4690" y="5755723"/>
            <a:ext cx="3927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Allan Pead</a:t>
            </a:r>
            <a:endParaRPr lang="en-ZA" dirty="0" smtClean="0"/>
          </a:p>
          <a:p>
            <a:r>
              <a:rPr lang="en-ZA" dirty="0" smtClean="0"/>
              <a:t>Twitter:  @</a:t>
            </a:r>
            <a:r>
              <a:rPr lang="en-ZA" dirty="0" err="1" smtClean="0"/>
              <a:t>adpead</a:t>
            </a:r>
            <a:endParaRPr lang="en-ZA" dirty="0" smtClean="0"/>
          </a:p>
          <a:p>
            <a:r>
              <a:rPr lang="en-ZA" dirty="0" smtClean="0"/>
              <a:t>Email:	</a:t>
            </a:r>
            <a:r>
              <a:rPr lang="en-ZA" dirty="0" smtClean="0">
                <a:hlinkClick r:id="rId4"/>
              </a:rPr>
              <a:t>apead@adsoftsystems.co.za</a:t>
            </a:r>
            <a:endParaRPr lang="en-ZA" dirty="0"/>
          </a:p>
          <a:p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187613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/>
        </p:nvSpPr>
        <p:spPr>
          <a:xfrm>
            <a:off x="1981200" y="1192350"/>
            <a:ext cx="8229600" cy="532905"/>
          </a:xfrm>
          <a:prstGeom prst="rect">
            <a:avLst/>
          </a:prstGeom>
        </p:spPr>
        <p:txBody>
          <a:bodyPr vert="horz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 i="0" kern="1200" cap="none">
                <a:solidFill>
                  <a:schemeClr val="bg1"/>
                </a:solidFill>
                <a:latin typeface="Calibri"/>
                <a:ea typeface="ＭＳ Ｐゴシック" charset="0"/>
                <a:cs typeface="Calibri"/>
              </a:defRPr>
            </a:lvl1pPr>
            <a:lvl2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2pPr>
            <a:lvl3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3pPr>
            <a:lvl4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4pPr>
            <a:lvl5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5pPr>
            <a:lvl6pPr marL="457200" algn="r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6pPr>
            <a:lvl7pPr marL="914400" algn="r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7pPr>
            <a:lvl8pPr marL="1371600" algn="r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8pPr>
            <a:lvl9pPr marL="1828800" algn="r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Source Sans Pro Black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000" b="0" dirty="0" smtClean="0">
                <a:solidFill>
                  <a:schemeClr val="tx1"/>
                </a:solidFill>
                <a:latin typeface="+mn-lt"/>
                <a:cs typeface="Segoe UI" panose="020B0502040204020203" pitchFamily="34" charset="0"/>
              </a:rPr>
              <a:t>Write Everything in C#</a:t>
            </a:r>
            <a:endParaRPr lang="en-US" sz="4000" b="0" dirty="0">
              <a:solidFill>
                <a:schemeClr val="tx1"/>
              </a:solidFill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71562" y="2235060"/>
            <a:ext cx="10048876" cy="208202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98197"/>
            <a:ext cx="91440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1828800" y="4587736"/>
            <a:ext cx="86868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altLang="en-US" sz="3200" dirty="0">
                <a:latin typeface="+mn-lt"/>
                <a:cs typeface="Segoe UI" panose="020B0502040204020203" pitchFamily="34" charset="0"/>
              </a:rPr>
              <a:t>iOS, Android, Windows, Windows Phone, Mac</a:t>
            </a:r>
          </a:p>
          <a:p>
            <a:pPr algn="ctr"/>
            <a:r>
              <a:rPr lang="en-US" altLang="en-US" sz="3200" dirty="0">
                <a:latin typeface="+mn-lt"/>
                <a:cs typeface="Segoe UI" panose="020B0502040204020203" pitchFamily="34" charset="0"/>
              </a:rPr>
              <a:t>2.5+ Billion Devices!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83" y="6234545"/>
            <a:ext cx="2925743" cy="49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5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0.gstatic.com/images?q=tbn:ANd9GcTPzBUGamWby83H7ccCW9s_jwHRuIzz1jF5cpMr9_-xRqbmXV7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449" y="2575502"/>
            <a:ext cx="1415762" cy="141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1.gstatic.com/images?q=tbn:ANd9GcTiN2oQi2mdVa9CKhWGUt-RlImYFqtaRtyhxCDc8viMnOVVM_Gip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5" y="508721"/>
            <a:ext cx="4010025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2.gstatic.com/images?q=tbn:ANd9GcQvQZVEM5OnPP8ICixwi_B_iBePhF-hVIX_G8h1Jf1FsUxudAHOCVriZ1b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148" y="508721"/>
            <a:ext cx="29337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encrypted-tbn3.gstatic.com/images?q=tbn:ANd9GcQDqkX0ZLs3VAi9bOoDZGofBLHV5mgp8BNLhZq4SdVPN6R22QP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297" y="4571566"/>
            <a:ext cx="2239702" cy="166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axiomdatasystems.com/images/WPF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174" y="2575502"/>
            <a:ext cx="1367125" cy="13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6" descr="data:image/jpeg;base64,/9j/4AAQSkZJRgABAQAAAQABAAD/2wCEAAkGBxQTEhUSDxQUFBMPFBcUFRASFRYSEBUVFBYXFhUVFRQYHCghGRomHBUUITEiJSktLi4uFx8zODMsNyktLisBCgoKCwwMGgwMDisZHxkrKysrKysrKysrKysrKysrKysrKysrKysrKysrKysrKysrKysrKysrKysrKysrKysrK//AABEIAMwAzAMBIgACEQEDEQH/xAAcAAEAAQUBAQAAAAAAAAAAAAAABQECAwQGBwj/xAA8EAACAQIDBQYDBAkFAQAAAAAAAQIDEQQSIQUGMUFhEyJRcYGRQqGxBxQywSMzUmJykqKy0VNzwuHws//EABUBAQEAAAAAAAAAAAAAAAAAAAAB/8QAFBEBAAAAAAAAAAAAAAAAAAAAAP/aAAwDAQACEQMRAD8A9xAAAAAAAAAAAAAAAAALKlRJXk7JK7b0SS5tgXlLkfLFTn+qShF8KtRN3/hp6N+ba9SuFqvtHBzc1kzaqKad7fCuAEgAAAAAAAAAAAAAAAAAAAAAAAAAAAAAoyNl+lk5PWnTlaK5TnF6yfiotWXVX8DZ2nXyUpzXwxb9bEFLeCglGnRk6rjFJKmm72XjyAmJzMWyVmc6vKbUYvxjHS/q8zXRoi8K6mJevcpc7PWS8M3P008+K6WlTUUkuCWiAvAAAAAAAAAAAAAAAAAAAAAAABRs054xybVGOdrRzbtST5py5teCLa7dSTpptQj+sktG76qmnydrN80mvE2aaSSUUkloklZJAa7w9V/irZelOEUv68xTsqsV3ain0qQX90LW9mbdyjA0cRXUouFaMoXXGKc4fzRWnqkR2H2fR0yRnVV+CjlperaUX8yeaLZOyu3ZeLegGvGNXhenSjyUU6k/fRL2Zb93nyr1L/w0svtk/Mvnif2Vfq9F6c2a9STf4n6LRAXzx06f6zLNfud2p/Jd5vRryN+hXjJKUXdP6rimnqmvB+BFKy4JFuHqZasVDjU/HD922k3bg00l1V/DQJwFEVAAAAAAAAAAAAAAAAAGHF1skJS45U3bxstEZjR2nrkj+3Vjfyi87/sAuwtPJFRfHjJ+Mpayfu2ZkYsxkQFxUsvzfLmafburpDu0+c+EpdI9OoGepiNbQ7zXH9leb/IwOPOTzP5LyRlSSVkrIwzkBbORilITkYJyAVar0UdZSeWK5XfN9Ek36EtgMEqa8ZS1lJ8W+pobPp3rK/w07+s5W+kUTYAAAAAAAAAAAAAAAAAAADR2g+9S/jf/AM5m8aG2F3FL/TnGb8oyWb+m4CBmTtx4LizFBakNtTFutV+60n3Y61prl4U11KNrtniJNR0oRfHg6jX/ABRvqyVlwRioxUYqMdElZJcNBKRBWcjXnMrOZr1JgUqTNedQpUma8pAT2Bf6RPlOirecJO/9yJU5vAVm0lH8dJ5or9pNWnD1XDqkT+HrKUVKLunwAygAAAAAAAAAAAAAAAAAAYsVSzQlF8JJr3MoA5Xa22uwwya1rTfZQi+LqJ5W/Tj6rxLtg4LsaSTd5y705cW5Pjr8jFtvYqli6dZt2ipOMPh7Sy16PKv6Ub8ZAZ85ZKRY5lkpAJzNapIvmzDIDFJmJmVmKQCM7O6dmiSwm0He8bKT1lB6QnZayT+GXXn8yIlI3MDQcl/uvJHy4zl6LTzkgOsozzJPxVy8tpxsklyLgAAAAAAAAAAAAAAAAAAA1cfhu0g1wfGL5qS1T9GQsZ+Ks07SXhL/AA+KOkZGbSwbv2lNJytaUXopx8G+T5p8vcDQuUZWlHP+r1txg7KpHo4/muJkdCSTbVkuLeiAwOJZKA+8Ju0M8/8AbjeP8zsvZlXKS1lSrJeNoy+SlcDBOJr1Eb9DJUdoSV/2X3ZfyvUyVNlW1qSUYri20kBFYbDucrcEtXJ8ElxbOi2Rh7/pLWjbLTT4qHHM+snr7I18JhlU7tNNUU7yk1Z1WuCSeqh9beHGcjG2i5AXAAAAAAAAAAAAAAAAAAAAAAAA08Vs2nPWUVfxWj90YI7Epc05dJScl82SYAx06SjpFJLoXtFQBqYnZ1Of44p9ba+5hp7GpJ3y3twzNv6kiALYxtwLgAAAAAAAAAAAAAAAAAAAAHOb5bx/c6cXCKnUqtqKf4Ulxk7ea06nRkHvTu8sXCKzZZ023GVrqz4poCG3O3yniavY4iEVOSbjOF1F2V2mnw0+h2pyu7G56w1TtZzU5pNRUVaKvxevF/5OmxFVQi5y0UU230QGLHY2nRg6lWShFc39Eub6HIY77RIJ2oUZTS+KbUE/KOr9yC27jJ4mo5yvkWkIcory8X4k3sPciMoqeJbWZXVOOjSfDM/HoBrU/tEnfvYeNuk3f6HRbE3uoV2ou9Ob4Qnaz8pLR/Iw4ncjDuLyZ4S5O+ZezOQxuxpUpuE1rHg1wafCS/8AeIHqtwc5untOUl2NVtygrxk+Mork34q69CQ3hxbp0XkdpTtGL8L8X7XA1ds700aDcNalRcYQ4L+KT0X1IN7+TvpQVus3f6EdgNjurUUE7OV25PWyXF9eK9zqaW59BLVzb8bpfKwGpgt94SaVWlKF/ii1Neq0Z1iZzct0qanGUJO0ZJuMtbpO9kzpQAAAAAAAAAAAAAAAABB7zV6kFT7KTjeUr2tqrdScI3bFHNk6N/QCP3cr1ZTl2s5SWXRPhe5sbzybpqmvjevkv+7GXZlDLLzT/Iv2jRzSXSP5gc5sjZilWgpK6jebXLu8F7tezO0RG4Chln5w/NEmAIfeLBKcYztrB2vzyy0fs7P0ZMEXvRXdPCV6kNJU6U5RbV0pRV07eaAhKGH7OUZrTJJO/ThJeqbXqTW3qOaMXyjK382ifvZep4Vgt78fVrUozxEss6kE4RhTjFpyV1pG/wAz6HnTUouMldNWafNAc9g6PZTU7cE4vlo7XV/NJ+hPYfExn+CSduNmm15rkeRb7fZjWUpVsBKdSEm28POcnUjf9hyfej0vddTz6j95wlW8JVsPVg9bOVOfk18S6O6A+oyp5buT9pjnKNDaCSlK0Y4mNoxb5KpHk34rToj1FAVAAAAAAAAAAAAAAAAIjePbNHCwjVxDko3cUoxcpNtcEl5cyXOJ+1Wlmw1PpVX9rA2N1t74Y2vKnRpThGlDNnqOOaV3a2WN7e5rfarVxFPDRqYarOlaeWo6byycZLTvLVa24NEL9lVDLiKmnGl/yR6JtjZ8cRRnRqfhqRt5Pin6OzA8i+y7acqeOy1Zyl95i4ZpycnnXejdyd9bNep7SeE43Y1XD1XCSanTd1Jc7cJRfselbvb5U5wUcS+zqrRt/gl1T5PowOtOW+0nHKngKsfirpUor+N95+kczJHFbzYaCv2il+7DvNnmu9W0qmMq5mstOGlOne9k+Mn+8/kBA7kbIdXHUIpaQn2kukYd765V6n0Acd9nu7vYU3WqK1SsrJc4w8PV6+xN7wbZWGhGWXO5SSyJ2dvifoBLEdtjYlDEwyYinGa5NrvRfjGXFM1cJvTh5rWbg/Cas/daF2M3lw8E2p53yjDVv14IDxDb+w/u+Iq0L3VOXdlzcX3ovzsz23cvEyqYHDym25dmotvi8t43fseabSw88TXnVa71aWkVrblGPorI9Y2Jgeww9Kj/AKcEm/F/E/e4G8AAAAAAAAAAAAAAAAc7vphZVKcIxSdp3d3a2jOiNTaNLNFLwdwOY3O2dOnWk5RSTha6ld8VysdiyP2dh8sm+hIMCO2zsmnXjaorOPCateP/AF0OMxmwZQdoJVV4w7svWMrL2kztsUnLTl4eJip4BvoBxMNk1G7dk1+9OUMq88jk/kdJsbdulFqc5Ko1qopWhF9U9X628iVez/BlkMO4u60aAk0RG3tlRrJOUsrhdJvWOvG6/wAErSldGDGUM1muK0A4qtsmcXZQzrxg0vdTy/mKWy5t27PJ1m1ZekMx18cC+dkVlgXyYGpsXY9On37qc+UkrJeSvoTRoUabi7r1RvJgVAAAAAAAAAAAAAAAAAAFLFQAKWKgAClioApYqAAAAFLFQAAAAAAAAAP/2Q=="/>
          <p:cNvSpPr>
            <a:spLocks noChangeAspect="1" noChangeArrowheads="1"/>
          </p:cNvSpPr>
          <p:nvPr/>
        </p:nvSpPr>
        <p:spPr bwMode="auto">
          <a:xfrm>
            <a:off x="1412875" y="5694072"/>
            <a:ext cx="183176" cy="18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7" name="AutoShape 18" descr="data:image/jpeg;base64,/9j/4AAQSkZJRgABAQAAAQABAAD/2wCEAAkGBxQTEhUSDxQUFBMPFBcUFRASFRYSEBUVFBYXFhUVFRQYHCghGRomHBUUITEiJSktLi4uFx8zODMsNyktLisBCgoKCwwMGgwMDisZHxkrKysrKysrKysrKysrKysrKysrKysrKysrKysrKysrKysrKysrKysrKysrKysrKysrK//AABEIAMwAzAMBIgACEQEDEQH/xAAcAAEAAQUBAQAAAAAAAAAAAAAABQECAwQGBwj/xAA8EAACAQIDBQYDBAkFAQAAAAAAAQIDEQQSIQUGMUFhEyJRcYGRQqGxBxQywSMzUmJykqKy0VNzwuHws//EABUBAQEAAAAAAAAAAAAAAAAAAAAB/8QAFBEBAAAAAAAAAAAAAAAAAAAAAP/aAAwDAQACEQMRAD8A9xAAAAAAAAAAAAAAAAALKlRJXk7JK7b0SS5tgXlLkfLFTn+qShF8KtRN3/hp6N+ba9SuFqvtHBzc1kzaqKad7fCuAEgAAAAAAAAAAAAAAAAAAAAAAAAAAAAAoyNl+lk5PWnTlaK5TnF6yfiotWXVX8DZ2nXyUpzXwxb9bEFLeCglGnRk6rjFJKmm72XjyAmJzMWyVmc6vKbUYvxjHS/q8zXRoi8K6mJevcpc7PWS8M3P008+K6WlTUUkuCWiAvAAAAAAAAAAAAAAAAAAAAAAABRs054xybVGOdrRzbtST5py5teCLa7dSTpptQj+sktG76qmnydrN80mvE2aaSSUUkloklZJAa7w9V/irZelOEUv68xTsqsV3ain0qQX90LW9mbdyjA0cRXUouFaMoXXGKc4fzRWnqkR2H2fR0yRnVV+CjlperaUX8yeaLZOyu3ZeLegGvGNXhenSjyUU6k/fRL2Zb93nyr1L/w0svtk/Mvnif2Vfq9F6c2a9STf4n6LRAXzx06f6zLNfud2p/Jd5vRryN+hXjJKUXdP6rimnqmvB+BFKy4JFuHqZasVDjU/HD922k3bg00l1V/DQJwFEVAAAAAAAAAAAAAAAAAGHF1skJS45U3bxstEZjR2nrkj+3Vjfyi87/sAuwtPJFRfHjJ+Mpayfu2ZkYsxkQFxUsvzfLmafburpDu0+c+EpdI9OoGepiNbQ7zXH9leb/IwOPOTzP5LyRlSSVkrIwzkBbORilITkYJyAVar0UdZSeWK5XfN9Ek36EtgMEqa8ZS1lJ8W+pobPp3rK/w07+s5W+kUTYAAAAAAAAAAAAAAAAAAADR2g+9S/jf/AM5m8aG2F3FL/TnGb8oyWb+m4CBmTtx4LizFBakNtTFutV+60n3Y61prl4U11KNrtniJNR0oRfHg6jX/ABRvqyVlwRioxUYqMdElZJcNBKRBWcjXnMrOZr1JgUqTNedQpUma8pAT2Bf6RPlOirecJO/9yJU5vAVm0lH8dJ5or9pNWnD1XDqkT+HrKUVKLunwAygAAAAAAAAAAAAAAAAAAYsVSzQlF8JJr3MoA5Xa22uwwya1rTfZQi+LqJ5W/Tj6rxLtg4LsaSTd5y705cW5Pjr8jFtvYqli6dZt2ipOMPh7Sy16PKv6Ub8ZAZ85ZKRY5lkpAJzNapIvmzDIDFJmJmVmKQCM7O6dmiSwm0He8bKT1lB6QnZayT+GXXn8yIlI3MDQcl/uvJHy4zl6LTzkgOsozzJPxVy8tpxsklyLgAAAAAAAAAAAAAAAAAAA1cfhu0g1wfGL5qS1T9GQsZ+Ks07SXhL/AA+KOkZGbSwbv2lNJytaUXopx8G+T5p8vcDQuUZWlHP+r1txg7KpHo4/muJkdCSTbVkuLeiAwOJZKA+8Ju0M8/8AbjeP8zsvZlXKS1lSrJeNoy+SlcDBOJr1Eb9DJUdoSV/2X3ZfyvUyVNlW1qSUYri20kBFYbDucrcEtXJ8ElxbOi2Rh7/pLWjbLTT4qHHM+snr7I18JhlU7tNNUU7yk1Z1WuCSeqh9beHGcjG2i5AXAAAAAAAAAAAAAAAAAAAAAAAA08Vs2nPWUVfxWj90YI7Epc05dJScl82SYAx06SjpFJLoXtFQBqYnZ1Of44p9ba+5hp7GpJ3y3twzNv6kiALYxtwLgAAAAAAAAAAAAAAAAAAAAHOb5bx/c6cXCKnUqtqKf4Ulxk7ea06nRkHvTu8sXCKzZZ023GVrqz4poCG3O3yniavY4iEVOSbjOF1F2V2mnw0+h2pyu7G56w1TtZzU5pNRUVaKvxevF/5OmxFVQi5y0UU230QGLHY2nRg6lWShFc39Eub6HIY77RIJ2oUZTS+KbUE/KOr9yC27jJ4mo5yvkWkIcory8X4k3sPciMoqeJbWZXVOOjSfDM/HoBrU/tEnfvYeNuk3f6HRbE3uoV2ou9Ob4Qnaz8pLR/Iw4ncjDuLyZ4S5O+ZezOQxuxpUpuE1rHg1wafCS/8AeIHqtwc5untOUl2NVtygrxk+Mork34q69CQ3hxbp0XkdpTtGL8L8X7XA1ds700aDcNalRcYQ4L+KT0X1IN7+TvpQVus3f6EdgNjurUUE7OV25PWyXF9eK9zqaW59BLVzb8bpfKwGpgt94SaVWlKF/ii1Neq0Z1iZzct0qanGUJO0ZJuMtbpO9kzpQAAAAAAAAAAAAAAAABB7zV6kFT7KTjeUr2tqrdScI3bFHNk6N/QCP3cr1ZTl2s5SWXRPhe5sbzybpqmvjevkv+7GXZlDLLzT/Iv2jRzSXSP5gc5sjZilWgpK6jebXLu8F7tezO0RG4Chln5w/NEmAIfeLBKcYztrB2vzyy0fs7P0ZMEXvRXdPCV6kNJU6U5RbV0pRV07eaAhKGH7OUZrTJJO/ThJeqbXqTW3qOaMXyjK382ifvZep4Vgt78fVrUozxEss6kE4RhTjFpyV1pG/wAz6HnTUouMldNWafNAc9g6PZTU7cE4vlo7XV/NJ+hPYfExn+CSduNmm15rkeRb7fZjWUpVsBKdSEm28POcnUjf9hyfej0vddTz6j95wlW8JVsPVg9bOVOfk18S6O6A+oyp5buT9pjnKNDaCSlK0Y4mNoxb5KpHk34rToj1FAVAAAAAAAAAAAAAAAAIjePbNHCwjVxDko3cUoxcpNtcEl5cyXOJ+1Wlmw1PpVX9rA2N1t74Y2vKnRpThGlDNnqOOaV3a2WN7e5rfarVxFPDRqYarOlaeWo6byycZLTvLVa24NEL9lVDLiKmnGl/yR6JtjZ8cRRnRqfhqRt5Pin6OzA8i+y7acqeOy1Zyl95i4ZpycnnXejdyd9bNep7SeE43Y1XD1XCSanTd1Jc7cJRfselbvb5U5wUcS+zqrRt/gl1T5PowOtOW+0nHKngKsfirpUor+N95+kczJHFbzYaCv2il+7DvNnmu9W0qmMq5mstOGlOne9k+Mn+8/kBA7kbIdXHUIpaQn2kukYd765V6n0Acd9nu7vYU3WqK1SsrJc4w8PV6+xN7wbZWGhGWXO5SSyJ2dvifoBLEdtjYlDEwyYinGa5NrvRfjGXFM1cJvTh5rWbg/Cas/daF2M3lw8E2p53yjDVv14IDxDb+w/u+Iq0L3VOXdlzcX3ovzsz23cvEyqYHDym25dmotvi8t43fseabSw88TXnVa71aWkVrblGPorI9Y2Jgeww9Kj/AKcEm/F/E/e4G8AAAAAAAAAAAAAAAAc7vphZVKcIxSdp3d3a2jOiNTaNLNFLwdwOY3O2dOnWk5RSTha6ld8VysdiyP2dh8sm+hIMCO2zsmnXjaorOPCateP/AF0OMxmwZQdoJVV4w7svWMrL2kztsUnLTl4eJip4BvoBxMNk1G7dk1+9OUMq88jk/kdJsbdulFqc5Ko1qopWhF9U9X628iVez/BlkMO4u60aAk0RG3tlRrJOUsrhdJvWOvG6/wAErSldGDGUM1muK0A4qtsmcXZQzrxg0vdTy/mKWy5t27PJ1m1ZekMx18cC+dkVlgXyYGpsXY9On37qc+UkrJeSvoTRoUabi7r1RvJgVAAAAAAAAAAAAAAAAAAFLFQAKWKgAClioApYqAAAAFLFQAAAAAAAAAP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pic>
        <p:nvPicPr>
          <p:cNvPr id="1044" name="Picture 20" descr="http://www.famouslogos.org/wp-content/uploads/2013/04/ios-lo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196" y="2915948"/>
            <a:ext cx="1465408" cy="146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android-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154" y="4832929"/>
            <a:ext cx="1284176" cy="124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83" y="6234545"/>
            <a:ext cx="2925743" cy="49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6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monobrick.dk/wp-content/uploads/2013/02/monobrickLogoFrontP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156" y="5205524"/>
            <a:ext cx="1067169" cy="106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cache.lego.com/r/www/r/mindstorms/-/media/Franchises/Mindstorms/Retail/Products/HERO%20MODELS/ts.20130826T103131.31313_FRONT_3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684" y="466633"/>
            <a:ext cx="4550734" cy="601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83" y="6234545"/>
            <a:ext cx="2925743" cy="49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9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Xamarin\Downloads\tumblr_inline_mhrlp1np9s1qbzj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699" y="907781"/>
            <a:ext cx="5289892" cy="421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83" y="6234545"/>
            <a:ext cx="2925743" cy="49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5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1.bp.blogspot.com/-Y_98tNYhtxw/T-0hIjhlbRI/AAAAAAAABl8/g-Jj8D4X-c4/s1600/faq-monke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403" y="343834"/>
            <a:ext cx="4852360" cy="46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83" y="6234545"/>
            <a:ext cx="2925743" cy="49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309" y="2701636"/>
            <a:ext cx="87387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6600" dirty="0" smtClean="0"/>
              <a:t>What Framework?????</a:t>
            </a:r>
            <a:endParaRPr lang="en-ZA" sz="6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83" y="6234545"/>
            <a:ext cx="2925743" cy="49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8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5055" y="602672"/>
            <a:ext cx="73567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6000" b="1" dirty="0" smtClean="0"/>
              <a:t>S	</a:t>
            </a:r>
            <a:r>
              <a:rPr lang="en-ZA" sz="4000" b="1" dirty="0" smtClean="0">
                <a:solidFill>
                  <a:schemeClr val="bg1">
                    <a:lumMod val="50000"/>
                  </a:schemeClr>
                </a:solidFill>
              </a:rPr>
              <a:t>ingle Responsibility</a:t>
            </a:r>
          </a:p>
          <a:p>
            <a:r>
              <a:rPr lang="en-ZA" sz="6000" b="1" dirty="0" smtClean="0"/>
              <a:t>O	</a:t>
            </a:r>
            <a:r>
              <a:rPr lang="en-ZA" sz="4000" b="1" dirty="0" smtClean="0">
                <a:solidFill>
                  <a:schemeClr val="bg1">
                    <a:lumMod val="50000"/>
                  </a:schemeClr>
                </a:solidFill>
              </a:rPr>
              <a:t>pen Closed Principle</a:t>
            </a:r>
          </a:p>
          <a:p>
            <a:r>
              <a:rPr lang="en-ZA" sz="6000" b="1" dirty="0" smtClean="0"/>
              <a:t>L	</a:t>
            </a:r>
            <a:r>
              <a:rPr lang="en-ZA" sz="4000" b="1" dirty="0" err="1" smtClean="0">
                <a:solidFill>
                  <a:schemeClr val="bg1">
                    <a:lumMod val="50000"/>
                  </a:schemeClr>
                </a:solidFill>
              </a:rPr>
              <a:t>iskov</a:t>
            </a:r>
            <a:r>
              <a:rPr lang="en-ZA" sz="4000" b="1" dirty="0" smtClean="0">
                <a:solidFill>
                  <a:schemeClr val="bg1">
                    <a:lumMod val="50000"/>
                  </a:schemeClr>
                </a:solidFill>
              </a:rPr>
              <a:t> Substitution Principle</a:t>
            </a:r>
          </a:p>
          <a:p>
            <a:r>
              <a:rPr lang="en-ZA" sz="6000" b="1" dirty="0" smtClean="0"/>
              <a:t>I	</a:t>
            </a:r>
            <a:r>
              <a:rPr lang="en-ZA" sz="4000" b="1" dirty="0" err="1" smtClean="0">
                <a:solidFill>
                  <a:schemeClr val="bg1">
                    <a:lumMod val="50000"/>
                  </a:schemeClr>
                </a:solidFill>
              </a:rPr>
              <a:t>nterfaces</a:t>
            </a:r>
            <a:r>
              <a:rPr lang="en-ZA" sz="4000" b="1" dirty="0" smtClean="0">
                <a:solidFill>
                  <a:schemeClr val="bg1">
                    <a:lumMod val="50000"/>
                  </a:schemeClr>
                </a:solidFill>
              </a:rPr>
              <a:t> Segregation</a:t>
            </a:r>
          </a:p>
          <a:p>
            <a:r>
              <a:rPr lang="en-ZA" sz="6000" b="1" dirty="0" smtClean="0"/>
              <a:t>D	</a:t>
            </a:r>
            <a:r>
              <a:rPr lang="en-ZA" sz="4000" b="1" dirty="0" err="1" smtClean="0">
                <a:solidFill>
                  <a:schemeClr val="bg1">
                    <a:lumMod val="50000"/>
                  </a:schemeClr>
                </a:solidFill>
              </a:rPr>
              <a:t>ependency</a:t>
            </a:r>
            <a:r>
              <a:rPr lang="en-ZA" sz="4000" b="1" dirty="0" smtClean="0">
                <a:solidFill>
                  <a:schemeClr val="bg1">
                    <a:lumMod val="50000"/>
                  </a:schemeClr>
                </a:solidFill>
              </a:rPr>
              <a:t> Inversion</a:t>
            </a:r>
            <a:endParaRPr lang="en-Z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700" y="6299468"/>
            <a:ext cx="5974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http://en.wikipedia.org/wiki/SOLID_(object-oriented_design)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83" y="6234545"/>
            <a:ext cx="2925743" cy="49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74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154</Words>
  <Application>Microsoft Office PowerPoint</Application>
  <PresentationFormat>Widescreen</PresentationFormat>
  <Paragraphs>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Arial</vt:lpstr>
      <vt:lpstr>Arial Black</vt:lpstr>
      <vt:lpstr>Calibri</vt:lpstr>
      <vt:lpstr>Calibri Light</vt:lpstr>
      <vt:lpstr>Segoe UI</vt:lpstr>
      <vt:lpstr>Source Sans Pro</vt:lpstr>
      <vt:lpstr>Office Theme</vt:lpstr>
      <vt:lpstr>Enterprise Mobile Apps.  Cross-Platform that works.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Mobile Apps.  Cross-Platform that works.</dc:title>
  <dc:creator>Allan Pead</dc:creator>
  <cp:lastModifiedBy>Allan Pead</cp:lastModifiedBy>
  <cp:revision>39</cp:revision>
  <dcterms:created xsi:type="dcterms:W3CDTF">2013-10-07T06:06:12Z</dcterms:created>
  <dcterms:modified xsi:type="dcterms:W3CDTF">2014-03-20T00:19:59Z</dcterms:modified>
</cp:coreProperties>
</file>