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2"/>
  </p:notesMasterIdLst>
  <p:sldIdLst>
    <p:sldId id="268" r:id="rId2"/>
    <p:sldId id="259" r:id="rId3"/>
    <p:sldId id="269" r:id="rId4"/>
    <p:sldId id="270" r:id="rId5"/>
    <p:sldId id="276" r:id="rId6"/>
    <p:sldId id="277" r:id="rId7"/>
    <p:sldId id="272" r:id="rId8"/>
    <p:sldId id="271" r:id="rId9"/>
    <p:sldId id="275" r:id="rId10"/>
    <p:sldId id="278" r:id="rId11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F5F9BE-71C5-4276-9E61-B40E34127A5C}">
  <a:tblStyle styleId="{A3F5F9BE-71C5-4276-9E61-B40E34127A5C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69C850D-C861-472E-B545-BB59520BA543}" styleName="Table_1">
    <a:wholeTbl>
      <a:tcStyle>
        <a:tcBdr>
          <a:left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F652F10D-B1C3-478A-A4DA-18909B0C5092}" styleName="Table_2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/>
    <p:restoredTop sz="93077"/>
  </p:normalViewPr>
  <p:slideViewPr>
    <p:cSldViewPr snapToGrid="0" snapToObjects="1">
      <p:cViewPr varScale="1">
        <p:scale>
          <a:sx n="42" d="100"/>
          <a:sy n="42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61194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 lang="en-US" dirty="0"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25458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759269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092201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883023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855163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871523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98645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406975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6600" b="0" i="0" u="none" strike="noStrike" cap="none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03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37160" rIns="137160" bIns="137160" anchor="t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228600" y="1600200"/>
            <a:ext cx="11812548" cy="4577051"/>
          </a:xfrm>
        </p:spPr>
        <p:txBody>
          <a:bodyPr lIns="137160" rIns="137160" bIns="13716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6"/>
          </p:nvPr>
        </p:nvSpPr>
        <p:spPr>
          <a:xfrm>
            <a:off x="228601" y="6553200"/>
            <a:ext cx="11201400" cy="304801"/>
          </a:xfrm>
        </p:spPr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6797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Quattrocento Sans"/>
              <a:buNone/>
              <a:defRPr sz="7500" b="0" i="0" u="none" strike="noStrike" cap="none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1200" y="3073266"/>
            <a:ext cx="22721700" cy="911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Font typeface="Quattrocento Sans"/>
              <a:buNone/>
              <a:defRPr sz="4800" b="0" i="0" u="none" strike="noStrike" cap="none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Font typeface="Quattrocento Sans"/>
              <a:buNone/>
              <a:defRPr sz="3700" b="0" i="0" u="none" strike="noStrike" cap="none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Font typeface="Quattrocento Sans"/>
              <a:buNone/>
              <a:defRPr sz="3700" b="0" i="0" u="none" strike="noStrike" cap="none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Font typeface="Quattrocento Sans"/>
              <a:buNone/>
              <a:defRPr sz="3700" b="0" i="0" u="none" strike="noStrike" cap="none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Font typeface="Quattrocento Sans"/>
              <a:buNone/>
              <a:defRPr sz="3700" b="0" i="0" u="none" strike="noStrike" cap="none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Font typeface="Quattrocento Sans"/>
              <a:buNone/>
              <a:defRPr sz="3700" b="0" i="0" u="none" strike="noStrike" cap="none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Font typeface="Quattrocento Sans"/>
              <a:buNone/>
              <a:defRPr sz="3700" b="0" i="0" u="none" strike="noStrike" cap="none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Font typeface="Quattrocento Sans"/>
              <a:buNone/>
              <a:defRPr sz="3700" b="0" i="0" u="none" strike="noStrike" cap="none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Font typeface="Quattrocento Sans"/>
              <a:buNone/>
              <a:defRPr sz="3700" b="0" i="0" u="none" strike="noStrike" cap="none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20300045" y="12542918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lIns="243800" tIns="243800" rIns="243800" bIns="243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7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899724" y="12746400"/>
            <a:ext cx="2287800" cy="757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zadevelopers.slack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Al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Lightning" TargetMode="External"/><Relationship Id="rId4" Type="http://schemas.openxmlformats.org/officeDocument/2006/relationships/hyperlink" Target="Guest%20Lectur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7919" y="3978549"/>
            <a:ext cx="121010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Segoe UI Semilight" charset="0"/>
                <a:ea typeface="Segoe UI Semilight" charset="0"/>
                <a:cs typeface="Segoe UI Semilight" charset="0"/>
              </a:rPr>
              <a:t>Xamarin</a:t>
            </a:r>
          </a:p>
          <a:p>
            <a:endParaRPr lang="en-US" sz="8000" dirty="0">
              <a:solidFill>
                <a:schemeClr val="bg1"/>
              </a:solidFill>
              <a:latin typeface="Segoe UI Semilight" charset="0"/>
              <a:ea typeface="Segoe UI Semilight" charset="0"/>
              <a:cs typeface="Segoe UI Semilight" charset="0"/>
            </a:endParaRPr>
          </a:p>
          <a:p>
            <a:r>
              <a:rPr lang="en-US" sz="8000" dirty="0">
                <a:solidFill>
                  <a:schemeClr val="bg1"/>
                </a:solidFill>
                <a:latin typeface="Segoe UI Semilight" charset="0"/>
                <a:ea typeface="Segoe UI Semilight" charset="0"/>
                <a:cs typeface="Segoe UI Semilight" charset="0"/>
              </a:rPr>
              <a:t>Introduction to </a:t>
            </a:r>
            <a:r>
              <a:rPr lang="en-US" sz="8000" dirty="0" err="1">
                <a:solidFill>
                  <a:schemeClr val="bg1"/>
                </a:solidFill>
                <a:latin typeface="Segoe UI Semilight" charset="0"/>
                <a:ea typeface="Segoe UI Semilight" charset="0"/>
                <a:cs typeface="Segoe UI Semilight" charset="0"/>
              </a:rPr>
              <a:t>Xamarin</a:t>
            </a:r>
            <a:endParaRPr lang="en-US" sz="6400" dirty="0">
              <a:solidFill>
                <a:schemeClr val="bg1"/>
              </a:solidFill>
              <a:latin typeface="Segoe UI Semilight" charset="0"/>
              <a:ea typeface="Segoe UI Semilight" charset="0"/>
              <a:cs typeface="Segoe UI Semilight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biLevel thresh="50000"/>
          </a:blip>
          <a:stretch>
            <a:fillRect/>
          </a:stretch>
        </p:blipFill>
        <p:spPr>
          <a:xfrm>
            <a:off x="1377918" y="11896641"/>
            <a:ext cx="3746533" cy="854472"/>
          </a:xfrm>
          <a:prstGeom prst="rect">
            <a:avLst/>
          </a:prstGeom>
        </p:spPr>
      </p:pic>
      <p:pic>
        <p:nvPicPr>
          <p:cNvPr id="5" name="Picture 2" descr="https://www.microsoft.com/About/CorporateCitizenship/en-us/DownloadHandler.ashx?Id=07-03-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012" y="11283825"/>
            <a:ext cx="5651923" cy="208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04632" y="9409019"/>
            <a:ext cx="1060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Allan Pead - @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adpead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Xamarin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Insider,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Xamarin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Premier Consultant Partner</a:t>
            </a:r>
          </a:p>
        </p:txBody>
      </p:sp>
    </p:spTree>
    <p:extLst>
      <p:ext uri="{BB962C8B-B14F-4D97-AF65-F5344CB8AC3E}">
        <p14:creationId xmlns:p14="http://schemas.microsoft.com/office/powerpoint/2010/main" val="22331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lIns="243800" tIns="243800" rIns="243800" bIns="243800" anchor="t" anchorCtr="0">
            <a:noAutofit/>
          </a:bodyPr>
          <a:lstStyle/>
          <a:p>
            <a:pPr>
              <a:buSzPct val="25000"/>
            </a:pPr>
            <a:r>
              <a:rPr lang="en-US" sz="6600" b="0" i="0" u="none" strike="noStrike" cap="none" dirty="0" err="1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Xamarin</a:t>
            </a:r>
            <a:r>
              <a:rPr lang="en-US" sz="6600" b="0" i="0" u="none" strike="noStrike" cap="none" dirty="0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Dev Days South Africa! #</a:t>
            </a:r>
            <a:r>
              <a:rPr lang="en-US" sz="6600" b="0" i="0" u="none" strike="noStrike" cap="none" dirty="0" err="1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XamarinDevDays</a:t>
            </a:r>
            <a:br>
              <a:rPr lang="en-US" sz="6600" b="0" i="0" u="none" strike="noStrike" cap="none" dirty="0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lang="en-US" sz="6600" b="0" i="0" u="none" strike="noStrike" cap="none" dirty="0">
              <a:solidFill>
                <a:srgbClr val="18B4E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97097" y="11377052"/>
            <a:ext cx="11794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>
                <a:latin typeface="Arial Black" panose="020B0604020202020204" pitchFamily="34" charset="0"/>
                <a:cs typeface="Arial Black" panose="020B0604020202020204" pitchFamily="34" charset="0"/>
              </a:rPr>
              <a:t>https://www.xamarin.com/dev-days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1429" y="3844666"/>
            <a:ext cx="182655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76828A"/>
                </a:solidFill>
                <a:effectLst/>
                <a:latin typeface="WeblySleek UI"/>
              </a:rPr>
              <a:t>9:00 </a:t>
            </a:r>
            <a:r>
              <a:rPr lang="en-US" sz="3600" b="0" i="0" dirty="0">
                <a:solidFill>
                  <a:srgbClr val="9AA4AB"/>
                </a:solidFill>
                <a:effectLst/>
                <a:latin typeface="WeblySleek UI"/>
              </a:rPr>
              <a:t>AM</a:t>
            </a:r>
            <a:r>
              <a:rPr lang="en-US" sz="3600" b="0" i="0" dirty="0">
                <a:solidFill>
                  <a:srgbClr val="76828A"/>
                </a:solidFill>
                <a:effectLst/>
                <a:latin typeface="WeblySleek UI"/>
              </a:rPr>
              <a:t> – 9:30 </a:t>
            </a:r>
            <a:r>
              <a:rPr lang="en-US" sz="3600" b="0" i="0" dirty="0">
                <a:solidFill>
                  <a:srgbClr val="9AA4AB"/>
                </a:solidFill>
                <a:effectLst/>
                <a:latin typeface="WeblySleek UI"/>
              </a:rPr>
              <a:t>AM</a:t>
            </a:r>
            <a:r>
              <a:rPr lang="en-US" sz="3600" dirty="0">
                <a:solidFill>
                  <a:srgbClr val="76828A"/>
                </a:solidFill>
                <a:latin typeface="WeblySleek UI"/>
              </a:rPr>
              <a:t> </a:t>
            </a:r>
            <a:r>
              <a:rPr lang="en-US" sz="3600" b="0" i="0" dirty="0">
                <a:solidFill>
                  <a:srgbClr val="4E5758"/>
                </a:solidFill>
                <a:effectLst/>
                <a:latin typeface="WeblySleek UI"/>
              </a:rPr>
              <a:t>Registration</a:t>
            </a:r>
          </a:p>
          <a:p>
            <a:r>
              <a:rPr lang="en-US" sz="3600" b="0" i="0" dirty="0">
                <a:solidFill>
                  <a:srgbClr val="76828A"/>
                </a:solidFill>
                <a:effectLst/>
                <a:latin typeface="WeblySleek UI"/>
              </a:rPr>
              <a:t>9:30 </a:t>
            </a:r>
            <a:r>
              <a:rPr lang="en-US" sz="3600" b="0" i="0" dirty="0">
                <a:solidFill>
                  <a:srgbClr val="9AA4AB"/>
                </a:solidFill>
                <a:effectLst/>
                <a:latin typeface="WeblySleek UI"/>
              </a:rPr>
              <a:t>AM</a:t>
            </a:r>
            <a:r>
              <a:rPr lang="en-US" sz="3600" b="0" i="0" dirty="0">
                <a:solidFill>
                  <a:srgbClr val="76828A"/>
                </a:solidFill>
                <a:effectLst/>
                <a:latin typeface="WeblySleek UI"/>
              </a:rPr>
              <a:t> – 10:10 </a:t>
            </a:r>
            <a:r>
              <a:rPr lang="en-US" sz="3600" b="0" i="0" dirty="0">
                <a:solidFill>
                  <a:srgbClr val="9AA4AB"/>
                </a:solidFill>
                <a:effectLst/>
                <a:latin typeface="WeblySleek UI"/>
              </a:rPr>
              <a:t>AM</a:t>
            </a:r>
            <a:r>
              <a:rPr lang="en-US" sz="3600" dirty="0">
                <a:solidFill>
                  <a:srgbClr val="76828A"/>
                </a:solidFill>
                <a:latin typeface="WeblySleek UI"/>
              </a:rPr>
              <a:t> </a:t>
            </a:r>
            <a:r>
              <a:rPr lang="en-US" sz="3600" b="0" i="0" dirty="0">
                <a:solidFill>
                  <a:srgbClr val="4E5758"/>
                </a:solidFill>
                <a:effectLst/>
                <a:latin typeface="WeblySleek UI"/>
              </a:rPr>
              <a:t>Intro </a:t>
            </a:r>
            <a:r>
              <a:rPr lang="en-US" sz="3600" b="0" i="0" dirty="0" err="1">
                <a:solidFill>
                  <a:srgbClr val="4E5758"/>
                </a:solidFill>
                <a:effectLst/>
                <a:latin typeface="WeblySleek UI"/>
              </a:rPr>
              <a:t>Xamarin</a:t>
            </a:r>
            <a:r>
              <a:rPr lang="en-US" sz="3600" b="0" i="0" dirty="0">
                <a:solidFill>
                  <a:srgbClr val="4E5758"/>
                </a:solidFill>
                <a:effectLst/>
                <a:latin typeface="WeblySleek UI"/>
              </a:rPr>
              <a:t> presentation</a:t>
            </a:r>
          </a:p>
          <a:p>
            <a:r>
              <a:rPr lang="en-US" sz="3600" b="0" i="0" dirty="0">
                <a:solidFill>
                  <a:srgbClr val="76828A"/>
                </a:solidFill>
                <a:effectLst/>
                <a:latin typeface="WeblySleek UI"/>
              </a:rPr>
              <a:t>10:20 </a:t>
            </a:r>
            <a:r>
              <a:rPr lang="en-US" sz="3600" b="0" i="0" dirty="0">
                <a:solidFill>
                  <a:srgbClr val="9AA4AB"/>
                </a:solidFill>
                <a:effectLst/>
                <a:latin typeface="WeblySleek UI"/>
              </a:rPr>
              <a:t>AM</a:t>
            </a:r>
            <a:r>
              <a:rPr lang="en-US" sz="3600" b="0" i="0" dirty="0">
                <a:solidFill>
                  <a:srgbClr val="76828A"/>
                </a:solidFill>
                <a:effectLst/>
                <a:latin typeface="WeblySleek UI"/>
              </a:rPr>
              <a:t> – 11:00 </a:t>
            </a:r>
            <a:r>
              <a:rPr lang="en-US" sz="3600" b="0" i="0" dirty="0">
                <a:solidFill>
                  <a:srgbClr val="9AA4AB"/>
                </a:solidFill>
                <a:effectLst/>
                <a:latin typeface="WeblySleek UI"/>
              </a:rPr>
              <a:t>AM</a:t>
            </a:r>
            <a:r>
              <a:rPr lang="en-US" sz="3600" dirty="0">
                <a:solidFill>
                  <a:srgbClr val="76828A"/>
                </a:solidFill>
                <a:latin typeface="WeblySleek UI"/>
              </a:rPr>
              <a:t> </a:t>
            </a:r>
            <a:r>
              <a:rPr lang="en-US" sz="3600" b="0" i="0" dirty="0">
                <a:solidFill>
                  <a:srgbClr val="4E5758"/>
                </a:solidFill>
                <a:effectLst/>
                <a:latin typeface="WeblySleek UI"/>
              </a:rPr>
              <a:t>Cross-platform </a:t>
            </a:r>
            <a:r>
              <a:rPr lang="en-US" sz="3600" b="0" i="0" dirty="0" err="1">
                <a:solidFill>
                  <a:srgbClr val="4E5758"/>
                </a:solidFill>
                <a:effectLst/>
                <a:latin typeface="WeblySleek UI"/>
              </a:rPr>
              <a:t>Xamarin</a:t>
            </a:r>
            <a:r>
              <a:rPr lang="en-US" sz="3600" b="0" i="0" dirty="0">
                <a:solidFill>
                  <a:srgbClr val="4E5758"/>
                </a:solidFill>
                <a:effectLst/>
                <a:latin typeface="WeblySleek UI"/>
              </a:rPr>
              <a:t> presentation</a:t>
            </a:r>
          </a:p>
          <a:p>
            <a:r>
              <a:rPr lang="en-US" sz="3600" b="0" i="0" dirty="0">
                <a:solidFill>
                  <a:srgbClr val="76828A"/>
                </a:solidFill>
                <a:effectLst/>
                <a:latin typeface="WeblySleek UI"/>
              </a:rPr>
              <a:t>11:10 </a:t>
            </a:r>
            <a:r>
              <a:rPr lang="en-US" sz="3600" b="0" i="0" dirty="0">
                <a:solidFill>
                  <a:srgbClr val="9AA4AB"/>
                </a:solidFill>
                <a:effectLst/>
                <a:latin typeface="WeblySleek UI"/>
              </a:rPr>
              <a:t>AM</a:t>
            </a:r>
            <a:r>
              <a:rPr lang="en-US" sz="3600" b="0" i="0" dirty="0">
                <a:solidFill>
                  <a:srgbClr val="76828A"/>
                </a:solidFill>
                <a:effectLst/>
                <a:latin typeface="WeblySleek UI"/>
              </a:rPr>
              <a:t> – 11:50 </a:t>
            </a:r>
            <a:r>
              <a:rPr lang="en-US" sz="3600" b="0" i="0" dirty="0">
                <a:solidFill>
                  <a:srgbClr val="9AA4AB"/>
                </a:solidFill>
                <a:effectLst/>
                <a:latin typeface="WeblySleek UI"/>
              </a:rPr>
              <a:t>AM</a:t>
            </a:r>
            <a:r>
              <a:rPr lang="en-US" sz="3600" dirty="0">
                <a:solidFill>
                  <a:srgbClr val="76828A"/>
                </a:solidFill>
                <a:latin typeface="WeblySleek UI"/>
              </a:rPr>
              <a:t> </a:t>
            </a:r>
            <a:r>
              <a:rPr lang="en-US" sz="3600" b="0" i="0" dirty="0">
                <a:solidFill>
                  <a:srgbClr val="4E5758"/>
                </a:solidFill>
                <a:effectLst/>
                <a:latin typeface="WeblySleek UI"/>
              </a:rPr>
              <a:t>Cloud </a:t>
            </a:r>
            <a:r>
              <a:rPr lang="en-US" sz="3600" b="0" i="0" dirty="0" err="1">
                <a:solidFill>
                  <a:srgbClr val="4E5758"/>
                </a:solidFill>
                <a:effectLst/>
                <a:latin typeface="WeblySleek UI"/>
              </a:rPr>
              <a:t>Xamarin</a:t>
            </a:r>
            <a:r>
              <a:rPr lang="en-US" sz="3600" b="0" i="0" dirty="0">
                <a:solidFill>
                  <a:srgbClr val="4E5758"/>
                </a:solidFill>
                <a:effectLst/>
                <a:latin typeface="WeblySleek UI"/>
              </a:rPr>
              <a:t> presentation</a:t>
            </a:r>
          </a:p>
          <a:p>
            <a:r>
              <a:rPr lang="en-US" sz="3600" b="0" i="0" dirty="0">
                <a:solidFill>
                  <a:srgbClr val="76828A"/>
                </a:solidFill>
                <a:effectLst/>
                <a:latin typeface="WeblySleek UI"/>
              </a:rPr>
              <a:t>12:00 </a:t>
            </a:r>
            <a:r>
              <a:rPr lang="en-US" sz="3600" b="0" i="0" dirty="0">
                <a:solidFill>
                  <a:srgbClr val="9AA4AB"/>
                </a:solidFill>
                <a:effectLst/>
                <a:latin typeface="WeblySleek UI"/>
              </a:rPr>
              <a:t>PM</a:t>
            </a:r>
            <a:r>
              <a:rPr lang="en-US" sz="3600" b="0" i="0" dirty="0">
                <a:solidFill>
                  <a:srgbClr val="76828A"/>
                </a:solidFill>
                <a:effectLst/>
                <a:latin typeface="WeblySleek UI"/>
              </a:rPr>
              <a:t> – 1:00 </a:t>
            </a:r>
            <a:r>
              <a:rPr lang="en-US" sz="3600" b="0" i="0" dirty="0">
                <a:solidFill>
                  <a:srgbClr val="9AA4AB"/>
                </a:solidFill>
                <a:effectLst/>
                <a:latin typeface="WeblySleek UI"/>
              </a:rPr>
              <a:t>PM</a:t>
            </a:r>
            <a:endParaRPr lang="en-US" sz="3600" b="0" i="0" dirty="0">
              <a:solidFill>
                <a:srgbClr val="76828A"/>
              </a:solidFill>
              <a:effectLst/>
              <a:latin typeface="WeblySleek UI"/>
            </a:endParaRPr>
          </a:p>
          <a:p>
            <a:r>
              <a:rPr lang="en-US" sz="3600" b="0" i="0" dirty="0">
                <a:solidFill>
                  <a:srgbClr val="4E5758"/>
                </a:solidFill>
                <a:effectLst/>
                <a:latin typeface="WeblySleek UI"/>
              </a:rPr>
              <a:t>Lunch</a:t>
            </a:r>
          </a:p>
          <a:p>
            <a:r>
              <a:rPr lang="en-US" sz="3600" b="0" i="0" dirty="0">
                <a:solidFill>
                  <a:srgbClr val="76828A"/>
                </a:solidFill>
                <a:effectLst/>
                <a:latin typeface="WeblySleek UI"/>
              </a:rPr>
              <a:t>1:00 </a:t>
            </a:r>
            <a:r>
              <a:rPr lang="en-US" sz="3600" b="0" i="0" dirty="0">
                <a:solidFill>
                  <a:srgbClr val="9AA4AB"/>
                </a:solidFill>
                <a:effectLst/>
                <a:latin typeface="WeblySleek UI"/>
              </a:rPr>
              <a:t>PM</a:t>
            </a:r>
            <a:r>
              <a:rPr lang="en-US" sz="3600" b="0" i="0" dirty="0">
                <a:solidFill>
                  <a:srgbClr val="76828A"/>
                </a:solidFill>
                <a:effectLst/>
                <a:latin typeface="WeblySleek UI"/>
              </a:rPr>
              <a:t> – 4:00 </a:t>
            </a:r>
            <a:r>
              <a:rPr lang="en-US" sz="3600" b="0" i="0" dirty="0">
                <a:solidFill>
                  <a:srgbClr val="9AA4AB"/>
                </a:solidFill>
                <a:effectLst/>
                <a:latin typeface="WeblySleek UI"/>
              </a:rPr>
              <a:t>PM</a:t>
            </a:r>
            <a:endParaRPr lang="en-US" sz="3600" b="0" i="0" dirty="0">
              <a:solidFill>
                <a:srgbClr val="76828A"/>
              </a:solidFill>
              <a:effectLst/>
              <a:latin typeface="WeblySleek UI"/>
            </a:endParaRPr>
          </a:p>
          <a:p>
            <a:r>
              <a:rPr lang="en-US" sz="3600" b="0" i="0" dirty="0">
                <a:solidFill>
                  <a:srgbClr val="4E5758"/>
                </a:solidFill>
                <a:effectLst/>
                <a:latin typeface="WeblySleek UI"/>
              </a:rPr>
              <a:t>Hackathon Challenge Walkthrough</a:t>
            </a:r>
          </a:p>
          <a:p>
            <a:pPr algn="l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9883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1045" y="7492620"/>
            <a:ext cx="21323723" cy="1491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774592" y="4217850"/>
            <a:ext cx="2758339" cy="265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39426" y="4046464"/>
            <a:ext cx="3275407" cy="2485457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/>
        </p:nvSpPr>
        <p:spPr>
          <a:xfrm>
            <a:off x="2659166" y="7870167"/>
            <a:ext cx="3255667" cy="759118"/>
          </a:xfrm>
          <a:prstGeom prst="rect">
            <a:avLst/>
          </a:prstGeom>
          <a:noFill/>
          <a:ln>
            <a:noFill/>
          </a:ln>
        </p:spPr>
        <p:txBody>
          <a:bodyPr lIns="182875" tIns="91425" rIns="18287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sz="3733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 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8351959" y="7837510"/>
            <a:ext cx="3255667" cy="759118"/>
          </a:xfrm>
          <a:prstGeom prst="rect">
            <a:avLst/>
          </a:prstGeom>
          <a:noFill/>
          <a:ln>
            <a:noFill/>
          </a:ln>
        </p:spPr>
        <p:txBody>
          <a:bodyPr lIns="182875" tIns="91425" rIns="18287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sz="3733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TEST 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13644918" y="7837510"/>
            <a:ext cx="3255667" cy="759118"/>
          </a:xfrm>
          <a:prstGeom prst="rect">
            <a:avLst/>
          </a:prstGeom>
          <a:noFill/>
          <a:ln>
            <a:noFill/>
          </a:ln>
        </p:spPr>
        <p:txBody>
          <a:bodyPr lIns="182875" tIns="91425" rIns="18287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sz="3733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MONITOR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18774592" y="7837510"/>
            <a:ext cx="3255667" cy="759118"/>
          </a:xfrm>
          <a:prstGeom prst="rect">
            <a:avLst/>
          </a:prstGeom>
          <a:noFill/>
          <a:ln>
            <a:noFill/>
          </a:ln>
        </p:spPr>
        <p:txBody>
          <a:bodyPr lIns="182875" tIns="91425" rIns="18287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sz="3200" b="1" i="0" u="none" strike="noStrike" cap="none" dirty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ACCELERA</a:t>
            </a:r>
            <a:r>
              <a:rPr lang="en-US" sz="3733" b="1" i="0" u="none" strike="noStrike" cap="none" dirty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</a:t>
            </a: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56924" y="10577472"/>
            <a:ext cx="4492073" cy="593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261413" y="10580710"/>
            <a:ext cx="4836000" cy="6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875353" y="3809662"/>
            <a:ext cx="5560752" cy="3322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369850" y="3781953"/>
            <a:ext cx="5503744" cy="3125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8201262" y="10578778"/>
            <a:ext cx="4820506" cy="67514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17804723" y="9095286"/>
            <a:ext cx="6249075" cy="1169485"/>
          </a:xfrm>
          <a:prstGeom prst="rect">
            <a:avLst/>
          </a:prstGeom>
          <a:noFill/>
          <a:ln>
            <a:noFill/>
          </a:ln>
        </p:spPr>
        <p:txBody>
          <a:bodyPr lIns="182800" tIns="91400" rIns="1828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Train your team and accelerate projects with deep expertise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7409053" y="9095286"/>
            <a:ext cx="4494639" cy="1169485"/>
          </a:xfrm>
          <a:prstGeom prst="rect">
            <a:avLst/>
          </a:prstGeom>
          <a:noFill/>
          <a:ln>
            <a:noFill/>
          </a:ln>
        </p:spPr>
        <p:txBody>
          <a:bodyPr lIns="182800" tIns="91400" rIns="1828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Test any app on 2,000+ real devices in the cloud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836425" y="9095286"/>
            <a:ext cx="5382568" cy="1169485"/>
          </a:xfrm>
          <a:prstGeom prst="rect">
            <a:avLst/>
          </a:prstGeom>
          <a:noFill/>
          <a:ln>
            <a:noFill/>
          </a:ln>
        </p:spPr>
        <p:txBody>
          <a:bodyPr lIns="182800" tIns="91400" rIns="1828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One platform to build native apps for iOS and Android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12466185" y="9095286"/>
            <a:ext cx="5081987" cy="1169485"/>
          </a:xfrm>
          <a:prstGeom prst="rect">
            <a:avLst/>
          </a:prstGeom>
          <a:noFill/>
          <a:ln>
            <a:noFill/>
          </a:ln>
        </p:spPr>
        <p:txBody>
          <a:bodyPr lIns="182800" tIns="91400" rIns="1828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Monitor performance and user behavior in live apps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7999" y="11626215"/>
            <a:ext cx="4585754" cy="73443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2056" y="1186733"/>
            <a:ext cx="22721700" cy="1527300"/>
          </a:xfrm>
        </p:spPr>
        <p:txBody>
          <a:bodyPr/>
          <a:lstStyle/>
          <a:p>
            <a:r>
              <a:rPr lang="en-US" sz="6600" dirty="0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</a:t>
            </a:r>
            <a:r>
              <a:rPr lang="en-US" sz="6600" b="0" i="0" u="none" strike="noStrike" cap="none" dirty="0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omplete mobile lifecycle solution</a:t>
            </a:r>
            <a:br>
              <a:rPr lang="en-US" sz="6600" b="0" i="0" u="none" strike="noStrike" cap="none" dirty="0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lang="en-US" dirty="0"/>
          </a:p>
        </p:txBody>
      </p:sp>
      <p:pic>
        <p:nvPicPr>
          <p:cNvPr id="30" name="Shape 7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642878" y="10605443"/>
            <a:ext cx="4728600" cy="6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attrocento Sans"/>
              <a:buNone/>
            </a:pPr>
            <a:r>
              <a:rPr lang="en-US" sz="6600" b="0" i="0" u="none" strike="noStrike" cap="none" dirty="0" err="1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Xamarin’s</a:t>
            </a:r>
            <a:r>
              <a:rPr lang="en-US" sz="6600" b="0" i="0" u="none" strike="noStrike" cap="none" dirty="0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Unique Approach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642" y="4058325"/>
            <a:ext cx="21609423" cy="6704222"/>
          </a:xfrm>
          <a:prstGeom prst="rect">
            <a:avLst/>
          </a:prstGeom>
        </p:spPr>
      </p:pic>
      <p:sp>
        <p:nvSpPr>
          <p:cNvPr id="33" name="Content Placeholder 1"/>
          <p:cNvSpPr txBox="1">
            <a:spLocks/>
          </p:cNvSpPr>
          <p:nvPr/>
        </p:nvSpPr>
        <p:spPr>
          <a:xfrm>
            <a:off x="197638" y="11774103"/>
            <a:ext cx="23851081" cy="9980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088078" rtl="0" eaLnBrk="1" latinLnBrk="0" hangingPunct="1">
              <a:spcBef>
                <a:spcPts val="1800"/>
              </a:spcBef>
              <a:buClr>
                <a:srgbClr val="0072C6"/>
              </a:buClr>
              <a:buSzPct val="100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76059" indent="-194391" algn="l" defTabSz="10880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761693" indent="-173232" algn="l" defTabSz="10880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47328" indent="-177200" algn="l" defTabSz="108807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85357" indent="-179845" algn="l" defTabSz="108807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992216" indent="-272020" algn="l" defTabSz="10880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254" indent="-272020" algn="l" defTabSz="10880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0294" indent="-272020" algn="l" defTabSz="10880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4332" indent="-272020" algn="l" defTabSz="10880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Arial"/>
                <a:cs typeface="Arial"/>
              </a:rPr>
              <a:t>Xamarin exposes 100% of the native APIs </a:t>
            </a:r>
            <a:br>
              <a:rPr lang="en-US" sz="3200" dirty="0">
                <a:latin typeface="Arial"/>
                <a:cs typeface="Arial"/>
              </a:rPr>
            </a:br>
            <a:r>
              <a:rPr lang="en-US" sz="3200" dirty="0">
                <a:latin typeface="Arial"/>
                <a:cs typeface="Arial"/>
              </a:rPr>
              <a:t>for iOS, Android and Windows</a:t>
            </a:r>
          </a:p>
        </p:txBody>
      </p:sp>
    </p:spTree>
    <p:extLst>
      <p:ext uri="{BB962C8B-B14F-4D97-AF65-F5344CB8AC3E}">
        <p14:creationId xmlns:p14="http://schemas.microsoft.com/office/powerpoint/2010/main" val="362273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attrocento Sans"/>
              <a:buNone/>
            </a:pPr>
            <a:r>
              <a:rPr lang="en-US" sz="6600" b="0" i="0" u="none" strike="noStrike" cap="none" dirty="0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Native Performance</a:t>
            </a:r>
          </a:p>
        </p:txBody>
      </p:sp>
      <p:pic>
        <p:nvPicPr>
          <p:cNvPr id="10" name="Picture 9" descr="AOT_JIT_transparent copy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055" y="4785456"/>
            <a:ext cx="10290669" cy="7553074"/>
          </a:xfrm>
          <a:prstGeom prst="rect">
            <a:avLst/>
          </a:prstGeom>
        </p:spPr>
      </p:pic>
      <p:pic>
        <p:nvPicPr>
          <p:cNvPr id="11" name="Picture 10" descr="AOT_JIT_transparent copy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23" y="4676741"/>
            <a:ext cx="9828760" cy="7661789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2091906" y="3524583"/>
            <a:ext cx="8537993" cy="184751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457011">
              <a:lnSpc>
                <a:spcPct val="110000"/>
              </a:lnSpc>
              <a:buSzPct val="110000"/>
              <a:buFont typeface="Arial"/>
              <a:buNone/>
              <a:defRPr/>
            </a:pPr>
            <a:r>
              <a:rPr lang="en-US" sz="3200" dirty="0" err="1">
                <a:latin typeface="Arial"/>
                <a:cs typeface="Arial"/>
              </a:rPr>
              <a:t>Xamarin.iOS</a:t>
            </a:r>
            <a:r>
              <a:rPr lang="en-US" sz="3200" dirty="0">
                <a:latin typeface="Arial"/>
                <a:cs typeface="Arial"/>
              </a:rPr>
              <a:t> does full Ahead Of Time (AOT) compilation to produce an ARM binary for Apple’s App Store.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2516288" y="3524583"/>
            <a:ext cx="10112372" cy="1493553"/>
          </a:xfrm>
          <a:prstGeom prst="rect">
            <a:avLst/>
          </a:prstGeom>
        </p:spPr>
        <p:txBody>
          <a:bodyPr vert="horz" lIns="91440" tIns="45720" rIns="91440" bIns="45720" numCol="1" spcCol="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buSzPct val="138000"/>
              <a:buFontTx/>
              <a:buBlip>
                <a:blip r:embed="rId5"/>
              </a:buBlip>
              <a:defRPr sz="24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457011">
              <a:lnSpc>
                <a:spcPct val="110000"/>
              </a:lnSpc>
              <a:buSzPct val="110000"/>
              <a:buFont typeface="Arial"/>
              <a:buNone/>
              <a:defRPr/>
            </a:pPr>
            <a:r>
              <a:rPr lang="en-US" sz="3200" dirty="0" err="1">
                <a:solidFill>
                  <a:schemeClr val="tx1"/>
                </a:solidFill>
                <a:latin typeface="Arial"/>
                <a:cs typeface="Arial"/>
              </a:rPr>
              <a:t>Xamarin.Android</a:t>
            </a:r>
            <a:r>
              <a:rPr lang="en-US" sz="3200" dirty="0">
                <a:solidFill>
                  <a:schemeClr val="tx1"/>
                </a:solidFill>
                <a:latin typeface="Arial"/>
                <a:cs typeface="Arial"/>
              </a:rPr>
              <a:t> takes advantage of Just In Time (JIT) compilation on the Android device.</a:t>
            </a:r>
          </a:p>
        </p:txBody>
      </p:sp>
    </p:spTree>
    <p:extLst>
      <p:ext uri="{BB962C8B-B14F-4D97-AF65-F5344CB8AC3E}">
        <p14:creationId xmlns:p14="http://schemas.microsoft.com/office/powerpoint/2010/main" val="185537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5950" y="302269"/>
            <a:ext cx="22721700" cy="1527300"/>
          </a:xfrm>
        </p:spPr>
        <p:txBody>
          <a:bodyPr/>
          <a:lstStyle/>
          <a:p>
            <a:r>
              <a:rPr lang="en-ZA" dirty="0"/>
              <a:t>.NET Today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355" y="1829569"/>
            <a:ext cx="20354324" cy="1119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468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5950" y="451947"/>
            <a:ext cx="22721700" cy="1527300"/>
          </a:xfrm>
        </p:spPr>
        <p:txBody>
          <a:bodyPr/>
          <a:lstStyle/>
          <a:p>
            <a:r>
              <a:rPr lang="en-ZA" dirty="0"/>
              <a:t>.NET Future Innovation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90" y="1979247"/>
            <a:ext cx="23831450" cy="1072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5012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0" y="-1"/>
            <a:ext cx="24345000" cy="1386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9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attrocento Sans"/>
              <a:buNone/>
            </a:pPr>
            <a:r>
              <a:rPr lang="en-US" sz="6600" b="0" i="0" u="none" strike="noStrike" cap="none" dirty="0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Where to get help</a:t>
            </a:r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1417320" y="3428060"/>
            <a:ext cx="10665077" cy="676749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b="1" dirty="0"/>
              <a:t>Xamarin Learning Resources </a:t>
            </a:r>
          </a:p>
          <a:p>
            <a:r>
              <a:rPr lang="en-ZA" sz="4800" dirty="0">
                <a:hlinkClick r:id="rId3"/>
              </a:rPr>
              <a:t>https://developer.xamarin.com/guides/</a:t>
            </a:r>
            <a:endParaRPr lang="en-ZA" sz="4800" dirty="0"/>
          </a:p>
          <a:p>
            <a:endParaRPr lang="en-US" sz="4800" dirty="0"/>
          </a:p>
          <a:p>
            <a:r>
              <a:rPr lang="en-US" sz="4800" b="1" dirty="0"/>
              <a:t>Xamarin University</a:t>
            </a:r>
          </a:p>
          <a:p>
            <a:r>
              <a:rPr lang="en-US" sz="4800" dirty="0"/>
              <a:t>https://www.xamarin.com/university</a:t>
            </a:r>
          </a:p>
          <a:p>
            <a:endParaRPr lang="en-US" sz="4800" dirty="0"/>
          </a:p>
          <a:p>
            <a:r>
              <a:rPr lang="en-US" sz="4800" dirty="0"/>
              <a:t>MSDN Benefits!</a:t>
            </a:r>
            <a:endParaRPr lang="en-ZA" sz="4800" dirty="0"/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12192050" y="3428060"/>
            <a:ext cx="10665077" cy="676749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b="1" dirty="0"/>
              <a:t>Learn and share with your local community</a:t>
            </a:r>
          </a:p>
          <a:p>
            <a:endParaRPr lang="en-US" sz="4800" b="1" dirty="0"/>
          </a:p>
          <a:p>
            <a:r>
              <a:rPr lang="en-US" sz="4800" b="1" dirty="0"/>
              <a:t>Xamarin User Groups</a:t>
            </a:r>
          </a:p>
          <a:p>
            <a:r>
              <a:rPr lang="en-US" sz="4800" dirty="0"/>
              <a:t>Cape Town (@CTXUG)</a:t>
            </a:r>
          </a:p>
          <a:p>
            <a:r>
              <a:rPr lang="en-US" sz="4800" dirty="0"/>
              <a:t>Johannesburg (@GXUGSA)</a:t>
            </a:r>
          </a:p>
          <a:p>
            <a:r>
              <a:rPr lang="en-US" sz="4800" dirty="0"/>
              <a:t>Durban (@DXUGSA)</a:t>
            </a:r>
          </a:p>
          <a:p>
            <a:endParaRPr lang="en-US" sz="4800" b="1" dirty="0"/>
          </a:p>
          <a:p>
            <a:r>
              <a:rPr lang="en-US" sz="4800" b="1" dirty="0"/>
              <a:t>Slack</a:t>
            </a:r>
          </a:p>
          <a:p>
            <a:r>
              <a:rPr lang="en-US" sz="4800" dirty="0">
                <a:hlinkClick r:id="rId4"/>
              </a:rPr>
              <a:t>https://zadevelopers.slack.com</a:t>
            </a:r>
            <a:r>
              <a:rPr lang="en-US" sz="4800" dirty="0"/>
              <a:t> #</a:t>
            </a:r>
            <a:r>
              <a:rPr lang="en-US" sz="4800" dirty="0" err="1"/>
              <a:t>xamarin</a:t>
            </a:r>
            <a:endParaRPr lang="en-ZA" sz="4800" dirty="0"/>
          </a:p>
        </p:txBody>
      </p:sp>
    </p:spTree>
    <p:extLst>
      <p:ext uri="{BB962C8B-B14F-4D97-AF65-F5344CB8AC3E}">
        <p14:creationId xmlns:p14="http://schemas.microsoft.com/office/powerpoint/2010/main" val="158713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lIns="243800" tIns="243800" rIns="243800" bIns="243800" anchor="t" anchorCtr="0">
            <a:noAutofit/>
          </a:bodyPr>
          <a:lstStyle/>
          <a:p>
            <a:pPr>
              <a:buSzPct val="25000"/>
            </a:pPr>
            <a:r>
              <a:rPr lang="en-US" sz="6600" b="0" i="0" u="none" strike="noStrike" cap="none" dirty="0" err="1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Xamarin</a:t>
            </a:r>
            <a:r>
              <a:rPr lang="en-US" sz="6600" b="0" i="0" u="none" strike="noStrike" cap="none" dirty="0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University</a:t>
            </a:r>
            <a:br>
              <a:rPr lang="en-US" sz="6600" b="0" i="0" u="none" strike="noStrike" cap="none" dirty="0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lang="en-US" sz="6600" b="0" i="0" u="none" strike="noStrike" cap="none" dirty="0">
              <a:solidFill>
                <a:srgbClr val="18B4E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37560" y="9321492"/>
            <a:ext cx="158191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4400" dirty="0">
                <a:solidFill>
                  <a:srgbClr val="7F8C8D"/>
                </a:solidFill>
                <a:latin typeface="WeblySleek UI"/>
              </a:rPr>
              <a:t>Unlimited access to live training from mobile experts on your schedule for only $1,995 for the first year and $1,499 for each year thereafter.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5770325" y="4110594"/>
            <a:ext cx="1219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ZA" sz="3600" dirty="0">
                <a:hlinkClick r:id="rId3" action="ppaction://hlinkfile"/>
              </a:rPr>
              <a:t>https://university.xamarin.com/classes/track/all</a:t>
            </a:r>
            <a:endParaRPr lang="en-ZA" sz="3600" dirty="0"/>
          </a:p>
          <a:p>
            <a:pPr algn="ctr"/>
            <a:endParaRPr lang="en-ZA" sz="3600" dirty="0"/>
          </a:p>
          <a:p>
            <a:pPr algn="ctr"/>
            <a:r>
              <a:rPr lang="en-ZA" sz="3600" dirty="0">
                <a:hlinkClick r:id="rId4" action="ppaction://hlinkfile"/>
              </a:rPr>
              <a:t>https://university.xamarin.com/guestlectures</a:t>
            </a:r>
            <a:endParaRPr lang="en-ZA" sz="3600" dirty="0"/>
          </a:p>
          <a:p>
            <a:pPr algn="ctr"/>
            <a:endParaRPr lang="en-ZA" sz="3600" dirty="0"/>
          </a:p>
          <a:p>
            <a:pPr algn="ctr"/>
            <a:r>
              <a:rPr lang="en-ZA" sz="3600" dirty="0">
                <a:hlinkClick r:id="rId5" action="ppaction://hlinkfile"/>
              </a:rPr>
              <a:t>https://university.xamarin.com/lightninglectures</a:t>
            </a:r>
            <a:endParaRPr lang="en-ZA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916580" y="12525656"/>
            <a:ext cx="13278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https://tim.klingeleers.be/2016/06/09/xamarin-university-worth-it/</a:t>
            </a:r>
          </a:p>
        </p:txBody>
      </p:sp>
    </p:spTree>
    <p:extLst>
      <p:ext uri="{BB962C8B-B14F-4D97-AF65-F5344CB8AC3E}">
        <p14:creationId xmlns:p14="http://schemas.microsoft.com/office/powerpoint/2010/main" val="3932643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</TotalTime>
  <Words>225</Words>
  <Application>Microsoft Office PowerPoint</Application>
  <PresentationFormat>Custom</PresentationFormat>
  <Paragraphs>49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simple-light-2</vt:lpstr>
      <vt:lpstr>PowerPoint Presentation</vt:lpstr>
      <vt:lpstr>Complete mobile lifecycle solution </vt:lpstr>
      <vt:lpstr>Xamarin’s Unique Approach</vt:lpstr>
      <vt:lpstr>Native Performance</vt:lpstr>
      <vt:lpstr>.NET Today </vt:lpstr>
      <vt:lpstr>.NET Future Innovation </vt:lpstr>
      <vt:lpstr>PowerPoint Presentation</vt:lpstr>
      <vt:lpstr>Where to get help</vt:lpstr>
      <vt:lpstr>Xamarin University </vt:lpstr>
      <vt:lpstr>Xamarin Dev Days South Africa! #XamarinDevDays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 Pead</dc:creator>
  <cp:lastModifiedBy>Allan Pead</cp:lastModifiedBy>
  <cp:revision>30</cp:revision>
  <dcterms:modified xsi:type="dcterms:W3CDTF">2016-07-12T02:06:40Z</dcterms:modified>
</cp:coreProperties>
</file>