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1" r:id="rId7"/>
    <p:sldId id="260" r:id="rId8"/>
    <p:sldId id="265" r:id="rId9"/>
    <p:sldId id="264"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7FDD6-EB9C-4D3E-AE38-A40B90D77E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172C8A-FCEC-4F98-A37C-B6E5BC6BAE2E}">
      <dgm:prSet/>
      <dgm:spPr/>
      <dgm:t>
        <a:bodyPr/>
        <a:lstStyle/>
        <a:p>
          <a:r>
            <a:rPr lang="en-US"/>
            <a:t>This project will be using data published by Basketball Reference.</a:t>
          </a:r>
        </a:p>
      </dgm:t>
    </dgm:pt>
    <dgm:pt modelId="{23FEFF0C-AA07-4DC1-B452-F271F4CE6E1D}" type="parTrans" cxnId="{A9F9AAD9-7283-409C-8221-681E5796DA6F}">
      <dgm:prSet/>
      <dgm:spPr/>
      <dgm:t>
        <a:bodyPr/>
        <a:lstStyle/>
        <a:p>
          <a:endParaRPr lang="en-US"/>
        </a:p>
      </dgm:t>
    </dgm:pt>
    <dgm:pt modelId="{A132A273-9E27-40FD-9E17-2467EC338979}" type="sibTrans" cxnId="{A9F9AAD9-7283-409C-8221-681E5796DA6F}">
      <dgm:prSet/>
      <dgm:spPr/>
      <dgm:t>
        <a:bodyPr/>
        <a:lstStyle/>
        <a:p>
          <a:endParaRPr lang="en-US"/>
        </a:p>
      </dgm:t>
    </dgm:pt>
    <dgm:pt modelId="{18A263ED-1B4B-40CC-9897-C997B5C5B378}">
      <dgm:prSet/>
      <dgm:spPr/>
      <dgm:t>
        <a:bodyPr/>
        <a:lstStyle/>
        <a:p>
          <a:r>
            <a:rPr lang="en-US"/>
            <a:t>Data tools used include:</a:t>
          </a:r>
        </a:p>
      </dgm:t>
    </dgm:pt>
    <dgm:pt modelId="{55DCC1DC-7445-4D14-8F82-0794F7B2D7CE}" type="parTrans" cxnId="{0FD7B76A-B7BA-417B-ADB9-559C375FF656}">
      <dgm:prSet/>
      <dgm:spPr/>
      <dgm:t>
        <a:bodyPr/>
        <a:lstStyle/>
        <a:p>
          <a:endParaRPr lang="en-US"/>
        </a:p>
      </dgm:t>
    </dgm:pt>
    <dgm:pt modelId="{3E4B6218-80C3-48D0-B8E5-105C8E2CB460}" type="sibTrans" cxnId="{0FD7B76A-B7BA-417B-ADB9-559C375FF656}">
      <dgm:prSet/>
      <dgm:spPr/>
      <dgm:t>
        <a:bodyPr/>
        <a:lstStyle/>
        <a:p>
          <a:endParaRPr lang="en-US"/>
        </a:p>
      </dgm:t>
    </dgm:pt>
    <dgm:pt modelId="{DCA56DDC-5FCF-4FA8-AC52-1250669DD6A3}">
      <dgm:prSet/>
      <dgm:spPr/>
      <dgm:t>
        <a:bodyPr/>
        <a:lstStyle/>
        <a:p>
          <a:r>
            <a:rPr lang="en-US"/>
            <a:t>Excel</a:t>
          </a:r>
        </a:p>
      </dgm:t>
    </dgm:pt>
    <dgm:pt modelId="{5869FE93-00A5-4C0A-B08B-F483BF9F6B1A}" type="parTrans" cxnId="{79217A2D-DD82-4E26-BBFE-F57648DF668F}">
      <dgm:prSet/>
      <dgm:spPr/>
      <dgm:t>
        <a:bodyPr/>
        <a:lstStyle/>
        <a:p>
          <a:endParaRPr lang="en-US"/>
        </a:p>
      </dgm:t>
    </dgm:pt>
    <dgm:pt modelId="{01AE3554-C0C0-4B90-BF9C-5FD1DC4075C2}" type="sibTrans" cxnId="{79217A2D-DD82-4E26-BBFE-F57648DF668F}">
      <dgm:prSet/>
      <dgm:spPr/>
      <dgm:t>
        <a:bodyPr/>
        <a:lstStyle/>
        <a:p>
          <a:endParaRPr lang="en-US"/>
        </a:p>
      </dgm:t>
    </dgm:pt>
    <dgm:pt modelId="{CF988F51-4668-4134-99D5-123DC84AE602}">
      <dgm:prSet/>
      <dgm:spPr/>
      <dgm:t>
        <a:bodyPr/>
        <a:lstStyle/>
        <a:p>
          <a:r>
            <a:rPr lang="en-US"/>
            <a:t>Power Bi</a:t>
          </a:r>
        </a:p>
      </dgm:t>
    </dgm:pt>
    <dgm:pt modelId="{C806201F-E474-4C0A-A8CD-94B4A91A5EE4}" type="parTrans" cxnId="{8CC2794F-B170-497A-B46E-37F8DC0F82BF}">
      <dgm:prSet/>
      <dgm:spPr/>
      <dgm:t>
        <a:bodyPr/>
        <a:lstStyle/>
        <a:p>
          <a:endParaRPr lang="en-US"/>
        </a:p>
      </dgm:t>
    </dgm:pt>
    <dgm:pt modelId="{49BA6907-F4FE-4209-B750-AF8784ABF8EA}" type="sibTrans" cxnId="{8CC2794F-B170-497A-B46E-37F8DC0F82BF}">
      <dgm:prSet/>
      <dgm:spPr/>
      <dgm:t>
        <a:bodyPr/>
        <a:lstStyle/>
        <a:p>
          <a:endParaRPr lang="en-US"/>
        </a:p>
      </dgm:t>
    </dgm:pt>
    <dgm:pt modelId="{41191403-4150-4556-89DD-26B19E0D308D}">
      <dgm:prSet/>
      <dgm:spPr/>
      <dgm:t>
        <a:bodyPr/>
        <a:lstStyle/>
        <a:p>
          <a:r>
            <a:rPr lang="en-US"/>
            <a:t>Python</a:t>
          </a:r>
        </a:p>
      </dgm:t>
    </dgm:pt>
    <dgm:pt modelId="{29DFD6AF-4608-4545-8A28-3B181931FA94}" type="parTrans" cxnId="{9865C6F9-51D7-406B-99FB-32A63AA6702B}">
      <dgm:prSet/>
      <dgm:spPr/>
      <dgm:t>
        <a:bodyPr/>
        <a:lstStyle/>
        <a:p>
          <a:endParaRPr lang="en-US"/>
        </a:p>
      </dgm:t>
    </dgm:pt>
    <dgm:pt modelId="{D953FCBF-AFAF-45F7-8C9E-52FC483170B9}" type="sibTrans" cxnId="{9865C6F9-51D7-406B-99FB-32A63AA6702B}">
      <dgm:prSet/>
      <dgm:spPr/>
      <dgm:t>
        <a:bodyPr/>
        <a:lstStyle/>
        <a:p>
          <a:endParaRPr lang="en-US"/>
        </a:p>
      </dgm:t>
    </dgm:pt>
    <dgm:pt modelId="{22B33940-F1D3-4880-8FEA-DBD0B4D4583B}" type="pres">
      <dgm:prSet presAssocID="{12F7FDD6-EB9C-4D3E-AE38-A40B90D77ED2}" presName="linear" presStyleCnt="0">
        <dgm:presLayoutVars>
          <dgm:animLvl val="lvl"/>
          <dgm:resizeHandles val="exact"/>
        </dgm:presLayoutVars>
      </dgm:prSet>
      <dgm:spPr/>
    </dgm:pt>
    <dgm:pt modelId="{3BC03C5B-31D1-496B-8125-902D340BE94D}" type="pres">
      <dgm:prSet presAssocID="{31172C8A-FCEC-4F98-A37C-B6E5BC6BAE2E}" presName="parentText" presStyleLbl="node1" presStyleIdx="0" presStyleCnt="2">
        <dgm:presLayoutVars>
          <dgm:chMax val="0"/>
          <dgm:bulletEnabled val="1"/>
        </dgm:presLayoutVars>
      </dgm:prSet>
      <dgm:spPr/>
    </dgm:pt>
    <dgm:pt modelId="{AD756C54-89BB-45F9-94E8-3D72085E27BA}" type="pres">
      <dgm:prSet presAssocID="{A132A273-9E27-40FD-9E17-2467EC338979}" presName="spacer" presStyleCnt="0"/>
      <dgm:spPr/>
    </dgm:pt>
    <dgm:pt modelId="{CBDE57FB-4C46-4A21-9988-BBE6FA174EDF}" type="pres">
      <dgm:prSet presAssocID="{18A263ED-1B4B-40CC-9897-C997B5C5B378}" presName="parentText" presStyleLbl="node1" presStyleIdx="1" presStyleCnt="2">
        <dgm:presLayoutVars>
          <dgm:chMax val="0"/>
          <dgm:bulletEnabled val="1"/>
        </dgm:presLayoutVars>
      </dgm:prSet>
      <dgm:spPr/>
    </dgm:pt>
    <dgm:pt modelId="{55F78752-4BE1-4E15-9B3C-F72A651DE2A4}" type="pres">
      <dgm:prSet presAssocID="{18A263ED-1B4B-40CC-9897-C997B5C5B378}" presName="childText" presStyleLbl="revTx" presStyleIdx="0" presStyleCnt="1">
        <dgm:presLayoutVars>
          <dgm:bulletEnabled val="1"/>
        </dgm:presLayoutVars>
      </dgm:prSet>
      <dgm:spPr/>
    </dgm:pt>
  </dgm:ptLst>
  <dgm:cxnLst>
    <dgm:cxn modelId="{79217A2D-DD82-4E26-BBFE-F57648DF668F}" srcId="{18A263ED-1B4B-40CC-9897-C997B5C5B378}" destId="{DCA56DDC-5FCF-4FA8-AC52-1250669DD6A3}" srcOrd="0" destOrd="0" parTransId="{5869FE93-00A5-4C0A-B08B-F483BF9F6B1A}" sibTransId="{01AE3554-C0C0-4B90-BF9C-5FD1DC4075C2}"/>
    <dgm:cxn modelId="{E63BCD49-89FD-43B0-A062-59E41EB50763}" type="presOf" srcId="{CF988F51-4668-4134-99D5-123DC84AE602}" destId="{55F78752-4BE1-4E15-9B3C-F72A651DE2A4}" srcOrd="0" destOrd="1" presId="urn:microsoft.com/office/officeart/2005/8/layout/vList2"/>
    <dgm:cxn modelId="{0FD7B76A-B7BA-417B-ADB9-559C375FF656}" srcId="{12F7FDD6-EB9C-4D3E-AE38-A40B90D77ED2}" destId="{18A263ED-1B4B-40CC-9897-C997B5C5B378}" srcOrd="1" destOrd="0" parTransId="{55DCC1DC-7445-4D14-8F82-0794F7B2D7CE}" sibTransId="{3E4B6218-80C3-48D0-B8E5-105C8E2CB460}"/>
    <dgm:cxn modelId="{7A5AD06B-73CA-40CB-9D5E-F2B89D311BB6}" type="presOf" srcId="{12F7FDD6-EB9C-4D3E-AE38-A40B90D77ED2}" destId="{22B33940-F1D3-4880-8FEA-DBD0B4D4583B}" srcOrd="0" destOrd="0" presId="urn:microsoft.com/office/officeart/2005/8/layout/vList2"/>
    <dgm:cxn modelId="{8CC2794F-B170-497A-B46E-37F8DC0F82BF}" srcId="{18A263ED-1B4B-40CC-9897-C997B5C5B378}" destId="{CF988F51-4668-4134-99D5-123DC84AE602}" srcOrd="1" destOrd="0" parTransId="{C806201F-E474-4C0A-A8CD-94B4A91A5EE4}" sibTransId="{49BA6907-F4FE-4209-B750-AF8784ABF8EA}"/>
    <dgm:cxn modelId="{B9E6E951-D059-4AFA-AC33-89BDC08F0DB3}" type="presOf" srcId="{31172C8A-FCEC-4F98-A37C-B6E5BC6BAE2E}" destId="{3BC03C5B-31D1-496B-8125-902D340BE94D}" srcOrd="0" destOrd="0" presId="urn:microsoft.com/office/officeart/2005/8/layout/vList2"/>
    <dgm:cxn modelId="{3494658B-3FF6-4B42-98D6-008FBAEAA132}" type="presOf" srcId="{18A263ED-1B4B-40CC-9897-C997B5C5B378}" destId="{CBDE57FB-4C46-4A21-9988-BBE6FA174EDF}" srcOrd="0" destOrd="0" presId="urn:microsoft.com/office/officeart/2005/8/layout/vList2"/>
    <dgm:cxn modelId="{6BF8D4AD-9064-4753-98B0-2FE70035E947}" type="presOf" srcId="{41191403-4150-4556-89DD-26B19E0D308D}" destId="{55F78752-4BE1-4E15-9B3C-F72A651DE2A4}" srcOrd="0" destOrd="2" presId="urn:microsoft.com/office/officeart/2005/8/layout/vList2"/>
    <dgm:cxn modelId="{E62951BB-9982-492F-94FB-A18DD14C5FAC}" type="presOf" srcId="{DCA56DDC-5FCF-4FA8-AC52-1250669DD6A3}" destId="{55F78752-4BE1-4E15-9B3C-F72A651DE2A4}" srcOrd="0" destOrd="0" presId="urn:microsoft.com/office/officeart/2005/8/layout/vList2"/>
    <dgm:cxn modelId="{A9F9AAD9-7283-409C-8221-681E5796DA6F}" srcId="{12F7FDD6-EB9C-4D3E-AE38-A40B90D77ED2}" destId="{31172C8A-FCEC-4F98-A37C-B6E5BC6BAE2E}" srcOrd="0" destOrd="0" parTransId="{23FEFF0C-AA07-4DC1-B452-F271F4CE6E1D}" sibTransId="{A132A273-9E27-40FD-9E17-2467EC338979}"/>
    <dgm:cxn modelId="{9865C6F9-51D7-406B-99FB-32A63AA6702B}" srcId="{18A263ED-1B4B-40CC-9897-C997B5C5B378}" destId="{41191403-4150-4556-89DD-26B19E0D308D}" srcOrd="2" destOrd="0" parTransId="{29DFD6AF-4608-4545-8A28-3B181931FA94}" sibTransId="{D953FCBF-AFAF-45F7-8C9E-52FC483170B9}"/>
    <dgm:cxn modelId="{53090DA2-33A2-4291-8105-73F40ADB5654}" type="presParOf" srcId="{22B33940-F1D3-4880-8FEA-DBD0B4D4583B}" destId="{3BC03C5B-31D1-496B-8125-902D340BE94D}" srcOrd="0" destOrd="0" presId="urn:microsoft.com/office/officeart/2005/8/layout/vList2"/>
    <dgm:cxn modelId="{55D194C7-D271-40EA-AF40-CA5D935CBA50}" type="presParOf" srcId="{22B33940-F1D3-4880-8FEA-DBD0B4D4583B}" destId="{AD756C54-89BB-45F9-94E8-3D72085E27BA}" srcOrd="1" destOrd="0" presId="urn:microsoft.com/office/officeart/2005/8/layout/vList2"/>
    <dgm:cxn modelId="{DF40FABA-0221-438B-B5E5-5D06DBDA631A}" type="presParOf" srcId="{22B33940-F1D3-4880-8FEA-DBD0B4D4583B}" destId="{CBDE57FB-4C46-4A21-9988-BBE6FA174EDF}" srcOrd="2" destOrd="0" presId="urn:microsoft.com/office/officeart/2005/8/layout/vList2"/>
    <dgm:cxn modelId="{4D33542D-3422-4A0F-B007-2129BAFB045A}" type="presParOf" srcId="{22B33940-F1D3-4880-8FEA-DBD0B4D4583B}" destId="{55F78752-4BE1-4E15-9B3C-F72A651DE2A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498219-DD69-4CD3-9FD5-2830E852E9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B460E-6439-474E-AE43-AFC79E9FCDA2}">
      <dgm:prSet/>
      <dgm:spPr/>
      <dgm:t>
        <a:bodyPr/>
        <a:lstStyle/>
        <a:p>
          <a:pPr>
            <a:lnSpc>
              <a:spcPct val="100000"/>
            </a:lnSpc>
          </a:pPr>
          <a:r>
            <a:rPr lang="en-US" dirty="0"/>
            <a:t>Having a large amount of Data.</a:t>
          </a:r>
        </a:p>
      </dgm:t>
    </dgm:pt>
    <dgm:pt modelId="{E3AB8E57-BFE9-4300-A5E5-66276726B2A2}" type="parTrans" cxnId="{84818F42-BECF-4232-9268-85E7A87656AA}">
      <dgm:prSet/>
      <dgm:spPr/>
      <dgm:t>
        <a:bodyPr/>
        <a:lstStyle/>
        <a:p>
          <a:endParaRPr lang="en-US"/>
        </a:p>
      </dgm:t>
    </dgm:pt>
    <dgm:pt modelId="{D54E9E72-5D5A-464A-ADDC-FA651C4C4BAC}" type="sibTrans" cxnId="{84818F42-BECF-4232-9268-85E7A87656AA}">
      <dgm:prSet/>
      <dgm:spPr/>
      <dgm:t>
        <a:bodyPr/>
        <a:lstStyle/>
        <a:p>
          <a:endParaRPr lang="en-US"/>
        </a:p>
      </dgm:t>
    </dgm:pt>
    <dgm:pt modelId="{1978EB07-F353-4AB3-82AC-58F706EABA44}">
      <dgm:prSet/>
      <dgm:spPr/>
      <dgm:t>
        <a:bodyPr/>
        <a:lstStyle/>
        <a:p>
          <a:pPr>
            <a:lnSpc>
              <a:spcPct val="100000"/>
            </a:lnSpc>
          </a:pPr>
          <a:r>
            <a:rPr lang="en-US"/>
            <a:t>The Scrapper Package I used in Python grabbed the individual players data by year.</a:t>
          </a:r>
        </a:p>
      </dgm:t>
    </dgm:pt>
    <dgm:pt modelId="{72CB7866-9882-4835-B85A-F124F55BC67F}" type="parTrans" cxnId="{CDD4D30A-CFA0-402E-BC1F-9F20B030F5CC}">
      <dgm:prSet/>
      <dgm:spPr/>
      <dgm:t>
        <a:bodyPr/>
        <a:lstStyle/>
        <a:p>
          <a:endParaRPr lang="en-US"/>
        </a:p>
      </dgm:t>
    </dgm:pt>
    <dgm:pt modelId="{367F5169-B7DA-4594-A5B9-9B6CFBD55715}" type="sibTrans" cxnId="{CDD4D30A-CFA0-402E-BC1F-9F20B030F5CC}">
      <dgm:prSet/>
      <dgm:spPr/>
      <dgm:t>
        <a:bodyPr/>
        <a:lstStyle/>
        <a:p>
          <a:endParaRPr lang="en-US"/>
        </a:p>
      </dgm:t>
    </dgm:pt>
    <dgm:pt modelId="{ADD6289D-DC3B-4D93-AD34-AAD0CC523A1C}">
      <dgm:prSet/>
      <dgm:spPr/>
      <dgm:t>
        <a:bodyPr/>
        <a:lstStyle/>
        <a:p>
          <a:pPr>
            <a:lnSpc>
              <a:spcPct val="100000"/>
            </a:lnSpc>
          </a:pPr>
          <a:r>
            <a:rPr lang="en-US"/>
            <a:t>Cleaning became tedious with having 20+ tabs in Excel.</a:t>
          </a:r>
        </a:p>
      </dgm:t>
    </dgm:pt>
    <dgm:pt modelId="{FE4009F7-E867-4F4D-A96A-D34C624FB643}" type="parTrans" cxnId="{398C15E8-CE41-47C4-9EFE-466E38458C92}">
      <dgm:prSet/>
      <dgm:spPr/>
      <dgm:t>
        <a:bodyPr/>
        <a:lstStyle/>
        <a:p>
          <a:endParaRPr lang="en-US"/>
        </a:p>
      </dgm:t>
    </dgm:pt>
    <dgm:pt modelId="{BC3EA79D-B06E-4CE9-836C-86D04CF82E79}" type="sibTrans" cxnId="{398C15E8-CE41-47C4-9EFE-466E38458C92}">
      <dgm:prSet/>
      <dgm:spPr/>
      <dgm:t>
        <a:bodyPr/>
        <a:lstStyle/>
        <a:p>
          <a:endParaRPr lang="en-US"/>
        </a:p>
      </dgm:t>
    </dgm:pt>
    <dgm:pt modelId="{162C9F73-308E-4170-9FEC-61B2DBBAED84}" type="pres">
      <dgm:prSet presAssocID="{67498219-DD69-4CD3-9FD5-2830E852E946}" presName="root" presStyleCnt="0">
        <dgm:presLayoutVars>
          <dgm:dir/>
          <dgm:resizeHandles val="exact"/>
        </dgm:presLayoutVars>
      </dgm:prSet>
      <dgm:spPr/>
    </dgm:pt>
    <dgm:pt modelId="{D0B0CC86-EBE4-480C-BF84-A6C49ABAB1BD}" type="pres">
      <dgm:prSet presAssocID="{2F8B460E-6439-474E-AE43-AFC79E9FCDA2}" presName="compNode" presStyleCnt="0"/>
      <dgm:spPr/>
    </dgm:pt>
    <dgm:pt modelId="{C523F677-B8D9-425F-A1FC-C38FF0323AC7}" type="pres">
      <dgm:prSet presAssocID="{2F8B460E-6439-474E-AE43-AFC79E9FCD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old bars"/>
        </a:ext>
      </dgm:extLst>
    </dgm:pt>
    <dgm:pt modelId="{5D226249-48DD-497B-BBB8-933E29D1609F}" type="pres">
      <dgm:prSet presAssocID="{2F8B460E-6439-474E-AE43-AFC79E9FCDA2}" presName="spaceRect" presStyleCnt="0"/>
      <dgm:spPr/>
    </dgm:pt>
    <dgm:pt modelId="{5BD03708-A7CB-45DB-98CC-9B340552FEC4}" type="pres">
      <dgm:prSet presAssocID="{2F8B460E-6439-474E-AE43-AFC79E9FCDA2}" presName="textRect" presStyleLbl="revTx" presStyleIdx="0" presStyleCnt="3">
        <dgm:presLayoutVars>
          <dgm:chMax val="1"/>
          <dgm:chPref val="1"/>
        </dgm:presLayoutVars>
      </dgm:prSet>
      <dgm:spPr/>
    </dgm:pt>
    <dgm:pt modelId="{E314C44C-1353-4684-9168-5C57C8C06595}" type="pres">
      <dgm:prSet presAssocID="{D54E9E72-5D5A-464A-ADDC-FA651C4C4BAC}" presName="sibTrans" presStyleCnt="0"/>
      <dgm:spPr/>
    </dgm:pt>
    <dgm:pt modelId="{FA0D96FF-0630-4500-A023-A4FF21891985}" type="pres">
      <dgm:prSet presAssocID="{1978EB07-F353-4AB3-82AC-58F706EABA44}" presName="compNode" presStyleCnt="0"/>
      <dgm:spPr/>
    </dgm:pt>
    <dgm:pt modelId="{0AF222AB-09E8-46D0-92C0-BD1044B07D5A}" type="pres">
      <dgm:prSet presAssocID="{1978EB07-F353-4AB3-82AC-58F706EABA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EC0244E-99CC-4B90-A29E-34A47DC3C519}" type="pres">
      <dgm:prSet presAssocID="{1978EB07-F353-4AB3-82AC-58F706EABA44}" presName="spaceRect" presStyleCnt="0"/>
      <dgm:spPr/>
    </dgm:pt>
    <dgm:pt modelId="{BEB05247-F647-4FA1-8FD8-2CCD5018A8D4}" type="pres">
      <dgm:prSet presAssocID="{1978EB07-F353-4AB3-82AC-58F706EABA44}" presName="textRect" presStyleLbl="revTx" presStyleIdx="1" presStyleCnt="3">
        <dgm:presLayoutVars>
          <dgm:chMax val="1"/>
          <dgm:chPref val="1"/>
        </dgm:presLayoutVars>
      </dgm:prSet>
      <dgm:spPr/>
    </dgm:pt>
    <dgm:pt modelId="{88942250-8675-4D7A-9882-B5B4E93FE252}" type="pres">
      <dgm:prSet presAssocID="{367F5169-B7DA-4594-A5B9-9B6CFBD55715}" presName="sibTrans" presStyleCnt="0"/>
      <dgm:spPr/>
    </dgm:pt>
    <dgm:pt modelId="{5F9D4563-061C-4CE9-9862-64D038D3A6ED}" type="pres">
      <dgm:prSet presAssocID="{ADD6289D-DC3B-4D93-AD34-AAD0CC523A1C}" presName="compNode" presStyleCnt="0"/>
      <dgm:spPr/>
    </dgm:pt>
    <dgm:pt modelId="{098675D6-14A4-47C8-A3C1-3287EB5BC4F9}" type="pres">
      <dgm:prSet presAssocID="{ADD6289D-DC3B-4D93-AD34-AAD0CC523A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D3B438C9-99E4-41A3-B255-7DD7FA26EA55}" type="pres">
      <dgm:prSet presAssocID="{ADD6289D-DC3B-4D93-AD34-AAD0CC523A1C}" presName="spaceRect" presStyleCnt="0"/>
      <dgm:spPr/>
    </dgm:pt>
    <dgm:pt modelId="{49D1083E-056C-4447-8ADA-0F2263DCEF04}" type="pres">
      <dgm:prSet presAssocID="{ADD6289D-DC3B-4D93-AD34-AAD0CC523A1C}" presName="textRect" presStyleLbl="revTx" presStyleIdx="2" presStyleCnt="3">
        <dgm:presLayoutVars>
          <dgm:chMax val="1"/>
          <dgm:chPref val="1"/>
        </dgm:presLayoutVars>
      </dgm:prSet>
      <dgm:spPr/>
    </dgm:pt>
  </dgm:ptLst>
  <dgm:cxnLst>
    <dgm:cxn modelId="{CDD4D30A-CFA0-402E-BC1F-9F20B030F5CC}" srcId="{67498219-DD69-4CD3-9FD5-2830E852E946}" destId="{1978EB07-F353-4AB3-82AC-58F706EABA44}" srcOrd="1" destOrd="0" parTransId="{72CB7866-9882-4835-B85A-F124F55BC67F}" sibTransId="{367F5169-B7DA-4594-A5B9-9B6CFBD55715}"/>
    <dgm:cxn modelId="{84818F42-BECF-4232-9268-85E7A87656AA}" srcId="{67498219-DD69-4CD3-9FD5-2830E852E946}" destId="{2F8B460E-6439-474E-AE43-AFC79E9FCDA2}" srcOrd="0" destOrd="0" parTransId="{E3AB8E57-BFE9-4300-A5E5-66276726B2A2}" sibTransId="{D54E9E72-5D5A-464A-ADDC-FA651C4C4BAC}"/>
    <dgm:cxn modelId="{C23386C7-3C73-43CE-94DF-64E1178201FE}" type="presOf" srcId="{67498219-DD69-4CD3-9FD5-2830E852E946}" destId="{162C9F73-308E-4170-9FEC-61B2DBBAED84}" srcOrd="0" destOrd="0" presId="urn:microsoft.com/office/officeart/2018/2/layout/IconLabelList"/>
    <dgm:cxn modelId="{1D8671DE-8365-4B09-8678-2DCF6EBE1AD8}" type="presOf" srcId="{ADD6289D-DC3B-4D93-AD34-AAD0CC523A1C}" destId="{49D1083E-056C-4447-8ADA-0F2263DCEF04}" srcOrd="0" destOrd="0" presId="urn:microsoft.com/office/officeart/2018/2/layout/IconLabelList"/>
    <dgm:cxn modelId="{1E25B6E3-1AC7-49B9-92A4-7FB511C70606}" type="presOf" srcId="{2F8B460E-6439-474E-AE43-AFC79E9FCDA2}" destId="{5BD03708-A7CB-45DB-98CC-9B340552FEC4}" srcOrd="0" destOrd="0" presId="urn:microsoft.com/office/officeart/2018/2/layout/IconLabelList"/>
    <dgm:cxn modelId="{398C15E8-CE41-47C4-9EFE-466E38458C92}" srcId="{67498219-DD69-4CD3-9FD5-2830E852E946}" destId="{ADD6289D-DC3B-4D93-AD34-AAD0CC523A1C}" srcOrd="2" destOrd="0" parTransId="{FE4009F7-E867-4F4D-A96A-D34C624FB643}" sibTransId="{BC3EA79D-B06E-4CE9-836C-86D04CF82E79}"/>
    <dgm:cxn modelId="{8509E8ED-425E-4904-A0E2-BBE0F678770F}" type="presOf" srcId="{1978EB07-F353-4AB3-82AC-58F706EABA44}" destId="{BEB05247-F647-4FA1-8FD8-2CCD5018A8D4}" srcOrd="0" destOrd="0" presId="urn:microsoft.com/office/officeart/2018/2/layout/IconLabelList"/>
    <dgm:cxn modelId="{474D4A6F-29C5-4651-BABD-CD93C40D5E1F}" type="presParOf" srcId="{162C9F73-308E-4170-9FEC-61B2DBBAED84}" destId="{D0B0CC86-EBE4-480C-BF84-A6C49ABAB1BD}" srcOrd="0" destOrd="0" presId="urn:microsoft.com/office/officeart/2018/2/layout/IconLabelList"/>
    <dgm:cxn modelId="{177BE178-4BAE-4990-AC17-0B187B8B0943}" type="presParOf" srcId="{D0B0CC86-EBE4-480C-BF84-A6C49ABAB1BD}" destId="{C523F677-B8D9-425F-A1FC-C38FF0323AC7}" srcOrd="0" destOrd="0" presId="urn:microsoft.com/office/officeart/2018/2/layout/IconLabelList"/>
    <dgm:cxn modelId="{817385E6-8586-47E2-9E65-FDBE7B1618F6}" type="presParOf" srcId="{D0B0CC86-EBE4-480C-BF84-A6C49ABAB1BD}" destId="{5D226249-48DD-497B-BBB8-933E29D1609F}" srcOrd="1" destOrd="0" presId="urn:microsoft.com/office/officeart/2018/2/layout/IconLabelList"/>
    <dgm:cxn modelId="{ABE8888A-C6CD-405B-A4B7-F5C266888011}" type="presParOf" srcId="{D0B0CC86-EBE4-480C-BF84-A6C49ABAB1BD}" destId="{5BD03708-A7CB-45DB-98CC-9B340552FEC4}" srcOrd="2" destOrd="0" presId="urn:microsoft.com/office/officeart/2018/2/layout/IconLabelList"/>
    <dgm:cxn modelId="{F76D0CB1-733A-46AD-9346-94CB0687E682}" type="presParOf" srcId="{162C9F73-308E-4170-9FEC-61B2DBBAED84}" destId="{E314C44C-1353-4684-9168-5C57C8C06595}" srcOrd="1" destOrd="0" presId="urn:microsoft.com/office/officeart/2018/2/layout/IconLabelList"/>
    <dgm:cxn modelId="{0BFBF5DA-11AD-4889-8DD9-F0FCD1B85918}" type="presParOf" srcId="{162C9F73-308E-4170-9FEC-61B2DBBAED84}" destId="{FA0D96FF-0630-4500-A023-A4FF21891985}" srcOrd="2" destOrd="0" presId="urn:microsoft.com/office/officeart/2018/2/layout/IconLabelList"/>
    <dgm:cxn modelId="{36CDA7F9-469F-453E-AA26-7705F9AEB437}" type="presParOf" srcId="{FA0D96FF-0630-4500-A023-A4FF21891985}" destId="{0AF222AB-09E8-46D0-92C0-BD1044B07D5A}" srcOrd="0" destOrd="0" presId="urn:microsoft.com/office/officeart/2018/2/layout/IconLabelList"/>
    <dgm:cxn modelId="{06CB4C58-2EE7-4324-9FD3-F291903BAF0F}" type="presParOf" srcId="{FA0D96FF-0630-4500-A023-A4FF21891985}" destId="{BEC0244E-99CC-4B90-A29E-34A47DC3C519}" srcOrd="1" destOrd="0" presId="urn:microsoft.com/office/officeart/2018/2/layout/IconLabelList"/>
    <dgm:cxn modelId="{0EBD973F-EFA0-402F-B8C9-84DA826FC68E}" type="presParOf" srcId="{FA0D96FF-0630-4500-A023-A4FF21891985}" destId="{BEB05247-F647-4FA1-8FD8-2CCD5018A8D4}" srcOrd="2" destOrd="0" presId="urn:microsoft.com/office/officeart/2018/2/layout/IconLabelList"/>
    <dgm:cxn modelId="{140C8D58-5FAF-42EB-8B7F-09D59C984C59}" type="presParOf" srcId="{162C9F73-308E-4170-9FEC-61B2DBBAED84}" destId="{88942250-8675-4D7A-9882-B5B4E93FE252}" srcOrd="3" destOrd="0" presId="urn:microsoft.com/office/officeart/2018/2/layout/IconLabelList"/>
    <dgm:cxn modelId="{C98438EC-094D-4939-A95B-603963B1016B}" type="presParOf" srcId="{162C9F73-308E-4170-9FEC-61B2DBBAED84}" destId="{5F9D4563-061C-4CE9-9862-64D038D3A6ED}" srcOrd="4" destOrd="0" presId="urn:microsoft.com/office/officeart/2018/2/layout/IconLabelList"/>
    <dgm:cxn modelId="{F8533B1D-84A5-4D8C-AC93-461EFBD0E9D3}" type="presParOf" srcId="{5F9D4563-061C-4CE9-9862-64D038D3A6ED}" destId="{098675D6-14A4-47C8-A3C1-3287EB5BC4F9}" srcOrd="0" destOrd="0" presId="urn:microsoft.com/office/officeart/2018/2/layout/IconLabelList"/>
    <dgm:cxn modelId="{2C7171CD-B789-424E-A6EF-201A4FADD126}" type="presParOf" srcId="{5F9D4563-061C-4CE9-9862-64D038D3A6ED}" destId="{D3B438C9-99E4-41A3-B255-7DD7FA26EA55}" srcOrd="1" destOrd="0" presId="urn:microsoft.com/office/officeart/2018/2/layout/IconLabelList"/>
    <dgm:cxn modelId="{9C65ACF1-C7DE-4DFA-966C-44186E8FBF24}" type="presParOf" srcId="{5F9D4563-061C-4CE9-9862-64D038D3A6ED}" destId="{49D1083E-056C-4447-8ADA-0F2263DCEF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E1187-E899-4E6F-9E7D-C90596F74A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1C98CB-472E-411A-80EF-479213E0289B}">
      <dgm:prSet/>
      <dgm:spPr/>
      <dgm:t>
        <a:bodyPr/>
        <a:lstStyle/>
        <a:p>
          <a:r>
            <a:rPr lang="en-US" b="1" dirty="0"/>
            <a:t>The Goat?</a:t>
          </a:r>
          <a:r>
            <a:rPr lang="en-US" dirty="0"/>
            <a:t> This question has been brewing around ever since Lebron James won his first championship. Is Michael Jordan the greatest of all time or is Lebron James the greatest of all time?</a:t>
          </a:r>
        </a:p>
      </dgm:t>
    </dgm:pt>
    <dgm:pt modelId="{1F0F164D-8080-45D7-B40C-93F4D47B9D91}" type="parTrans" cxnId="{64663453-1026-4FB2-8A97-6228ECCEC7DB}">
      <dgm:prSet/>
      <dgm:spPr/>
      <dgm:t>
        <a:bodyPr/>
        <a:lstStyle/>
        <a:p>
          <a:endParaRPr lang="en-US"/>
        </a:p>
      </dgm:t>
    </dgm:pt>
    <dgm:pt modelId="{23DB68C9-25FD-4762-BC7A-D15B4C82D2F8}" type="sibTrans" cxnId="{64663453-1026-4FB2-8A97-6228ECCEC7DB}">
      <dgm:prSet/>
      <dgm:spPr/>
      <dgm:t>
        <a:bodyPr/>
        <a:lstStyle/>
        <a:p>
          <a:endParaRPr lang="en-US"/>
        </a:p>
      </dgm:t>
    </dgm:pt>
    <dgm:pt modelId="{AFEE2A2E-9EC6-49D6-AD9D-FE306DCDA0CD}">
      <dgm:prSet/>
      <dgm:spPr/>
      <dgm:t>
        <a:bodyPr/>
        <a:lstStyle/>
        <a:p>
          <a:r>
            <a:rPr lang="en-US"/>
            <a:t>Did teammates affect the individual's performance?</a:t>
          </a:r>
        </a:p>
      </dgm:t>
    </dgm:pt>
    <dgm:pt modelId="{793F52FB-1769-4E64-A6E4-D78760495703}" type="parTrans" cxnId="{30C9602B-E8DD-41EB-A1A5-9A93DDF6D313}">
      <dgm:prSet/>
      <dgm:spPr/>
      <dgm:t>
        <a:bodyPr/>
        <a:lstStyle/>
        <a:p>
          <a:endParaRPr lang="en-US"/>
        </a:p>
      </dgm:t>
    </dgm:pt>
    <dgm:pt modelId="{6D0EAE9B-8832-4962-8FF8-5C26EFEB23AB}" type="sibTrans" cxnId="{30C9602B-E8DD-41EB-A1A5-9A93DDF6D313}">
      <dgm:prSet/>
      <dgm:spPr/>
      <dgm:t>
        <a:bodyPr/>
        <a:lstStyle/>
        <a:p>
          <a:endParaRPr lang="en-US"/>
        </a:p>
      </dgm:t>
    </dgm:pt>
    <dgm:pt modelId="{29259F11-0DF7-4B12-9FD8-A5F7201E09A1}" type="pres">
      <dgm:prSet presAssocID="{7ADE1187-E899-4E6F-9E7D-C90596F74A5B}" presName="linear" presStyleCnt="0">
        <dgm:presLayoutVars>
          <dgm:animLvl val="lvl"/>
          <dgm:resizeHandles val="exact"/>
        </dgm:presLayoutVars>
      </dgm:prSet>
      <dgm:spPr/>
    </dgm:pt>
    <dgm:pt modelId="{2700BF36-35AD-46E9-A861-5A52C3803A2F}" type="pres">
      <dgm:prSet presAssocID="{C71C98CB-472E-411A-80EF-479213E0289B}" presName="parentText" presStyleLbl="node1" presStyleIdx="0" presStyleCnt="2" custLinFactNeighborY="23860">
        <dgm:presLayoutVars>
          <dgm:chMax val="0"/>
          <dgm:bulletEnabled val="1"/>
        </dgm:presLayoutVars>
      </dgm:prSet>
      <dgm:spPr/>
    </dgm:pt>
    <dgm:pt modelId="{FA0C05E3-493B-44E8-A75A-F6B5D270CE09}" type="pres">
      <dgm:prSet presAssocID="{23DB68C9-25FD-4762-BC7A-D15B4C82D2F8}" presName="spacer" presStyleCnt="0"/>
      <dgm:spPr/>
    </dgm:pt>
    <dgm:pt modelId="{4A916E5B-6481-44D7-A04E-B31970ED5C52}" type="pres">
      <dgm:prSet presAssocID="{AFEE2A2E-9EC6-49D6-AD9D-FE306DCDA0CD}" presName="parentText" presStyleLbl="node1" presStyleIdx="1" presStyleCnt="2" custLinFactNeighborY="23293">
        <dgm:presLayoutVars>
          <dgm:chMax val="0"/>
          <dgm:bulletEnabled val="1"/>
        </dgm:presLayoutVars>
      </dgm:prSet>
      <dgm:spPr/>
    </dgm:pt>
  </dgm:ptLst>
  <dgm:cxnLst>
    <dgm:cxn modelId="{30C9602B-E8DD-41EB-A1A5-9A93DDF6D313}" srcId="{7ADE1187-E899-4E6F-9E7D-C90596F74A5B}" destId="{AFEE2A2E-9EC6-49D6-AD9D-FE306DCDA0CD}" srcOrd="1" destOrd="0" parTransId="{793F52FB-1769-4E64-A6E4-D78760495703}" sibTransId="{6D0EAE9B-8832-4962-8FF8-5C26EFEB23AB}"/>
    <dgm:cxn modelId="{B29EB434-D009-4A52-8287-964B59654F48}" type="presOf" srcId="{C71C98CB-472E-411A-80EF-479213E0289B}" destId="{2700BF36-35AD-46E9-A861-5A52C3803A2F}" srcOrd="0" destOrd="0" presId="urn:microsoft.com/office/officeart/2005/8/layout/vList2"/>
    <dgm:cxn modelId="{3D404569-5E22-428C-BF12-8F0D20047335}" type="presOf" srcId="{AFEE2A2E-9EC6-49D6-AD9D-FE306DCDA0CD}" destId="{4A916E5B-6481-44D7-A04E-B31970ED5C52}" srcOrd="0" destOrd="0" presId="urn:microsoft.com/office/officeart/2005/8/layout/vList2"/>
    <dgm:cxn modelId="{64663453-1026-4FB2-8A97-6228ECCEC7DB}" srcId="{7ADE1187-E899-4E6F-9E7D-C90596F74A5B}" destId="{C71C98CB-472E-411A-80EF-479213E0289B}" srcOrd="0" destOrd="0" parTransId="{1F0F164D-8080-45D7-B40C-93F4D47B9D91}" sibTransId="{23DB68C9-25FD-4762-BC7A-D15B4C82D2F8}"/>
    <dgm:cxn modelId="{8207DAA6-F8D6-4F3A-8018-CAB66C21F9F6}" type="presOf" srcId="{7ADE1187-E899-4E6F-9E7D-C90596F74A5B}" destId="{29259F11-0DF7-4B12-9FD8-A5F7201E09A1}" srcOrd="0" destOrd="0" presId="urn:microsoft.com/office/officeart/2005/8/layout/vList2"/>
    <dgm:cxn modelId="{FD523B39-1C75-429F-86F3-8E034FD3D0A1}" type="presParOf" srcId="{29259F11-0DF7-4B12-9FD8-A5F7201E09A1}" destId="{2700BF36-35AD-46E9-A861-5A52C3803A2F}" srcOrd="0" destOrd="0" presId="urn:microsoft.com/office/officeart/2005/8/layout/vList2"/>
    <dgm:cxn modelId="{F5F5A981-FF12-4214-9FCA-8F28FB6C6C7B}" type="presParOf" srcId="{29259F11-0DF7-4B12-9FD8-A5F7201E09A1}" destId="{FA0C05E3-493B-44E8-A75A-F6B5D270CE09}" srcOrd="1" destOrd="0" presId="urn:microsoft.com/office/officeart/2005/8/layout/vList2"/>
    <dgm:cxn modelId="{3E599A15-5B28-44E1-941E-3B5874AAA708}" type="presParOf" srcId="{29259F11-0DF7-4B12-9FD8-A5F7201E09A1}" destId="{4A916E5B-6481-44D7-A04E-B31970ED5C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03C5B-31D1-496B-8125-902D340BE94D}">
      <dsp:nvSpPr>
        <dsp:cNvPr id="0" name=""/>
        <dsp:cNvSpPr/>
      </dsp:nvSpPr>
      <dsp:spPr>
        <a:xfrm>
          <a:off x="0" y="265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This project will be using data published by Basketball Reference.</a:t>
          </a:r>
        </a:p>
      </dsp:txBody>
      <dsp:txXfrm>
        <a:off x="67966" y="94547"/>
        <a:ext cx="10379668" cy="1256367"/>
      </dsp:txXfrm>
    </dsp:sp>
    <dsp:sp modelId="{CBDE57FB-4C46-4A21-9988-BBE6FA174EDF}">
      <dsp:nvSpPr>
        <dsp:cNvPr id="0" name=""/>
        <dsp:cNvSpPr/>
      </dsp:nvSpPr>
      <dsp:spPr>
        <a:xfrm>
          <a:off x="0" y="15196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Data tools used include:</a:t>
          </a:r>
        </a:p>
      </dsp:txBody>
      <dsp:txXfrm>
        <a:off x="67966" y="1587647"/>
        <a:ext cx="10379668" cy="1256367"/>
      </dsp:txXfrm>
    </dsp:sp>
    <dsp:sp modelId="{55F78752-4BE1-4E15-9B3C-F72A651DE2A4}">
      <dsp:nvSpPr>
        <dsp:cNvPr id="0" name=""/>
        <dsp:cNvSpPr/>
      </dsp:nvSpPr>
      <dsp:spPr>
        <a:xfrm>
          <a:off x="0" y="2911981"/>
          <a:ext cx="1051560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Excel</a:t>
          </a:r>
        </a:p>
        <a:p>
          <a:pPr marL="228600" lvl="1" indent="-228600" algn="l" defTabSz="1200150">
            <a:lnSpc>
              <a:spcPct val="90000"/>
            </a:lnSpc>
            <a:spcBef>
              <a:spcPct val="0"/>
            </a:spcBef>
            <a:spcAft>
              <a:spcPct val="20000"/>
            </a:spcAft>
            <a:buChar char="•"/>
          </a:pPr>
          <a:r>
            <a:rPr lang="en-US" sz="2700" kern="1200"/>
            <a:t>Power Bi</a:t>
          </a:r>
        </a:p>
        <a:p>
          <a:pPr marL="228600" lvl="1" indent="-228600" algn="l" defTabSz="1200150">
            <a:lnSpc>
              <a:spcPct val="90000"/>
            </a:lnSpc>
            <a:spcBef>
              <a:spcPct val="0"/>
            </a:spcBef>
            <a:spcAft>
              <a:spcPct val="20000"/>
            </a:spcAft>
            <a:buChar char="•"/>
          </a:pPr>
          <a:r>
            <a:rPr lang="en-US" sz="2700" kern="1200"/>
            <a:t>Python</a:t>
          </a:r>
        </a:p>
      </dsp:txBody>
      <dsp:txXfrm>
        <a:off x="0" y="2911981"/>
        <a:ext cx="10515600" cy="1412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3F677-B8D9-425F-A1FC-C38FF0323AC7}">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03708-A7CB-45DB-98CC-9B340552FEC4}">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Having a large amount of Data.</a:t>
          </a:r>
        </a:p>
      </dsp:txBody>
      <dsp:txXfrm>
        <a:off x="417971" y="2644140"/>
        <a:ext cx="2889450" cy="720000"/>
      </dsp:txXfrm>
    </dsp:sp>
    <dsp:sp modelId="{0AF222AB-09E8-46D0-92C0-BD1044B07D5A}">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05247-F647-4FA1-8FD8-2CCD5018A8D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Scrapper Package I used in Python grabbed the individual players data by year.</a:t>
          </a:r>
        </a:p>
      </dsp:txBody>
      <dsp:txXfrm>
        <a:off x="3813075" y="2644140"/>
        <a:ext cx="2889450" cy="720000"/>
      </dsp:txXfrm>
    </dsp:sp>
    <dsp:sp modelId="{098675D6-14A4-47C8-A3C1-3287EB5BC4F9}">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1083E-056C-4447-8ADA-0F2263DCEF04}">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Cleaning became tedious with having 20+ tabs in Excel.</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0BF36-35AD-46E9-A861-5A52C3803A2F}">
      <dsp:nvSpPr>
        <dsp:cNvPr id="0" name=""/>
        <dsp:cNvSpPr/>
      </dsp:nvSpPr>
      <dsp:spPr>
        <a:xfrm>
          <a:off x="0" y="503384"/>
          <a:ext cx="10515600" cy="164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The Goat?</a:t>
          </a:r>
          <a:r>
            <a:rPr lang="en-US" sz="3000" kern="1200" dirty="0"/>
            <a:t> This question has been brewing around ever since Lebron James won his first championship. Is Michael Jordan the greatest of all time or is Lebron James the greatest of all time?</a:t>
          </a:r>
        </a:p>
      </dsp:txBody>
      <dsp:txXfrm>
        <a:off x="80532" y="583916"/>
        <a:ext cx="10354536" cy="1488636"/>
      </dsp:txXfrm>
    </dsp:sp>
    <dsp:sp modelId="{4A916E5B-6481-44D7-A04E-B31970ED5C52}">
      <dsp:nvSpPr>
        <dsp:cNvPr id="0" name=""/>
        <dsp:cNvSpPr/>
      </dsp:nvSpPr>
      <dsp:spPr>
        <a:xfrm>
          <a:off x="0" y="2238994"/>
          <a:ext cx="10515600" cy="164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Did teammates affect the individual's performance?</a:t>
          </a:r>
        </a:p>
      </dsp:txBody>
      <dsp:txXfrm>
        <a:off x="80532" y="2319526"/>
        <a:ext cx="10354536" cy="14886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813E-14FE-4D68-A6B9-200C29D65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3C050-4B66-426F-A004-6B29977E4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98B26-FE77-44F8-A610-0805BF885920}"/>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6C98538E-74D2-4973-8C34-E7D4F5DBB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8E5F4-6F87-42EB-ABFF-5EC4E31795C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4058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798-0113-4717-8203-B89989CFF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34F61-7A8B-4EED-9897-F238F5143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61202-A7B0-4D07-8F96-63415FC04989}"/>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95A2297F-EDCD-421E-8681-BC44258D7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5FC2-0F38-4791-9980-FC3783097362}"/>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29497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C6446-4347-420E-BC58-3E74A6FE13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12698-7235-4A04-AA27-CDEC877F4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B6AE-B1EB-4147-8441-E15ED2A77C77}"/>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F29FBA1B-AEF1-43E5-A17B-3B8E66B8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298EB-38F0-4E9E-BE72-C4ED570080E3}"/>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226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B853-0E39-426C-B6F0-F9C9A2641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61406-FFFC-480C-B9E0-5CBCB7A72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4EE27-BF8F-464D-AB1A-1B4B288099BE}"/>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594C058C-9719-44B6-B6A3-E124EEA22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C940-26A1-4ADB-B799-EC2E6E8A55D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57135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4A8-1571-4B02-AC22-311CEDEE3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20002-9412-4BB7-9D07-771C522D7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1F277-F1C5-4B1F-88B2-8381CD77D35A}"/>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18BAA78C-892F-41A1-85B6-99A72E323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892E7-CEDE-4C0C-A61F-ABA335CBAB54}"/>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17418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4A8F-ED3C-4316-8C97-C53698DAE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2BBBE-63BA-47DF-AA40-0D8B9052C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AE34C-BD63-4299-8F9B-B6F95B76F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6877B-93D6-4EB0-97CF-105B5F13581E}"/>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6" name="Footer Placeholder 5">
            <a:extLst>
              <a:ext uri="{FF2B5EF4-FFF2-40B4-BE49-F238E27FC236}">
                <a16:creationId xmlns:a16="http://schemas.microsoft.com/office/drawing/2014/main" id="{7A77438B-CCE6-4BA3-90E1-60F4F39D3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6202F-2E81-4902-BB24-4C7A8DD30D1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2502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5B85-E4A5-4B52-BE94-658041B0B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0BEAD-9499-4441-AB7F-2817B8C4B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43582-1A74-4E0C-BDE7-1330C3501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365E2-E0CB-4920-9B1B-7A82865B3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C990B-DB41-432D-BD44-1209B52A2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F6301A-FF2E-4AB8-B793-49B78CF24F79}"/>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8" name="Footer Placeholder 7">
            <a:extLst>
              <a:ext uri="{FF2B5EF4-FFF2-40B4-BE49-F238E27FC236}">
                <a16:creationId xmlns:a16="http://schemas.microsoft.com/office/drawing/2014/main" id="{1E676A4D-C36E-4D1C-94B2-F59A304CA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DFB9-D38F-4AF5-B33B-0BE28C680FE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89698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8B24-63F6-41B9-B6D6-3926F9CB1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BC978-89F3-42D9-80AF-2157D6325515}"/>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4" name="Footer Placeholder 3">
            <a:extLst>
              <a:ext uri="{FF2B5EF4-FFF2-40B4-BE49-F238E27FC236}">
                <a16:creationId xmlns:a16="http://schemas.microsoft.com/office/drawing/2014/main" id="{F31E883C-2AF5-4743-9FF7-4AC2F4C70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9C62C-00F1-4D24-A908-C34F00CEE90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069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37B23-D5F0-42B3-BABD-795837543274}"/>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3" name="Footer Placeholder 2">
            <a:extLst>
              <a:ext uri="{FF2B5EF4-FFF2-40B4-BE49-F238E27FC236}">
                <a16:creationId xmlns:a16="http://schemas.microsoft.com/office/drawing/2014/main" id="{AF804338-B365-4E18-ABAC-BEFF37591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A3A9-45C1-459B-A8F2-BF2FAAF1DA4C}"/>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6799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18D9-68E0-4CE3-93E2-8181E3224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4AEAC-6D20-46A2-A7C5-40FD2FC61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6A389-6384-45A8-A51E-75C11D5F9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9CB6-4251-4AE6-97BC-55916DB91724}"/>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6" name="Footer Placeholder 5">
            <a:extLst>
              <a:ext uri="{FF2B5EF4-FFF2-40B4-BE49-F238E27FC236}">
                <a16:creationId xmlns:a16="http://schemas.microsoft.com/office/drawing/2014/main" id="{06C84ED2-C7A4-4B66-8426-73E403368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FDFF5-3BBF-4D66-B490-3E5DAD69B40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09346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136B-47E1-4BB3-8A0D-86DFA4584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F51FA-E710-4495-A987-81C9227DB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FDFE99-1880-4AC0-A300-D994AB464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F5503-F295-4F7B-AB8F-8057B1B348D2}"/>
              </a:ext>
            </a:extLst>
          </p:cNvPr>
          <p:cNvSpPr>
            <a:spLocks noGrp="1"/>
          </p:cNvSpPr>
          <p:nvPr>
            <p:ph type="dt" sz="half" idx="10"/>
          </p:nvPr>
        </p:nvSpPr>
        <p:spPr/>
        <p:txBody>
          <a:bodyPr/>
          <a:lstStyle/>
          <a:p>
            <a:fld id="{703A83E0-A766-4F96-ADA7-03B7CBFE7062}" type="datetimeFigureOut">
              <a:rPr lang="en-US" smtClean="0"/>
              <a:t>12/21/2021</a:t>
            </a:fld>
            <a:endParaRPr lang="en-US"/>
          </a:p>
        </p:txBody>
      </p:sp>
      <p:sp>
        <p:nvSpPr>
          <p:cNvPr id="6" name="Footer Placeholder 5">
            <a:extLst>
              <a:ext uri="{FF2B5EF4-FFF2-40B4-BE49-F238E27FC236}">
                <a16:creationId xmlns:a16="http://schemas.microsoft.com/office/drawing/2014/main" id="{5A16DB79-0845-400A-8529-E97A84CE4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85A9-BCB1-4B80-959C-3702D02226FD}"/>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14145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F8561-130F-41EB-958F-9AE027DE9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B3999-7599-471E-B55D-81BBFEC03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31746-14D9-4F94-AA18-785EDD4D7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A83E0-A766-4F96-ADA7-03B7CBFE7062}" type="datetimeFigureOut">
              <a:rPr lang="en-US" smtClean="0"/>
              <a:t>12/21/2021</a:t>
            </a:fld>
            <a:endParaRPr lang="en-US"/>
          </a:p>
        </p:txBody>
      </p:sp>
      <p:sp>
        <p:nvSpPr>
          <p:cNvPr id="5" name="Footer Placeholder 4">
            <a:extLst>
              <a:ext uri="{FF2B5EF4-FFF2-40B4-BE49-F238E27FC236}">
                <a16:creationId xmlns:a16="http://schemas.microsoft.com/office/drawing/2014/main" id="{974D674F-A675-4D84-9DBF-10E8DF8B7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7F165-7A19-4DE2-A833-5BF55DFD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98878-CA57-45A4-8154-F7322BB4CD9A}" type="slidenum">
              <a:rPr lang="en-US" smtClean="0"/>
              <a:t>‹#›</a:t>
            </a:fld>
            <a:endParaRPr lang="en-US"/>
          </a:p>
        </p:txBody>
      </p:sp>
    </p:spTree>
    <p:extLst>
      <p:ext uri="{BB962C8B-B14F-4D97-AF65-F5344CB8AC3E}">
        <p14:creationId xmlns:p14="http://schemas.microsoft.com/office/powerpoint/2010/main" val="186196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person&#10;&#10;Description automatically generated">
            <a:extLst>
              <a:ext uri="{FF2B5EF4-FFF2-40B4-BE49-F238E27FC236}">
                <a16:creationId xmlns:a16="http://schemas.microsoft.com/office/drawing/2014/main" id="{BB25B5D4-1DA1-4ADE-B5D5-DA4CA84FE6E9}"/>
              </a:ext>
            </a:extLst>
          </p:cNvPr>
          <p:cNvPicPr>
            <a:picLocks noChangeAspect="1"/>
          </p:cNvPicPr>
          <p:nvPr/>
        </p:nvPicPr>
        <p:blipFill rotWithShape="1">
          <a:blip r:embed="rId2">
            <a:extLst>
              <a:ext uri="{28A0092B-C50C-407E-A947-70E740481C1C}">
                <a14:useLocalDpi xmlns:a14="http://schemas.microsoft.com/office/drawing/2010/main" val="0"/>
              </a:ext>
            </a:extLst>
          </a:blip>
          <a:srcRect t="625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1CF2D87-37ED-4C6D-85DA-86DC17F512B9}"/>
              </a:ext>
            </a:extLst>
          </p:cNvPr>
          <p:cNvSpPr>
            <a:spLocks noGrp="1"/>
          </p:cNvSpPr>
          <p:nvPr>
            <p:ph type="ctrTitle"/>
          </p:nvPr>
        </p:nvSpPr>
        <p:spPr>
          <a:xfrm>
            <a:off x="8022021" y="3231931"/>
            <a:ext cx="3852041" cy="1834056"/>
          </a:xfrm>
        </p:spPr>
        <p:txBody>
          <a:bodyPr>
            <a:normAutofit/>
          </a:bodyPr>
          <a:lstStyle/>
          <a:p>
            <a:r>
              <a:rPr lang="en-US" sz="4000" dirty="0"/>
              <a:t>Who’s The Real MVP?</a:t>
            </a:r>
            <a:br>
              <a:rPr lang="en-US" sz="4000" dirty="0"/>
            </a:br>
            <a:r>
              <a:rPr lang="en-US" sz="4000" dirty="0"/>
              <a:t>MJ vs. Lebron</a:t>
            </a:r>
          </a:p>
        </p:txBody>
      </p:sp>
      <p:sp>
        <p:nvSpPr>
          <p:cNvPr id="3" name="Subtitle 2">
            <a:extLst>
              <a:ext uri="{FF2B5EF4-FFF2-40B4-BE49-F238E27FC236}">
                <a16:creationId xmlns:a16="http://schemas.microsoft.com/office/drawing/2014/main" id="{CEE0AD77-8ABC-4CFB-9BF5-BC10BD2ABC08}"/>
              </a:ext>
            </a:extLst>
          </p:cNvPr>
          <p:cNvSpPr>
            <a:spLocks noGrp="1"/>
          </p:cNvSpPr>
          <p:nvPr>
            <p:ph type="subTitle" idx="1"/>
          </p:nvPr>
        </p:nvSpPr>
        <p:spPr>
          <a:xfrm>
            <a:off x="7782910" y="5242675"/>
            <a:ext cx="4330262" cy="683284"/>
          </a:xfrm>
        </p:spPr>
        <p:txBody>
          <a:bodyPr>
            <a:normAutofit/>
          </a:bodyPr>
          <a:lstStyle/>
          <a:p>
            <a:r>
              <a:rPr lang="en-US" sz="800" i="1">
                <a:effectLst/>
                <a:latin typeface="Segoe UI" panose="020B0502040204020203" pitchFamily="34" charset="0"/>
                <a:ea typeface="Times New Roman" panose="02020603050405020304" pitchFamily="18" charset="0"/>
              </a:rPr>
              <a:t>Capstone Project for Part Time Data Analytics Cohort DA5.</a:t>
            </a:r>
          </a:p>
          <a:p>
            <a:r>
              <a:rPr lang="en-US" sz="800" i="1">
                <a:latin typeface="Segoe UI" panose="020B0502040204020203" pitchFamily="34" charset="0"/>
                <a:ea typeface="Times New Roman" panose="02020603050405020304" pitchFamily="18" charset="0"/>
              </a:rPr>
              <a:t>By</a:t>
            </a:r>
          </a:p>
          <a:p>
            <a:r>
              <a:rPr lang="en-US" sz="800" i="1">
                <a:effectLst/>
                <a:latin typeface="Segoe UI" panose="020B0502040204020203" pitchFamily="34" charset="0"/>
                <a:ea typeface="Times New Roman" panose="02020603050405020304" pitchFamily="18" charset="0"/>
              </a:rPr>
              <a:t>A</a:t>
            </a:r>
            <a:r>
              <a:rPr lang="en-US" sz="800" i="1">
                <a:latin typeface="Segoe UI" panose="020B0502040204020203" pitchFamily="34" charset="0"/>
                <a:ea typeface="Times New Roman" panose="02020603050405020304" pitchFamily="18" charset="0"/>
              </a:rPr>
              <a:t>ustin Peay</a:t>
            </a:r>
            <a:endParaRPr lang="en-US" sz="800">
              <a:effectLst/>
              <a:latin typeface="Times New Roman" panose="02020603050405020304" pitchFamily="18" charset="0"/>
              <a:ea typeface="Times New Roman" panose="02020603050405020304" pitchFamily="18" charset="0"/>
            </a:endParaRPr>
          </a:p>
          <a:p>
            <a:endParaRPr lang="en-US" sz="800"/>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4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BE9D1-441C-4FAF-9CA2-4F67A92491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Acting?</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doll, toy, posing&#10;&#10;Description automatically generated">
            <a:extLst>
              <a:ext uri="{FF2B5EF4-FFF2-40B4-BE49-F238E27FC236}">
                <a16:creationId xmlns:a16="http://schemas.microsoft.com/office/drawing/2014/main" id="{64DCEABF-B5DE-4B7F-82B7-BE88A100E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329" y="2426818"/>
            <a:ext cx="271839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dish&#10;&#10;Description automatically generated">
            <a:extLst>
              <a:ext uri="{FF2B5EF4-FFF2-40B4-BE49-F238E27FC236}">
                <a16:creationId xmlns:a16="http://schemas.microsoft.com/office/drawing/2014/main" id="{31B90403-F070-479C-AD9C-E8E956DAD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230558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E13F9-3DBE-453A-983D-5B5DC6CCD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So, Who’s The Goat?</a:t>
            </a:r>
          </a:p>
        </p:txBody>
      </p:sp>
      <p:pic>
        <p:nvPicPr>
          <p:cNvPr id="9" name="Content Placeholder 8" descr="A person in a basketball uniform&#10;&#10;Description automatically generated with low confidence">
            <a:extLst>
              <a:ext uri="{FF2B5EF4-FFF2-40B4-BE49-F238E27FC236}">
                <a16:creationId xmlns:a16="http://schemas.microsoft.com/office/drawing/2014/main" id="{3E8E4695-29ED-4C04-A617-785AF43F5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337627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AA0-DB7D-457B-B5B9-6D8FB8699F98}"/>
              </a:ext>
            </a:extLst>
          </p:cNvPr>
          <p:cNvSpPr>
            <a:spLocks noGrp="1"/>
          </p:cNvSpPr>
          <p:nvPr>
            <p:ph type="title"/>
          </p:nvPr>
        </p:nvSpPr>
        <p:spPr/>
        <p:txBody>
          <a:bodyPr/>
          <a:lstStyle/>
          <a:p>
            <a:r>
              <a:rPr lang="en-US" dirty="0"/>
              <a:t>Data Sources</a:t>
            </a:r>
          </a:p>
        </p:txBody>
      </p:sp>
      <p:graphicFrame>
        <p:nvGraphicFramePr>
          <p:cNvPr id="5" name="Content Placeholder 2">
            <a:extLst>
              <a:ext uri="{FF2B5EF4-FFF2-40B4-BE49-F238E27FC236}">
                <a16:creationId xmlns:a16="http://schemas.microsoft.com/office/drawing/2014/main" id="{46D7DE64-6972-4018-A1C7-4ACC45EA2EB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2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E0BF-32C6-47C7-9A0A-369028D84B30}"/>
              </a:ext>
            </a:extLst>
          </p:cNvPr>
          <p:cNvSpPr>
            <a:spLocks noGrp="1"/>
          </p:cNvSpPr>
          <p:nvPr>
            <p:ph type="title"/>
          </p:nvPr>
        </p:nvSpPr>
        <p:spPr/>
        <p:txBody>
          <a:bodyPr/>
          <a:lstStyle/>
          <a:p>
            <a:r>
              <a:rPr lang="en-US" dirty="0"/>
              <a:t>Challenges?</a:t>
            </a:r>
          </a:p>
        </p:txBody>
      </p:sp>
      <p:graphicFrame>
        <p:nvGraphicFramePr>
          <p:cNvPr id="5" name="Content Placeholder 2">
            <a:extLst>
              <a:ext uri="{FF2B5EF4-FFF2-40B4-BE49-F238E27FC236}">
                <a16:creationId xmlns:a16="http://schemas.microsoft.com/office/drawing/2014/main" id="{BAF41D3C-D4E1-4F9B-A18A-41014720002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4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7415-3A87-490B-B820-110076EA9C8F}"/>
              </a:ext>
            </a:extLst>
          </p:cNvPr>
          <p:cNvSpPr>
            <a:spLocks noGrp="1"/>
          </p:cNvSpPr>
          <p:nvPr>
            <p:ph type="title"/>
          </p:nvPr>
        </p:nvSpPr>
        <p:spPr/>
        <p:txBody>
          <a:bodyPr/>
          <a:lstStyle/>
          <a:p>
            <a:r>
              <a:rPr lang="en-US" dirty="0"/>
              <a:t>Data Questions?</a:t>
            </a:r>
          </a:p>
        </p:txBody>
      </p:sp>
      <p:graphicFrame>
        <p:nvGraphicFramePr>
          <p:cNvPr id="5" name="Content Placeholder 2">
            <a:extLst>
              <a:ext uri="{FF2B5EF4-FFF2-40B4-BE49-F238E27FC236}">
                <a16:creationId xmlns:a16="http://schemas.microsoft.com/office/drawing/2014/main" id="{F0BF386F-3EC7-4A90-8E7C-3D49D4DAA366}"/>
              </a:ext>
            </a:extLst>
          </p:cNvPr>
          <p:cNvGraphicFramePr>
            <a:graphicFrameLocks noGrp="1"/>
          </p:cNvGraphicFramePr>
          <p:nvPr>
            <p:ph idx="1"/>
            <p:extLst>
              <p:ext uri="{D42A27DB-BD31-4B8C-83A1-F6EECF244321}">
                <p14:modId xmlns:p14="http://schemas.microsoft.com/office/powerpoint/2010/main" val="22913005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3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05A91-81D0-4FFE-A3F6-5699CBDFF096}"/>
              </a:ext>
            </a:extLst>
          </p:cNvPr>
          <p:cNvSpPr>
            <a:spLocks noGrp="1"/>
          </p:cNvSpPr>
          <p:nvPr>
            <p:ph type="title"/>
          </p:nvPr>
        </p:nvSpPr>
        <p:spPr>
          <a:xfrm>
            <a:off x="640080" y="325369"/>
            <a:ext cx="4368602" cy="1956841"/>
          </a:xfrm>
        </p:spPr>
        <p:txBody>
          <a:bodyPr anchor="b">
            <a:normAutofit/>
          </a:bodyPr>
          <a:lstStyle/>
          <a:p>
            <a:r>
              <a:rPr lang="en-US" sz="5000"/>
              <a:t>Who is Michael Jordan?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C33661-E06B-4037-A99F-6BF9C578578D}"/>
              </a:ext>
            </a:extLst>
          </p:cNvPr>
          <p:cNvSpPr>
            <a:spLocks noGrp="1"/>
          </p:cNvSpPr>
          <p:nvPr>
            <p:ph idx="1"/>
          </p:nvPr>
        </p:nvSpPr>
        <p:spPr>
          <a:xfrm>
            <a:off x="640080" y="2872899"/>
            <a:ext cx="4243589" cy="3320668"/>
          </a:xfrm>
        </p:spPr>
        <p:txBody>
          <a:bodyPr>
            <a:normAutofit/>
          </a:bodyPr>
          <a:lstStyle/>
          <a:p>
            <a:r>
              <a:rPr lang="en-US" sz="2200" dirty="0"/>
              <a:t>6x NBA Champion and 6x NBA Finals MVP</a:t>
            </a:r>
          </a:p>
          <a:p>
            <a:pPr lvl="1"/>
            <a:r>
              <a:rPr lang="en-US" sz="2200" dirty="0"/>
              <a:t>Having won 3 championships in a row</a:t>
            </a:r>
          </a:p>
          <a:p>
            <a:r>
              <a:rPr lang="en-US" sz="2200" dirty="0"/>
              <a:t>5x NBA MVP</a:t>
            </a:r>
          </a:p>
          <a:p>
            <a:r>
              <a:rPr lang="en-US" sz="2200" dirty="0"/>
              <a:t>14x NBA All-Star</a:t>
            </a:r>
          </a:p>
          <a:p>
            <a:r>
              <a:rPr lang="en-US" sz="2200" dirty="0"/>
              <a:t>2x Olympic gold medal winner</a:t>
            </a:r>
          </a:p>
          <a:p>
            <a:endParaRPr lang="en-US" sz="2200" dirty="0"/>
          </a:p>
        </p:txBody>
      </p:sp>
      <p:pic>
        <p:nvPicPr>
          <p:cNvPr id="5" name="Picture 4" descr="A basketball player dunking a basketball&#10;&#10;Description automatically generated with medium confidence">
            <a:extLst>
              <a:ext uri="{FF2B5EF4-FFF2-40B4-BE49-F238E27FC236}">
                <a16:creationId xmlns:a16="http://schemas.microsoft.com/office/drawing/2014/main" id="{7D2D8819-557D-44C7-916F-B7113C90C960}"/>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24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E6FE-E5DD-4570-AE0E-493E64848572}"/>
              </a:ext>
            </a:extLst>
          </p:cNvPr>
          <p:cNvSpPr>
            <a:spLocks noGrp="1"/>
          </p:cNvSpPr>
          <p:nvPr>
            <p:ph type="title"/>
          </p:nvPr>
        </p:nvSpPr>
        <p:spPr/>
        <p:txBody>
          <a:bodyPr/>
          <a:lstStyle/>
          <a:p>
            <a:r>
              <a:rPr lang="en-US" dirty="0"/>
              <a:t>Michael Jordan Cont.</a:t>
            </a:r>
          </a:p>
        </p:txBody>
      </p:sp>
      <p:sp>
        <p:nvSpPr>
          <p:cNvPr id="3" name="Content Placeholder 2">
            <a:extLst>
              <a:ext uri="{FF2B5EF4-FFF2-40B4-BE49-F238E27FC236}">
                <a16:creationId xmlns:a16="http://schemas.microsoft.com/office/drawing/2014/main" id="{6B717335-A4DF-47C1-B9E9-262B05601D9F}"/>
              </a:ext>
            </a:extLst>
          </p:cNvPr>
          <p:cNvSpPr>
            <a:spLocks noGrp="1"/>
          </p:cNvSpPr>
          <p:nvPr>
            <p:ph idx="1"/>
          </p:nvPr>
        </p:nvSpPr>
        <p:spPr/>
        <p:txBody>
          <a:bodyPr>
            <a:normAutofit fontScale="92500" lnSpcReduction="10000"/>
          </a:bodyPr>
          <a:lstStyle/>
          <a:p>
            <a:r>
              <a:rPr lang="en-US" dirty="0"/>
              <a:t>NBA Rookie of the Year</a:t>
            </a:r>
          </a:p>
          <a:p>
            <a:r>
              <a:rPr lang="en-US" dirty="0"/>
              <a:t>10x NBA scoring leader</a:t>
            </a:r>
          </a:p>
          <a:p>
            <a:r>
              <a:rPr lang="en-US" dirty="0"/>
              <a:t>3x NBA All-Star Game MVP</a:t>
            </a:r>
          </a:p>
          <a:p>
            <a:r>
              <a:rPr lang="en-US" dirty="0"/>
              <a:t>10x All-NBA First Team</a:t>
            </a:r>
          </a:p>
          <a:p>
            <a:r>
              <a:rPr lang="en-US" dirty="0"/>
              <a:t>9x NBA All-Defensive First Team</a:t>
            </a:r>
          </a:p>
          <a:p>
            <a:r>
              <a:rPr lang="en-US" dirty="0"/>
              <a:t>2x NBA Slam Dunk Contest Champion</a:t>
            </a:r>
          </a:p>
          <a:p>
            <a:r>
              <a:rPr lang="en-US" dirty="0"/>
              <a:t>Current partial owner of the Charlotte Hornets</a:t>
            </a:r>
          </a:p>
          <a:p>
            <a:r>
              <a:rPr lang="en-US" dirty="0"/>
              <a:t>Class of 2019 Hall of Fame</a:t>
            </a:r>
          </a:p>
          <a:p>
            <a:r>
              <a:rPr lang="en-US" dirty="0"/>
              <a:t>At the end of 2019, it was estimated that the Nike Air Jordan brand was worth 3bn dollars</a:t>
            </a:r>
          </a:p>
        </p:txBody>
      </p:sp>
    </p:spTree>
    <p:extLst>
      <p:ext uri="{BB962C8B-B14F-4D97-AF65-F5344CB8AC3E}">
        <p14:creationId xmlns:p14="http://schemas.microsoft.com/office/powerpoint/2010/main" val="181744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A525-D299-476C-809C-5B8B22CF04D7}"/>
              </a:ext>
            </a:extLst>
          </p:cNvPr>
          <p:cNvSpPr>
            <a:spLocks noGrp="1"/>
          </p:cNvSpPr>
          <p:nvPr>
            <p:ph type="title"/>
          </p:nvPr>
        </p:nvSpPr>
        <p:spPr>
          <a:xfrm>
            <a:off x="640080" y="325369"/>
            <a:ext cx="4368602" cy="1956841"/>
          </a:xfrm>
        </p:spPr>
        <p:txBody>
          <a:bodyPr anchor="b">
            <a:normAutofit/>
          </a:bodyPr>
          <a:lstStyle/>
          <a:p>
            <a:r>
              <a:rPr lang="en-US" sz="5400"/>
              <a:t>Who is LeBron James?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C1D8D96-4979-49C9-B8A0-A87A61E45388}"/>
              </a:ext>
            </a:extLst>
          </p:cNvPr>
          <p:cNvSpPr>
            <a:spLocks noGrp="1"/>
          </p:cNvSpPr>
          <p:nvPr>
            <p:ph idx="1"/>
          </p:nvPr>
        </p:nvSpPr>
        <p:spPr>
          <a:xfrm>
            <a:off x="640080" y="2872899"/>
            <a:ext cx="4243589" cy="3320668"/>
          </a:xfrm>
        </p:spPr>
        <p:txBody>
          <a:bodyPr>
            <a:normAutofit/>
          </a:bodyPr>
          <a:lstStyle/>
          <a:p>
            <a:r>
              <a:rPr lang="en-US" sz="2200" dirty="0"/>
              <a:t>4x NBA Champion and 4x Finals MVP</a:t>
            </a:r>
          </a:p>
          <a:p>
            <a:r>
              <a:rPr lang="en-US" sz="2200" dirty="0"/>
              <a:t>4x NBA MVP</a:t>
            </a:r>
          </a:p>
          <a:p>
            <a:r>
              <a:rPr lang="en-US" sz="2200" dirty="0"/>
              <a:t>17x NBA All-Star</a:t>
            </a:r>
          </a:p>
          <a:p>
            <a:r>
              <a:rPr lang="en-US" sz="2200" dirty="0"/>
              <a:t>2x Olympic gold medal winner</a:t>
            </a:r>
          </a:p>
          <a:p>
            <a:r>
              <a:rPr lang="en-US" sz="2200" dirty="0"/>
              <a:t>3x NBA All-Star Game MVP</a:t>
            </a:r>
          </a:p>
          <a:p>
            <a:r>
              <a:rPr lang="en-US" sz="2200" dirty="0"/>
              <a:t>5x NBA All-Defensive First Team</a:t>
            </a:r>
          </a:p>
          <a:p>
            <a:r>
              <a:rPr lang="en-US" sz="2200" dirty="0"/>
              <a:t>NBA rookie of the Year</a:t>
            </a:r>
          </a:p>
          <a:p>
            <a:endParaRPr lang="en-US" sz="2200" dirty="0"/>
          </a:p>
        </p:txBody>
      </p:sp>
      <p:pic>
        <p:nvPicPr>
          <p:cNvPr id="5" name="Content Placeholder 4" descr="A basketball player dribbling the ball in front of a crowd&#10;&#10;Description automatically generated">
            <a:extLst>
              <a:ext uri="{FF2B5EF4-FFF2-40B4-BE49-F238E27FC236}">
                <a16:creationId xmlns:a16="http://schemas.microsoft.com/office/drawing/2014/main" id="{49E9D510-5AF5-4082-AF49-CE9610204242}"/>
              </a:ext>
            </a:extLst>
          </p:cNvPr>
          <p:cNvPicPr>
            <a:picLocks noChangeAspect="1"/>
          </p:cNvPicPr>
          <p:nvPr/>
        </p:nvPicPr>
        <p:blipFill rotWithShape="1">
          <a:blip r:embed="rId2">
            <a:extLst>
              <a:ext uri="{28A0092B-C50C-407E-A947-70E740481C1C}">
                <a14:useLocalDpi xmlns:a14="http://schemas.microsoft.com/office/drawing/2010/main" val="0"/>
              </a:ext>
            </a:extLst>
          </a:blip>
          <a:srcRect l="26078"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691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FDD1-9B6E-4080-B7C1-DD55AD3B0DFB}"/>
              </a:ext>
            </a:extLst>
          </p:cNvPr>
          <p:cNvSpPr>
            <a:spLocks noGrp="1"/>
          </p:cNvSpPr>
          <p:nvPr>
            <p:ph type="title"/>
          </p:nvPr>
        </p:nvSpPr>
        <p:spPr/>
        <p:txBody>
          <a:bodyPr/>
          <a:lstStyle/>
          <a:p>
            <a:r>
              <a:rPr lang="en-US" dirty="0"/>
              <a:t>LeBron James Cont.</a:t>
            </a:r>
          </a:p>
        </p:txBody>
      </p:sp>
      <p:sp>
        <p:nvSpPr>
          <p:cNvPr id="3" name="Content Placeholder 2">
            <a:extLst>
              <a:ext uri="{FF2B5EF4-FFF2-40B4-BE49-F238E27FC236}">
                <a16:creationId xmlns:a16="http://schemas.microsoft.com/office/drawing/2014/main" id="{1BE4F303-55D7-4D8A-9DF1-A398D1D805BE}"/>
              </a:ext>
            </a:extLst>
          </p:cNvPr>
          <p:cNvSpPr>
            <a:spLocks noGrp="1"/>
          </p:cNvSpPr>
          <p:nvPr>
            <p:ph idx="1"/>
          </p:nvPr>
        </p:nvSpPr>
        <p:spPr/>
        <p:txBody>
          <a:bodyPr/>
          <a:lstStyle/>
          <a:p>
            <a:r>
              <a:rPr lang="en-US" dirty="0"/>
              <a:t>NBA scoring leader in 2008</a:t>
            </a:r>
          </a:p>
          <a:p>
            <a:r>
              <a:rPr lang="en-US" dirty="0"/>
              <a:t>NBA assists leader in 2020</a:t>
            </a:r>
          </a:p>
          <a:p>
            <a:r>
              <a:rPr lang="en-US" dirty="0"/>
              <a:t>3x NBA minutes Leader.</a:t>
            </a:r>
          </a:p>
          <a:p>
            <a:r>
              <a:rPr lang="en-US" dirty="0"/>
              <a:t>Charity</a:t>
            </a:r>
          </a:p>
          <a:p>
            <a:pPr lvl="1"/>
            <a:r>
              <a:rPr lang="en-US" dirty="0"/>
              <a:t>Through its I PROMISE program, the foundation serves more than 1,400 Akron-area students by providing them with the programs, support, and mentors they need to succeed in school and beyond.</a:t>
            </a:r>
          </a:p>
          <a:p>
            <a:r>
              <a:rPr lang="en-US" dirty="0"/>
              <a:t>https://www.lebronjamesfamilyfoundation.org/</a:t>
            </a:r>
          </a:p>
        </p:txBody>
      </p:sp>
    </p:spTree>
    <p:extLst>
      <p:ext uri="{BB962C8B-B14F-4D97-AF65-F5344CB8AC3E}">
        <p14:creationId xmlns:p14="http://schemas.microsoft.com/office/powerpoint/2010/main" val="322241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9C49774-894D-4C12-9EBC-B802A080B33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Dashboard</a:t>
            </a:r>
          </a:p>
        </p:txBody>
      </p:sp>
      <p:sp>
        <p:nvSpPr>
          <p:cNvPr id="3" name="Content Placeholder 2">
            <a:extLst>
              <a:ext uri="{FF2B5EF4-FFF2-40B4-BE49-F238E27FC236}">
                <a16:creationId xmlns:a16="http://schemas.microsoft.com/office/drawing/2014/main" id="{1435A988-8F60-4AC3-8631-B2AE9411F668}"/>
              </a:ext>
            </a:extLst>
          </p:cNvPr>
          <p:cNvSpPr>
            <a:spLocks noGrp="1"/>
          </p:cNvSpPr>
          <p:nvPr>
            <p:ph idx="1"/>
          </p:nvPr>
        </p:nvSpPr>
        <p:spPr>
          <a:xfrm>
            <a:off x="1367624" y="2490436"/>
            <a:ext cx="9708995" cy="3567173"/>
          </a:xfrm>
        </p:spPr>
        <p:txBody>
          <a:bodyPr anchor="ctr">
            <a:normAutofit/>
          </a:bodyPr>
          <a:lstStyle/>
          <a:p>
            <a:r>
              <a:rPr lang="en-US" sz="2400" dirty="0"/>
              <a:t>https://app.powerbi.com/groups/me/reports/930cd2e1-5d65-4328-a2c9-d8e3f44bd40f/ReportSectionb7cbee2159a3e0190e65</a:t>
            </a:r>
          </a:p>
        </p:txBody>
      </p:sp>
    </p:spTree>
    <p:extLst>
      <p:ext uri="{BB962C8B-B14F-4D97-AF65-F5344CB8AC3E}">
        <p14:creationId xmlns:p14="http://schemas.microsoft.com/office/powerpoint/2010/main" val="4117203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348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Times New Roman</vt:lpstr>
      <vt:lpstr>Office Theme</vt:lpstr>
      <vt:lpstr>Who’s The Real MVP? MJ vs. Lebron</vt:lpstr>
      <vt:lpstr>Data Sources</vt:lpstr>
      <vt:lpstr>Challenges?</vt:lpstr>
      <vt:lpstr>Data Questions?</vt:lpstr>
      <vt:lpstr>Who is Michael Jordan?</vt:lpstr>
      <vt:lpstr>Michael Jordan Cont.</vt:lpstr>
      <vt:lpstr>Who is LeBron James?</vt:lpstr>
      <vt:lpstr>LeBron James Cont.</vt:lpstr>
      <vt:lpstr>Dashboard</vt:lpstr>
      <vt:lpstr>Acting?</vt:lpstr>
      <vt:lpstr>So, Who’s The Goat?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The Real MVP? MJ v. Lebron</dc:title>
  <dc:creator>Austin Peay</dc:creator>
  <cp:lastModifiedBy>Austin Peay</cp:lastModifiedBy>
  <cp:revision>7</cp:revision>
  <dcterms:created xsi:type="dcterms:W3CDTF">2021-12-21T00:11:12Z</dcterms:created>
  <dcterms:modified xsi:type="dcterms:W3CDTF">2021-12-22T01:42:12Z</dcterms:modified>
</cp:coreProperties>
</file>