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5143500" cx="9144000"/>
  <p:notesSz cx="6858000" cy="9144000"/>
  <p:embeddedFontLst>
    <p:embeddedFont>
      <p:font typeface="Source Code Pr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SourceCodePro-bold.fntdata"/><Relationship Id="rId83" Type="http://schemas.openxmlformats.org/officeDocument/2006/relationships/font" Target="fonts/SourceCodePro-regular.fntdata"/><Relationship Id="rId42" Type="http://schemas.openxmlformats.org/officeDocument/2006/relationships/slide" Target="slides/slide37.xml"/><Relationship Id="rId86" Type="http://schemas.openxmlformats.org/officeDocument/2006/relationships/font" Target="fonts/SourceCodePro-boldItalic.fntdata"/><Relationship Id="rId41" Type="http://schemas.openxmlformats.org/officeDocument/2006/relationships/slide" Target="slides/slide36.xml"/><Relationship Id="rId85" Type="http://schemas.openxmlformats.org/officeDocument/2006/relationships/font" Target="fonts/SourceCodePro-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3746bc4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3746bc4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3746bc4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3746bc4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3746bc46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3746bc46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3746bc46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3746bc46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3746bc46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3746bc46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44ee725e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44ee725e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to be done by 11:45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4ee725e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4ee725e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4ee725e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4ee725e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4ee725e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4ee725e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44ee725e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44ee725e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3706a5b8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3706a5b8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44ee725e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44ee725e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44ee725e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44ee725e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44ee725e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44ee725e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44ee725e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4ee725e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44ee725e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44ee725e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12:00</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1627401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162740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3c232efb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3c232efb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44ee725e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44ee725e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1627401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1627401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1627401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1627401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3706a5b8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3706a5b8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1627401e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1627401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1627401e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1627401e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1627401e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1627401e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1627401e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1627401e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1627401e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1627401e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1627401e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1627401e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1627401e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1627401e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 individual work on this concept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3c232efb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3c232efb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12:30</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44ee725e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44ee725e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44ee725e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44ee725e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3706a5b8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3706a5b8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44ee725e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44ee725e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44ee725e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44ee725e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44ee725e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44ee725e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44ee725e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44ee725e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44ee725e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44ee725e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44ee725e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44ee725e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44ee725e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44ee725e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12:45</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3c232efb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3c232efb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1627401e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1627401e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63c232ef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3c232ef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3706a5b8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3706a5b8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3c232ef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3c232ef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63c232ef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3c232ef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3c232ef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3c232ef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63c232efb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3c232efb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3c232efb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3c232efb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3c232efb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3c232efb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3c232efb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3c232efb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63c232efb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63c232efb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63c232efb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3c232efb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3c232efb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3c232efb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4ee725e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4ee725e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63c232efb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3c232efb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1</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63c6ba3d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63c6ba3d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63c6ba3d6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3c6ba3d6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63c6ba3d6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63c6ba3d6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63c6ba3d6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3c6ba3d6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63c6ba3d6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3c6ba3d6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63c6ba3d6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63c6ba3d6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63c6ba3d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63c6ba3d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63c6ba3d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3c6ba3d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63c6ba3d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3c6ba3d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706a5b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706a5b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63c6ba3d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3c6ba3d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63c6ba3d6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63c6ba3d6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63c6ba3d6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63c6ba3d6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63c6ba3d6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3c6ba3d6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63c6ba3d6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3c6ba3d6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63c6ba3d6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63c6ba3d6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63c6ba3d6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63c6ba3d6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63c6ba3d6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3c6ba3d6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02dc1eb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02dc1eb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to be done with this by 11:30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3746bc4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3746bc4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apeckstl/JavaWorkshopFall1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1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 Id="rId3" Type="http://schemas.openxmlformats.org/officeDocument/2006/relationships/image" Target="../media/image11.png"/><Relationship Id="rId4"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 Id="rId3" Type="http://schemas.openxmlformats.org/officeDocument/2006/relationships/image" Target="../media/image27.png"/><Relationship Id="rId4" Type="http://schemas.openxmlformats.org/officeDocument/2006/relationships/image" Target="../media/image3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 Id="rId3" Type="http://schemas.openxmlformats.org/officeDocument/2006/relationships/image" Target="../media/image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image" Target="../media/image1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ACMW Java Workshop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9/27/2019</a:t>
            </a:r>
            <a:endParaRPr/>
          </a:p>
        </p:txBody>
      </p:sp>
      <p:sp>
        <p:nvSpPr>
          <p:cNvPr id="56" name="Google Shape;56;p13"/>
          <p:cNvSpPr txBox="1"/>
          <p:nvPr/>
        </p:nvSpPr>
        <p:spPr>
          <a:xfrm>
            <a:off x="621300" y="3779575"/>
            <a:ext cx="7901400" cy="9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Avery Peck, Chris Sherman, Gladys Toledo-Rodriguez, George Schaefer</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1617000" y="1431548"/>
            <a:ext cx="5910001" cy="2280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in Java</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Create a file in a basic text editor, like TextEdit on mac, or Notepad in windows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Save it with some &lt;Name&gt;.java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Note: the name should be upper-case!</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in Java</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Create a file in a basic text editor, like TextEdit on mac, or Notepad in windows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Save it with some &lt;Name&gt;.java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Note: the name should be upper-case!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Open your terminal application (Called “Command Prompt” on Windows) and navigate to the folder containing the file you just created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Type in “javac &lt;Name&gt;.java” and hit enter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Type in “java &lt;Name&gt; and hit enter</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2022725" y="1283975"/>
            <a:ext cx="5098550" cy="257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in Java</a:t>
            </a:r>
            <a:endParaRPr/>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Edit .java file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Save .java file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Compile .java file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Run .class file</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Now that you have Java on the command line, go to the Github repo for this workshop at </a:t>
            </a:r>
            <a:r>
              <a:rPr lang="en" u="sng">
                <a:solidFill>
                  <a:schemeClr val="hlink"/>
                </a:solidFill>
                <a:hlinkClick r:id="rId3"/>
              </a:rPr>
              <a:t>https://github.com/apeckstl/JavaWorkshopFall19</a:t>
            </a:r>
            <a:r>
              <a:rPr lang="en">
                <a:solidFill>
                  <a:srgbClr val="FFFFFF"/>
                </a:solidFill>
              </a:rPr>
              <a:t>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Try to compile and run the basic HelloWorld.java file in the Basics folder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Remember: make sure you are inside the folder in your terminal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Type javac HelloWorld.java and hit enter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Type java HelloWorld and hit enter</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defined methods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your own method</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So we know that whatever code is inside the main method will run when we run our program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But what if we have a very long complicated program that we want to split up into different sections that do different things?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This is where methods come in</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method</a:t>
            </a:r>
            <a:endParaRPr/>
          </a:p>
        </p:txBody>
      </p:sp>
      <p:pic>
        <p:nvPicPr>
          <p:cNvPr id="153" name="Google Shape;153;p30"/>
          <p:cNvPicPr preferRelativeResize="0"/>
          <p:nvPr/>
        </p:nvPicPr>
        <p:blipFill>
          <a:blip r:embed="rId3">
            <a:alphaModFix/>
          </a:blip>
          <a:stretch>
            <a:fillRect/>
          </a:stretch>
        </p:blipFill>
        <p:spPr>
          <a:xfrm>
            <a:off x="1876425" y="1876425"/>
            <a:ext cx="5391150" cy="1390650"/>
          </a:xfrm>
          <a:prstGeom prst="rect">
            <a:avLst/>
          </a:prstGeom>
          <a:noFill/>
          <a:ln>
            <a:noFill/>
          </a:ln>
        </p:spPr>
      </p:pic>
      <p:cxnSp>
        <p:nvCxnSpPr>
          <p:cNvPr id="154" name="Google Shape;154;p30"/>
          <p:cNvCxnSpPr/>
          <p:nvPr/>
        </p:nvCxnSpPr>
        <p:spPr>
          <a:xfrm>
            <a:off x="3629775" y="1345250"/>
            <a:ext cx="0" cy="489000"/>
          </a:xfrm>
          <a:prstGeom prst="straightConnector1">
            <a:avLst/>
          </a:prstGeom>
          <a:noFill/>
          <a:ln cap="flat" cmpd="sng" w="28575">
            <a:solidFill>
              <a:srgbClr val="FFFFFF"/>
            </a:solidFill>
            <a:prstDash val="solid"/>
            <a:round/>
            <a:headEnd len="med" w="med" type="none"/>
            <a:tailEnd len="med" w="med" type="triangle"/>
          </a:ln>
        </p:spPr>
      </p:cxnSp>
      <p:sp>
        <p:nvSpPr>
          <p:cNvPr id="155" name="Google Shape;155;p30"/>
          <p:cNvSpPr txBox="1"/>
          <p:nvPr/>
        </p:nvSpPr>
        <p:spPr>
          <a:xfrm>
            <a:off x="3455550" y="1017713"/>
            <a:ext cx="22329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name of the method</a:t>
            </a:r>
            <a:endParaRPr>
              <a:solidFill>
                <a:srgbClr val="FFFFFF"/>
              </a:solidFill>
            </a:endParaRPr>
          </a:p>
        </p:txBody>
      </p:sp>
      <p:cxnSp>
        <p:nvCxnSpPr>
          <p:cNvPr id="156" name="Google Shape;156;p30"/>
          <p:cNvCxnSpPr/>
          <p:nvPr/>
        </p:nvCxnSpPr>
        <p:spPr>
          <a:xfrm>
            <a:off x="2617050" y="1354525"/>
            <a:ext cx="373800" cy="535500"/>
          </a:xfrm>
          <a:prstGeom prst="straightConnector1">
            <a:avLst/>
          </a:prstGeom>
          <a:noFill/>
          <a:ln cap="flat" cmpd="sng" w="28575">
            <a:solidFill>
              <a:srgbClr val="FFFFFF"/>
            </a:solidFill>
            <a:prstDash val="solid"/>
            <a:round/>
            <a:headEnd len="med" w="med" type="none"/>
            <a:tailEnd len="med" w="med" type="triangle"/>
          </a:ln>
        </p:spPr>
      </p:cxnSp>
      <p:sp>
        <p:nvSpPr>
          <p:cNvPr id="157" name="Google Shape;157;p30"/>
          <p:cNvSpPr txBox="1"/>
          <p:nvPr/>
        </p:nvSpPr>
        <p:spPr>
          <a:xfrm>
            <a:off x="1303550" y="1054725"/>
            <a:ext cx="1596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return type</a:t>
            </a:r>
            <a:endParaRPr>
              <a:solidFill>
                <a:srgbClr val="FFFFFF"/>
              </a:solidFill>
            </a:endParaRPr>
          </a:p>
        </p:txBody>
      </p:sp>
      <p:cxnSp>
        <p:nvCxnSpPr>
          <p:cNvPr id="158" name="Google Shape;158;p30"/>
          <p:cNvCxnSpPr/>
          <p:nvPr/>
        </p:nvCxnSpPr>
        <p:spPr>
          <a:xfrm flipH="1">
            <a:off x="5597575" y="1293900"/>
            <a:ext cx="1020600" cy="606300"/>
          </a:xfrm>
          <a:prstGeom prst="straightConnector1">
            <a:avLst/>
          </a:prstGeom>
          <a:noFill/>
          <a:ln cap="flat" cmpd="sng" w="28575">
            <a:solidFill>
              <a:srgbClr val="FFFFFF"/>
            </a:solidFill>
            <a:prstDash val="solid"/>
            <a:round/>
            <a:headEnd len="med" w="med" type="none"/>
            <a:tailEnd len="med" w="med" type="triangle"/>
          </a:ln>
        </p:spPr>
      </p:cxnSp>
      <p:sp>
        <p:nvSpPr>
          <p:cNvPr id="159" name="Google Shape;159;p30"/>
          <p:cNvSpPr txBox="1"/>
          <p:nvPr/>
        </p:nvSpPr>
        <p:spPr>
          <a:xfrm>
            <a:off x="6766050" y="1054725"/>
            <a:ext cx="20244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parameter types and their local names</a:t>
            </a:r>
            <a:endParaRPr>
              <a:solidFill>
                <a:srgbClr val="FFFFFF"/>
              </a:solidFill>
            </a:endParaRPr>
          </a:p>
        </p:txBody>
      </p:sp>
      <p:cxnSp>
        <p:nvCxnSpPr>
          <p:cNvPr id="160" name="Google Shape;160;p30"/>
          <p:cNvCxnSpPr/>
          <p:nvPr/>
        </p:nvCxnSpPr>
        <p:spPr>
          <a:xfrm rot="10800000">
            <a:off x="3627350" y="3021650"/>
            <a:ext cx="293100" cy="1263000"/>
          </a:xfrm>
          <a:prstGeom prst="straightConnector1">
            <a:avLst/>
          </a:prstGeom>
          <a:noFill/>
          <a:ln cap="flat" cmpd="sng" w="28575">
            <a:solidFill>
              <a:srgbClr val="FFFFFF"/>
            </a:solidFill>
            <a:prstDash val="solid"/>
            <a:round/>
            <a:headEnd len="med" w="med" type="none"/>
            <a:tailEnd len="med" w="med" type="triangle"/>
          </a:ln>
        </p:spPr>
      </p:cxnSp>
      <p:sp>
        <p:nvSpPr>
          <p:cNvPr id="161" name="Google Shape;161;p30"/>
          <p:cNvSpPr txBox="1"/>
          <p:nvPr/>
        </p:nvSpPr>
        <p:spPr>
          <a:xfrm>
            <a:off x="3920450" y="4284650"/>
            <a:ext cx="20244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return value (must be the same type as the return type above</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another method</a:t>
            </a:r>
            <a:endParaRPr/>
          </a:p>
        </p:txBody>
      </p:sp>
      <p:cxnSp>
        <p:nvCxnSpPr>
          <p:cNvPr id="167" name="Google Shape;167;p31"/>
          <p:cNvCxnSpPr/>
          <p:nvPr/>
        </p:nvCxnSpPr>
        <p:spPr>
          <a:xfrm>
            <a:off x="3629775" y="1345250"/>
            <a:ext cx="0" cy="489000"/>
          </a:xfrm>
          <a:prstGeom prst="straightConnector1">
            <a:avLst/>
          </a:prstGeom>
          <a:noFill/>
          <a:ln cap="flat" cmpd="sng" w="28575">
            <a:solidFill>
              <a:srgbClr val="FFFFFF"/>
            </a:solidFill>
            <a:prstDash val="solid"/>
            <a:round/>
            <a:headEnd len="med" w="med" type="none"/>
            <a:tailEnd len="med" w="med" type="triangle"/>
          </a:ln>
        </p:spPr>
      </p:cxnSp>
      <p:sp>
        <p:nvSpPr>
          <p:cNvPr id="168" name="Google Shape;168;p31"/>
          <p:cNvSpPr txBox="1"/>
          <p:nvPr/>
        </p:nvSpPr>
        <p:spPr>
          <a:xfrm>
            <a:off x="3455550" y="1017713"/>
            <a:ext cx="22329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name of the method</a:t>
            </a:r>
            <a:endParaRPr>
              <a:solidFill>
                <a:srgbClr val="FFFFFF"/>
              </a:solidFill>
            </a:endParaRPr>
          </a:p>
        </p:txBody>
      </p:sp>
      <p:cxnSp>
        <p:nvCxnSpPr>
          <p:cNvPr id="169" name="Google Shape;169;p31"/>
          <p:cNvCxnSpPr/>
          <p:nvPr/>
        </p:nvCxnSpPr>
        <p:spPr>
          <a:xfrm>
            <a:off x="2617050" y="1354525"/>
            <a:ext cx="373800" cy="535500"/>
          </a:xfrm>
          <a:prstGeom prst="straightConnector1">
            <a:avLst/>
          </a:prstGeom>
          <a:noFill/>
          <a:ln cap="flat" cmpd="sng" w="28575">
            <a:solidFill>
              <a:srgbClr val="FFFFFF"/>
            </a:solidFill>
            <a:prstDash val="solid"/>
            <a:round/>
            <a:headEnd len="med" w="med" type="none"/>
            <a:tailEnd len="med" w="med" type="triangle"/>
          </a:ln>
        </p:spPr>
      </p:cxnSp>
      <p:sp>
        <p:nvSpPr>
          <p:cNvPr id="170" name="Google Shape;170;p31"/>
          <p:cNvSpPr txBox="1"/>
          <p:nvPr/>
        </p:nvSpPr>
        <p:spPr>
          <a:xfrm>
            <a:off x="1394550" y="1054725"/>
            <a:ext cx="1596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return type</a:t>
            </a:r>
            <a:endParaRPr>
              <a:solidFill>
                <a:srgbClr val="FFFFFF"/>
              </a:solidFill>
            </a:endParaRPr>
          </a:p>
        </p:txBody>
      </p:sp>
      <p:cxnSp>
        <p:nvCxnSpPr>
          <p:cNvPr id="171" name="Google Shape;171;p31"/>
          <p:cNvCxnSpPr/>
          <p:nvPr/>
        </p:nvCxnSpPr>
        <p:spPr>
          <a:xfrm flipH="1">
            <a:off x="5597575" y="1293900"/>
            <a:ext cx="1020600" cy="606300"/>
          </a:xfrm>
          <a:prstGeom prst="straightConnector1">
            <a:avLst/>
          </a:prstGeom>
          <a:noFill/>
          <a:ln cap="flat" cmpd="sng" w="28575">
            <a:solidFill>
              <a:srgbClr val="FFFFFF"/>
            </a:solidFill>
            <a:prstDash val="solid"/>
            <a:round/>
            <a:headEnd len="med" w="med" type="none"/>
            <a:tailEnd len="med" w="med" type="triangle"/>
          </a:ln>
        </p:spPr>
      </p:cxnSp>
      <p:sp>
        <p:nvSpPr>
          <p:cNvPr id="172" name="Google Shape;172;p31"/>
          <p:cNvSpPr txBox="1"/>
          <p:nvPr/>
        </p:nvSpPr>
        <p:spPr>
          <a:xfrm>
            <a:off x="6766050" y="1054725"/>
            <a:ext cx="20244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parameter type and its local name</a:t>
            </a:r>
            <a:endParaRPr>
              <a:solidFill>
                <a:srgbClr val="FFFFFF"/>
              </a:solidFill>
            </a:endParaRPr>
          </a:p>
        </p:txBody>
      </p:sp>
      <p:cxnSp>
        <p:nvCxnSpPr>
          <p:cNvPr id="173" name="Google Shape;173;p31"/>
          <p:cNvCxnSpPr/>
          <p:nvPr/>
        </p:nvCxnSpPr>
        <p:spPr>
          <a:xfrm rot="10800000">
            <a:off x="3627350" y="3021650"/>
            <a:ext cx="293100" cy="1263000"/>
          </a:xfrm>
          <a:prstGeom prst="straightConnector1">
            <a:avLst/>
          </a:prstGeom>
          <a:noFill/>
          <a:ln cap="flat" cmpd="sng" w="28575">
            <a:solidFill>
              <a:srgbClr val="FFFFFF"/>
            </a:solidFill>
            <a:prstDash val="solid"/>
            <a:round/>
            <a:headEnd len="med" w="med" type="none"/>
            <a:tailEnd len="med" w="med" type="triangle"/>
          </a:ln>
        </p:spPr>
      </p:cxnSp>
      <p:sp>
        <p:nvSpPr>
          <p:cNvPr id="174" name="Google Shape;174;p31"/>
          <p:cNvSpPr txBox="1"/>
          <p:nvPr/>
        </p:nvSpPr>
        <p:spPr>
          <a:xfrm>
            <a:off x="3920450" y="4284650"/>
            <a:ext cx="20244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No return value</a:t>
            </a:r>
            <a:endParaRPr>
              <a:solidFill>
                <a:srgbClr val="FFFFFF"/>
              </a:solidFill>
            </a:endParaRPr>
          </a:p>
        </p:txBody>
      </p:sp>
      <p:pic>
        <p:nvPicPr>
          <p:cNvPr id="175" name="Google Shape;175;p31"/>
          <p:cNvPicPr preferRelativeResize="0"/>
          <p:nvPr/>
        </p:nvPicPr>
        <p:blipFill>
          <a:blip r:embed="rId3">
            <a:alphaModFix/>
          </a:blip>
          <a:stretch>
            <a:fillRect/>
          </a:stretch>
        </p:blipFill>
        <p:spPr>
          <a:xfrm>
            <a:off x="1744525" y="1946575"/>
            <a:ext cx="4762500" cy="102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Java big picture concepts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JVM/JRE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JDK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Running Java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Java concepts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Methods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Classes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Arrays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File I/O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Inheritance/polymorphism</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If you try to add the method we just wrote into a class and call it from the main method, you will get this error: “non-static method cannot be referenced from a static context”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WHAT DOES THIS MEAN??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When you write the code for a class, every method is non-static unless stated otherwise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That means in order for a method to work, there has to be an object of the class out there in the world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main method is always declared static because it is a fundamental property of a class...it exists whether the class has been instantiated or not</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a:t>
            </a:r>
            <a:endParaRPr/>
          </a:p>
        </p:txBody>
      </p:sp>
      <p:sp>
        <p:nvSpPr>
          <p:cNvPr id="187" name="Google Shape;187;p33"/>
          <p:cNvSpPr txBox="1"/>
          <p:nvPr>
            <p:ph idx="1" type="body"/>
          </p:nvPr>
        </p:nvSpPr>
        <p:spPr>
          <a:xfrm>
            <a:off x="311700" y="1152475"/>
            <a:ext cx="8520600" cy="41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But our add method is written to be a property of a specific object:</a:t>
            </a:r>
            <a:endParaRPr>
              <a:solidFill>
                <a:srgbClr val="FFFFFF"/>
              </a:solidFill>
            </a:endParaRPr>
          </a:p>
          <a:p>
            <a:pPr indent="0" lvl="0" marL="914400" rtl="0" algn="l">
              <a:spcBef>
                <a:spcPts val="1600"/>
              </a:spcBef>
              <a:spcAft>
                <a:spcPts val="1600"/>
              </a:spcAft>
              <a:buNone/>
            </a:pPr>
            <a:r>
              <a:rPr lang="en">
                <a:solidFill>
                  <a:srgbClr val="FFFFFF"/>
                </a:solidFill>
              </a:rPr>
              <a:t>					</a:t>
            </a:r>
            <a:endParaRPr>
              <a:solidFill>
                <a:srgbClr val="FFFFFF"/>
              </a:solidFill>
            </a:endParaRPr>
          </a:p>
        </p:txBody>
      </p:sp>
      <p:pic>
        <p:nvPicPr>
          <p:cNvPr id="188" name="Google Shape;188;p33"/>
          <p:cNvPicPr preferRelativeResize="0"/>
          <p:nvPr/>
        </p:nvPicPr>
        <p:blipFill>
          <a:blip r:embed="rId3">
            <a:alphaModFix/>
          </a:blip>
          <a:stretch>
            <a:fillRect/>
          </a:stretch>
        </p:blipFill>
        <p:spPr>
          <a:xfrm>
            <a:off x="311700" y="1672075"/>
            <a:ext cx="3030251" cy="3370350"/>
          </a:xfrm>
          <a:prstGeom prst="rect">
            <a:avLst/>
          </a:prstGeom>
          <a:noFill/>
          <a:ln>
            <a:noFill/>
          </a:ln>
        </p:spPr>
      </p:pic>
      <p:sp>
        <p:nvSpPr>
          <p:cNvPr id="189" name="Google Shape;189;p33"/>
          <p:cNvSpPr txBox="1"/>
          <p:nvPr/>
        </p:nvSpPr>
        <p:spPr>
          <a:xfrm>
            <a:off x="4001275" y="1738475"/>
            <a:ext cx="5052000" cy="28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This code won’t run because add can’t be called unless it’s on a specific Add object. The main method is a property of the class, but add is a method for an object of the class.</a:t>
            </a:r>
            <a:endParaRPr sz="1800">
              <a:solidFill>
                <a:srgbClr val="FFFFFF"/>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Static Method is...</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It is a method which belongs to the class and not to the object (instance)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static method can access only static data. It can not access non-static data (instance variables)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static method can call only other static methods and can not call a non-static method from it.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static method can be accessed directly by the class name and doesn’t need any object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static method cannot refer to "this" or "super" keywords in anyway</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to fix the error?</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There are two solutions: one is to make our add method a static method (you can see that in the finished code on Github). This means that we can call it from the main method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other solution is to put our method inside a different class, then make a new object of that class and call the method there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Confused yet?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Next section: classes</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Level 1:</a:t>
            </a:r>
            <a:endParaRPr>
              <a:solidFill>
                <a:srgbClr val="FFFFFF"/>
              </a:solidFill>
            </a:endParaRPr>
          </a:p>
          <a:p>
            <a:pPr indent="0" lvl="0" marL="0" rtl="0" algn="l">
              <a:spcBef>
                <a:spcPts val="1600"/>
              </a:spcBef>
              <a:spcAft>
                <a:spcPts val="0"/>
              </a:spcAft>
              <a:buNone/>
            </a:pPr>
            <a:r>
              <a:rPr lang="en">
                <a:solidFill>
                  <a:srgbClr val="FFFFFF"/>
                </a:solidFill>
              </a:rPr>
              <a:t>Create a program called Echo.java with an empty main method. Create a function called repeat that has the return type String and takes in a String parameter. It should turn the string it receives as a parameter and double it, then return that. (So if I called repeat(“Hey!”) it would return “Hey! Hey!”. Then try to call it in the main method.</a:t>
            </a:r>
            <a:endParaRPr>
              <a:solidFill>
                <a:srgbClr val="FFFFFF"/>
              </a:solidFill>
            </a:endParaRPr>
          </a:p>
          <a:p>
            <a:pPr indent="0" lvl="0" marL="0" rtl="0" algn="l">
              <a:spcBef>
                <a:spcPts val="1600"/>
              </a:spcBef>
              <a:spcAft>
                <a:spcPts val="0"/>
              </a:spcAft>
              <a:buNone/>
            </a:pPr>
            <a:r>
              <a:rPr lang="en">
                <a:solidFill>
                  <a:srgbClr val="FFFFFF"/>
                </a:solidFill>
              </a:rPr>
              <a:t>Level 2:</a:t>
            </a:r>
            <a:endParaRPr>
              <a:solidFill>
                <a:srgbClr val="FFFFFF"/>
              </a:solidFill>
            </a:endParaRPr>
          </a:p>
          <a:p>
            <a:pPr indent="0" lvl="0" marL="0" rtl="0" algn="l">
              <a:spcBef>
                <a:spcPts val="1600"/>
              </a:spcBef>
              <a:spcAft>
                <a:spcPts val="1600"/>
              </a:spcAft>
              <a:buNone/>
            </a:pPr>
            <a:r>
              <a:rPr lang="en">
                <a:solidFill>
                  <a:srgbClr val="FFFFFF"/>
                </a:solidFill>
              </a:rPr>
              <a:t>Write a Java method to find the smallest number among three numbers that it receives as parameters</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Defining your own classes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Instance vs. Class Variables</a:t>
            </a:r>
            <a:endParaRPr/>
          </a:p>
        </p:txBody>
      </p:sp>
      <p:sp>
        <p:nvSpPr>
          <p:cNvPr id="218" name="Google Shape;218;p38"/>
          <p:cNvSpPr txBox="1"/>
          <p:nvPr>
            <p:ph idx="1" type="body"/>
          </p:nvPr>
        </p:nvSpPr>
        <p:spPr>
          <a:xfrm>
            <a:off x="311700" y="1349450"/>
            <a:ext cx="8520600" cy="332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b="1" lang="en" u="sng">
                <a:solidFill>
                  <a:srgbClr val="FFFFFF"/>
                </a:solidFill>
              </a:rPr>
              <a:t>Instance Variables</a:t>
            </a:r>
            <a:r>
              <a:rPr lang="en">
                <a:solidFill>
                  <a:srgbClr val="FFFFFF"/>
                </a:solidFill>
              </a:rPr>
              <a:t> are variables allocated in the memory for each object (or instance of the class) that is made using that class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Each object gets </a:t>
            </a:r>
            <a:r>
              <a:rPr i="1" lang="en">
                <a:solidFill>
                  <a:srgbClr val="FFFFFF"/>
                </a:solidFill>
              </a:rPr>
              <a:t>its own</a:t>
            </a:r>
            <a:r>
              <a:rPr lang="en">
                <a:solidFill>
                  <a:srgbClr val="FFFFFF"/>
                </a:solidFill>
              </a:rPr>
              <a:t> instance variables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These are only </a:t>
            </a:r>
            <a:r>
              <a:rPr b="1" lang="en">
                <a:solidFill>
                  <a:srgbClr val="FFFFFF"/>
                </a:solidFill>
              </a:rPr>
              <a:t>declared</a:t>
            </a:r>
            <a:r>
              <a:rPr lang="en">
                <a:solidFill>
                  <a:srgbClr val="FFFFFF"/>
                </a:solidFill>
              </a:rPr>
              <a:t> first; they aren’t assigned values until the constructor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When making instance variables, think about what data each object needs to represent the abstracted real world thing or concept</a:t>
            </a:r>
            <a:endParaRPr>
              <a:solidFill>
                <a:srgbClr val="FFFFFF"/>
              </a:solidFill>
            </a:endParaRPr>
          </a:p>
          <a:p>
            <a:pPr indent="-342900" lvl="0" marL="457200" rtl="0" algn="l">
              <a:spcBef>
                <a:spcPts val="0"/>
              </a:spcBef>
              <a:spcAft>
                <a:spcPts val="0"/>
              </a:spcAft>
              <a:buClr>
                <a:srgbClr val="FFFFFF"/>
              </a:buClr>
              <a:buSzPts val="1800"/>
              <a:buChar char="●"/>
            </a:pPr>
            <a:r>
              <a:rPr b="1" lang="en" u="sng">
                <a:solidFill>
                  <a:srgbClr val="FFFFFF"/>
                </a:solidFill>
              </a:rPr>
              <a:t>Class Variables</a:t>
            </a:r>
            <a:r>
              <a:rPr lang="en">
                <a:solidFill>
                  <a:srgbClr val="FFFFFF"/>
                </a:solidFill>
              </a:rPr>
              <a:t> transcend individual objects and belong to </a:t>
            </a:r>
            <a:r>
              <a:rPr i="1" lang="en">
                <a:solidFill>
                  <a:srgbClr val="FFFFFF"/>
                </a:solidFill>
              </a:rPr>
              <a:t>the class itself</a:t>
            </a:r>
            <a:endParaRPr i="1">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No object gets its own variable</a:t>
            </a:r>
            <a:endParaRPr>
              <a:solidFill>
                <a:srgbClr val="FFFFFF"/>
              </a:solidFill>
            </a:endParaRPr>
          </a:p>
          <a:p>
            <a:pPr indent="-317500" lvl="1" marL="914400" rtl="0" algn="l">
              <a:spcBef>
                <a:spcPts val="0"/>
              </a:spcBef>
              <a:spcAft>
                <a:spcPts val="0"/>
              </a:spcAft>
              <a:buClr>
                <a:srgbClr val="FFFFFF"/>
              </a:buClr>
              <a:buSzPts val="1400"/>
              <a:buChar char="○"/>
            </a:pPr>
            <a:r>
              <a:rPr b="1" lang="en">
                <a:solidFill>
                  <a:srgbClr val="FFFFFF"/>
                </a:solidFill>
              </a:rPr>
              <a:t>Initialized</a:t>
            </a:r>
            <a:r>
              <a:rPr lang="en">
                <a:solidFill>
                  <a:srgbClr val="FFFFFF"/>
                </a:solidFill>
              </a:rPr>
              <a:t> to a value almost always without calling a method or a constructor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Instead, the variable belongs to the class, and all objects can use it but its data is separate from the objects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Created using the “</a:t>
            </a:r>
            <a:r>
              <a:rPr b="1" lang="en">
                <a:solidFill>
                  <a:srgbClr val="FFFFFF"/>
                </a:solidFill>
              </a:rPr>
              <a:t>static</a:t>
            </a:r>
            <a:r>
              <a:rPr lang="en">
                <a:solidFill>
                  <a:srgbClr val="FFFFFF"/>
                </a:solidFill>
              </a:rPr>
              <a:t>” keyword</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Instance vs. Class Variables</a:t>
            </a:r>
            <a:endParaRPr/>
          </a:p>
        </p:txBody>
      </p:sp>
      <p:pic>
        <p:nvPicPr>
          <p:cNvPr id="224" name="Google Shape;224;p39"/>
          <p:cNvPicPr preferRelativeResize="0"/>
          <p:nvPr/>
        </p:nvPicPr>
        <p:blipFill>
          <a:blip r:embed="rId3">
            <a:alphaModFix/>
          </a:blip>
          <a:stretch>
            <a:fillRect/>
          </a:stretch>
        </p:blipFill>
        <p:spPr>
          <a:xfrm>
            <a:off x="311700" y="1219200"/>
            <a:ext cx="4267200" cy="1352550"/>
          </a:xfrm>
          <a:prstGeom prst="rect">
            <a:avLst/>
          </a:prstGeom>
          <a:noFill/>
          <a:ln>
            <a:noFill/>
          </a:ln>
        </p:spPr>
      </p:pic>
      <p:sp>
        <p:nvSpPr>
          <p:cNvPr id="225" name="Google Shape;225;p39"/>
          <p:cNvSpPr txBox="1"/>
          <p:nvPr/>
        </p:nvSpPr>
        <p:spPr>
          <a:xfrm>
            <a:off x="414400" y="2799375"/>
            <a:ext cx="8103300" cy="16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The population variable belongs to all Person instances and even exists without any Person objects being created. The age and name variables will be unique to every instance of Person</a:t>
            </a:r>
            <a:endParaRPr sz="18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User-Defined Classes</a:t>
            </a:r>
            <a:endParaRPr/>
          </a:p>
        </p:txBody>
      </p:sp>
      <p:sp>
        <p:nvSpPr>
          <p:cNvPr id="231" name="Google Shape;231;p40"/>
          <p:cNvSpPr txBox="1"/>
          <p:nvPr>
            <p:ph idx="1" type="body"/>
          </p:nvPr>
        </p:nvSpPr>
        <p:spPr>
          <a:xfrm>
            <a:off x="311700" y="1116000"/>
            <a:ext cx="8520600" cy="38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Used to create a template data type</a:t>
            </a:r>
            <a:endParaRPr>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Meaning a data type built off other data types to represent a real world thing, like Ice Cream or a Shopper</a:t>
            </a:r>
            <a:endParaRPr sz="1800">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Then, you can use that data type in a client program (the one with the main method)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Common Parts to a User-Defined Class</a:t>
            </a:r>
            <a:endParaRPr>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Attributes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Constructor</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Setters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Getters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Extra Methods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Helper Methods</a:t>
            </a:r>
            <a:endParaRPr sz="18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User-Defined Classes</a:t>
            </a:r>
            <a:endParaRPr/>
          </a:p>
        </p:txBody>
      </p:sp>
      <p:sp>
        <p:nvSpPr>
          <p:cNvPr id="237" name="Google Shape;237;p41"/>
          <p:cNvSpPr txBox="1"/>
          <p:nvPr>
            <p:ph idx="1" type="body"/>
          </p:nvPr>
        </p:nvSpPr>
        <p:spPr>
          <a:xfrm>
            <a:off x="311700" y="1539150"/>
            <a:ext cx="4073100" cy="242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With these parts in mind, I recommend starting to write your class like you can see to the right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This will remind you the steps you need to take to write your class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It is also an effective way to apply pseudocode to your class!</a:t>
            </a:r>
            <a:endParaRPr>
              <a:solidFill>
                <a:srgbClr val="FFFFFF"/>
              </a:solidFill>
            </a:endParaRPr>
          </a:p>
        </p:txBody>
      </p:sp>
      <p:pic>
        <p:nvPicPr>
          <p:cNvPr id="238" name="Google Shape;238;p41"/>
          <p:cNvPicPr preferRelativeResize="0"/>
          <p:nvPr/>
        </p:nvPicPr>
        <p:blipFill>
          <a:blip r:embed="rId3">
            <a:alphaModFix/>
          </a:blip>
          <a:stretch>
            <a:fillRect/>
          </a:stretch>
        </p:blipFill>
        <p:spPr>
          <a:xfrm>
            <a:off x="5179225" y="764575"/>
            <a:ext cx="3218175" cy="368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Java?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Java is a </a:t>
            </a:r>
            <a:r>
              <a:rPr lang="en" u="sng">
                <a:solidFill>
                  <a:schemeClr val="dk1"/>
                </a:solidFill>
              </a:rPr>
              <a:t>programming language</a:t>
            </a:r>
            <a:r>
              <a:rPr lang="en">
                <a:solidFill>
                  <a:schemeClr val="dk1"/>
                </a:solidFill>
              </a:rPr>
              <a:t> and </a:t>
            </a:r>
            <a:r>
              <a:rPr lang="en" u="sng">
                <a:solidFill>
                  <a:schemeClr val="dk1"/>
                </a:solidFill>
              </a:rPr>
              <a:t>computing platform</a:t>
            </a:r>
            <a:endParaRPr u="sng">
              <a:solidFill>
                <a:schemeClr val="dk1"/>
              </a:solidFill>
            </a:endParaRPr>
          </a:p>
          <a:p>
            <a:pPr indent="0" lvl="0" marL="0" rtl="0" algn="l">
              <a:spcBef>
                <a:spcPts val="1600"/>
              </a:spcBef>
              <a:spcAft>
                <a:spcPts val="0"/>
              </a:spcAft>
              <a:buNone/>
            </a:pPr>
            <a:r>
              <a:rPr lang="en">
                <a:solidFill>
                  <a:schemeClr val="dk1"/>
                </a:solidFill>
              </a:rPr>
              <a:t>Two aspects are related: if you write a program in the Java </a:t>
            </a:r>
            <a:r>
              <a:rPr lang="en" u="sng">
                <a:solidFill>
                  <a:schemeClr val="dk1"/>
                </a:solidFill>
              </a:rPr>
              <a:t>programming language</a:t>
            </a:r>
            <a:r>
              <a:rPr lang="en">
                <a:solidFill>
                  <a:schemeClr val="dk1"/>
                </a:solidFill>
              </a:rPr>
              <a:t>, you need to be able to run it on a computer -- ideally every computer</a:t>
            </a:r>
            <a:endParaRPr>
              <a:solidFill>
                <a:schemeClr val="dk1"/>
              </a:solidFill>
            </a:endParaRPr>
          </a:p>
          <a:p>
            <a:pPr indent="0" lvl="0" marL="0" rtl="0" algn="l">
              <a:spcBef>
                <a:spcPts val="1600"/>
              </a:spcBef>
              <a:spcAft>
                <a:spcPts val="1600"/>
              </a:spcAft>
              <a:buNone/>
            </a:pPr>
            <a:r>
              <a:rPr lang="en">
                <a:solidFill>
                  <a:schemeClr val="dk1"/>
                </a:solidFill>
              </a:rPr>
              <a:t>JVM or Java Virtual Machine is a specification of a </a:t>
            </a:r>
            <a:r>
              <a:rPr lang="en" u="sng">
                <a:solidFill>
                  <a:schemeClr val="dk1"/>
                </a:solidFill>
              </a:rPr>
              <a:t>computing platform </a:t>
            </a:r>
            <a:r>
              <a:rPr lang="en">
                <a:solidFill>
                  <a:schemeClr val="dk1"/>
                </a:solidFill>
              </a:rPr>
              <a:t>that can run Java code. It acts like a mini computer that uses the resources of </a:t>
            </a:r>
            <a:r>
              <a:rPr i="1" lang="en">
                <a:solidFill>
                  <a:schemeClr val="dk1"/>
                </a:solidFill>
              </a:rPr>
              <a:t>your</a:t>
            </a:r>
            <a:r>
              <a:rPr lang="en">
                <a:solidFill>
                  <a:schemeClr val="dk1"/>
                </a:solidFill>
              </a:rPr>
              <a:t> computer. Every computer has its own implementation of a JVM</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Attributes</a:t>
            </a:r>
            <a:endParaRPr/>
          </a:p>
        </p:txBody>
      </p:sp>
      <p:sp>
        <p:nvSpPr>
          <p:cNvPr id="244" name="Google Shape;244;p42"/>
          <p:cNvSpPr txBox="1"/>
          <p:nvPr>
            <p:ph idx="1" type="body"/>
          </p:nvPr>
        </p:nvSpPr>
        <p:spPr>
          <a:xfrm>
            <a:off x="311700" y="1385950"/>
            <a:ext cx="8520600" cy="32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Remember: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An object is a bunch of data hidden behind the scenes and methods to operate on that data</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 class is a blueprint for making an object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That “bunch of data” is called the group of </a:t>
            </a:r>
            <a:r>
              <a:rPr b="1" lang="en" u="sng">
                <a:solidFill>
                  <a:srgbClr val="FFFFFF"/>
                </a:solidFill>
              </a:rPr>
              <a:t>attributes</a:t>
            </a:r>
            <a:r>
              <a:rPr lang="en">
                <a:solidFill>
                  <a:srgbClr val="FFFFFF"/>
                </a:solidFill>
              </a:rPr>
              <a:t> for that class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A.k.a. Instance variables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Attributes are variables that describe the characteristics of whatever the object represents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When defining attributes for a class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For your purposes they have </a:t>
            </a:r>
            <a:r>
              <a:rPr b="1" lang="en" u="sng">
                <a:solidFill>
                  <a:srgbClr val="FFFFFF"/>
                </a:solidFill>
              </a:rPr>
              <a:t>private</a:t>
            </a:r>
            <a:r>
              <a:rPr lang="en">
                <a:solidFill>
                  <a:srgbClr val="FFFFFF"/>
                </a:solidFill>
              </a:rPr>
              <a:t> access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They are only declared - do </a:t>
            </a:r>
            <a:r>
              <a:rPr b="1" lang="en" u="sng">
                <a:solidFill>
                  <a:srgbClr val="FFFFFF"/>
                </a:solidFill>
              </a:rPr>
              <a:t>not</a:t>
            </a:r>
            <a:r>
              <a:rPr lang="en">
                <a:solidFill>
                  <a:srgbClr val="FFFFFF"/>
                </a:solidFill>
              </a:rPr>
              <a:t> assign them until the constructor!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 will be using a Chair class for the rest of my examples</a:t>
            </a:r>
            <a:endParaRPr>
              <a:solidFill>
                <a:srgbClr val="FFFFFF"/>
              </a:solidFill>
            </a:endParaRPr>
          </a:p>
        </p:txBody>
      </p:sp>
      <p:pic>
        <p:nvPicPr>
          <p:cNvPr id="245" name="Google Shape;245;p42"/>
          <p:cNvPicPr preferRelativeResize="0"/>
          <p:nvPr/>
        </p:nvPicPr>
        <p:blipFill>
          <a:blip r:embed="rId3">
            <a:alphaModFix/>
          </a:blip>
          <a:stretch>
            <a:fillRect/>
          </a:stretch>
        </p:blipFill>
        <p:spPr>
          <a:xfrm>
            <a:off x="3544900" y="685475"/>
            <a:ext cx="4867950" cy="57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Attributes</a:t>
            </a:r>
            <a:endParaRPr/>
          </a:p>
        </p:txBody>
      </p:sp>
      <p:pic>
        <p:nvPicPr>
          <p:cNvPr id="251" name="Google Shape;251;p43"/>
          <p:cNvPicPr preferRelativeResize="0"/>
          <p:nvPr/>
        </p:nvPicPr>
        <p:blipFill>
          <a:blip r:embed="rId3">
            <a:alphaModFix/>
          </a:blip>
          <a:stretch>
            <a:fillRect/>
          </a:stretch>
        </p:blipFill>
        <p:spPr>
          <a:xfrm>
            <a:off x="3064887" y="1320525"/>
            <a:ext cx="3014225" cy="1016700"/>
          </a:xfrm>
          <a:prstGeom prst="rect">
            <a:avLst/>
          </a:prstGeom>
          <a:noFill/>
          <a:ln>
            <a:noFill/>
          </a:ln>
        </p:spPr>
      </p:pic>
      <p:sp>
        <p:nvSpPr>
          <p:cNvPr id="252" name="Google Shape;252;p43"/>
          <p:cNvSpPr txBox="1"/>
          <p:nvPr>
            <p:ph idx="1" type="body"/>
          </p:nvPr>
        </p:nvSpPr>
        <p:spPr>
          <a:xfrm>
            <a:off x="311700" y="2608700"/>
            <a:ext cx="8520600" cy="2086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lang="en">
                <a:solidFill>
                  <a:schemeClr val="dk1"/>
                </a:solidFill>
              </a:rPr>
              <a:t>Each attribute (instance variable) is private - cannot be accessed outside of this file</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Each attribute has a type (as all variables need in Java)</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Each attribute has an identifier (as all variables need in pretty much any language</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NONE of these are assigned values yet, until...</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p:txBody>
      </p:sp>
      <p:sp>
        <p:nvSpPr>
          <p:cNvPr id="258" name="Google Shape;258;p44"/>
          <p:cNvSpPr txBox="1"/>
          <p:nvPr>
            <p:ph idx="1" type="body"/>
          </p:nvPr>
        </p:nvSpPr>
        <p:spPr>
          <a:xfrm>
            <a:off x="311700" y="1597550"/>
            <a:ext cx="8520600" cy="330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You’ve used them for other objects a lot by now… time to make your own!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Remember how you didn’t assign value to the attributes (instance variables)?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It’s the constructor’s job!</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a:t>
            </a:r>
            <a:r>
              <a:rPr b="1" lang="en" u="sng">
                <a:solidFill>
                  <a:srgbClr val="FFFFFF"/>
                </a:solidFill>
              </a:rPr>
              <a:t>constructor</a:t>
            </a:r>
            <a:r>
              <a:rPr lang="en">
                <a:solidFill>
                  <a:srgbClr val="FFFFFF"/>
                </a:solidFill>
              </a:rPr>
              <a:t> will assign values to the instance variables and do any other actions required for the beginning of an object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You can declare </a:t>
            </a:r>
            <a:r>
              <a:rPr b="1" lang="en" u="sng">
                <a:solidFill>
                  <a:srgbClr val="FFFFFF"/>
                </a:solidFill>
              </a:rPr>
              <a:t>parameters</a:t>
            </a:r>
            <a:r>
              <a:rPr lang="en">
                <a:solidFill>
                  <a:srgbClr val="FFFFFF"/>
                </a:solidFill>
              </a:rPr>
              <a:t> to take additional information, or you can not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Gives information that affects how the constructor does its job</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These are different </a:t>
            </a:r>
            <a:r>
              <a:rPr i="1" lang="en">
                <a:solidFill>
                  <a:srgbClr val="FFFFFF"/>
                </a:solidFill>
              </a:rPr>
              <a:t>types</a:t>
            </a:r>
            <a:r>
              <a:rPr lang="en">
                <a:solidFill>
                  <a:srgbClr val="FFFFFF"/>
                </a:solidFill>
              </a:rPr>
              <a:t> of constructors - the client determines which one to run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You can have multiple constructors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If they take different parameters, Java sees them as different entities and allows both to exist</a:t>
            </a:r>
            <a:endParaRPr>
              <a:solidFill>
                <a:srgbClr val="FFFFFF"/>
              </a:solidFill>
            </a:endParaRPr>
          </a:p>
        </p:txBody>
      </p:sp>
      <p:pic>
        <p:nvPicPr>
          <p:cNvPr id="259" name="Google Shape;259;p44"/>
          <p:cNvPicPr preferRelativeResize="0"/>
          <p:nvPr/>
        </p:nvPicPr>
        <p:blipFill>
          <a:blip r:embed="rId3">
            <a:alphaModFix/>
          </a:blip>
          <a:stretch>
            <a:fillRect/>
          </a:stretch>
        </p:blipFill>
        <p:spPr>
          <a:xfrm>
            <a:off x="4042949" y="145000"/>
            <a:ext cx="3975075" cy="1357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a:p>
            <a:pPr indent="0" lvl="0" marL="0" rtl="0" algn="l">
              <a:spcBef>
                <a:spcPts val="0"/>
              </a:spcBef>
              <a:spcAft>
                <a:spcPts val="0"/>
              </a:spcAft>
              <a:buNone/>
            </a:pPr>
            <a:r>
              <a:t/>
            </a:r>
            <a:endParaRPr/>
          </a:p>
        </p:txBody>
      </p:sp>
      <p:sp>
        <p:nvSpPr>
          <p:cNvPr id="265" name="Google Shape;265;p45"/>
          <p:cNvSpPr txBox="1"/>
          <p:nvPr>
            <p:ph idx="1" type="body"/>
          </p:nvPr>
        </p:nvSpPr>
        <p:spPr>
          <a:xfrm>
            <a:off x="4625500" y="1152475"/>
            <a:ext cx="4206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Constructors are always </a:t>
            </a:r>
            <a:r>
              <a:rPr b="1" lang="en" u="sng">
                <a:solidFill>
                  <a:srgbClr val="FFFFFF"/>
                </a:solidFill>
              </a:rPr>
              <a:t>public</a:t>
            </a:r>
            <a:r>
              <a:rPr lang="en">
                <a:solidFill>
                  <a:srgbClr val="FFFFFF"/>
                </a:solidFill>
              </a:rPr>
              <a:t> (unlike attributes)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Always match the constructor name with the name of the class (see examples on last slide, too)</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See how the attributes can be used because they are defined above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See how the parameters can be used as if already initialized</a:t>
            </a:r>
            <a:endParaRPr>
              <a:solidFill>
                <a:srgbClr val="FFFFFF"/>
              </a:solidFill>
            </a:endParaRPr>
          </a:p>
        </p:txBody>
      </p:sp>
      <p:pic>
        <p:nvPicPr>
          <p:cNvPr id="266" name="Google Shape;266;p45"/>
          <p:cNvPicPr preferRelativeResize="0"/>
          <p:nvPr/>
        </p:nvPicPr>
        <p:blipFill>
          <a:blip r:embed="rId3">
            <a:alphaModFix/>
          </a:blip>
          <a:stretch>
            <a:fillRect/>
          </a:stretch>
        </p:blipFill>
        <p:spPr>
          <a:xfrm>
            <a:off x="487975" y="1152475"/>
            <a:ext cx="3495675" cy="3562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a:p>
            <a:pPr indent="0" lvl="0" marL="0" rtl="0" algn="l">
              <a:spcBef>
                <a:spcPts val="0"/>
              </a:spcBef>
              <a:spcAft>
                <a:spcPts val="0"/>
              </a:spcAft>
              <a:buNone/>
            </a:pPr>
            <a:r>
              <a:t/>
            </a:r>
            <a:endParaRPr/>
          </a:p>
        </p:txBody>
      </p:sp>
      <p:sp>
        <p:nvSpPr>
          <p:cNvPr id="272" name="Google Shape;272;p46"/>
          <p:cNvSpPr txBox="1"/>
          <p:nvPr>
            <p:ph idx="1" type="body"/>
          </p:nvPr>
        </p:nvSpPr>
        <p:spPr>
          <a:xfrm>
            <a:off x="4625500" y="1152475"/>
            <a:ext cx="4206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See the two different constructors that can be used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You now have </a:t>
            </a:r>
            <a:r>
              <a:rPr i="1" lang="en">
                <a:solidFill>
                  <a:srgbClr val="FFFFFF"/>
                </a:solidFill>
              </a:rPr>
              <a:t>2</a:t>
            </a:r>
            <a:r>
              <a:rPr lang="en">
                <a:solidFill>
                  <a:srgbClr val="FFFFFF"/>
                </a:solidFill>
              </a:rPr>
              <a:t> ways of creating a Chair object, depending on how much you know about the chair at the time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put in two basic getters to access the variables</a:t>
            </a:r>
            <a:endParaRPr>
              <a:solidFill>
                <a:srgbClr val="FFFFFF"/>
              </a:solidFill>
            </a:endParaRPr>
          </a:p>
        </p:txBody>
      </p:sp>
      <p:pic>
        <p:nvPicPr>
          <p:cNvPr id="273" name="Google Shape;273;p46"/>
          <p:cNvPicPr preferRelativeResize="0"/>
          <p:nvPr/>
        </p:nvPicPr>
        <p:blipFill>
          <a:blip r:embed="rId3">
            <a:alphaModFix/>
          </a:blip>
          <a:stretch>
            <a:fillRect/>
          </a:stretch>
        </p:blipFill>
        <p:spPr>
          <a:xfrm>
            <a:off x="950625" y="1152475"/>
            <a:ext cx="3177932"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 - Client class</a:t>
            </a:r>
            <a:endParaRPr/>
          </a:p>
          <a:p>
            <a:pPr indent="0" lvl="0" marL="0" rtl="0" algn="l">
              <a:spcBef>
                <a:spcPts val="0"/>
              </a:spcBef>
              <a:spcAft>
                <a:spcPts val="0"/>
              </a:spcAft>
              <a:buNone/>
            </a:pPr>
            <a:r>
              <a:t/>
            </a:r>
            <a:endParaRPr/>
          </a:p>
        </p:txBody>
      </p:sp>
      <p:sp>
        <p:nvSpPr>
          <p:cNvPr id="279" name="Google Shape;279;p47"/>
          <p:cNvSpPr txBox="1"/>
          <p:nvPr>
            <p:ph idx="1" type="body"/>
          </p:nvPr>
        </p:nvSpPr>
        <p:spPr>
          <a:xfrm>
            <a:off x="6304950" y="1017725"/>
            <a:ext cx="2696700" cy="274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Here is an example of using both constructors, one gives the default values, the other lets you set the values when you create the Chair</a:t>
            </a:r>
            <a:endParaRPr>
              <a:solidFill>
                <a:srgbClr val="FFFFFF"/>
              </a:solidFill>
            </a:endParaRPr>
          </a:p>
        </p:txBody>
      </p:sp>
      <p:pic>
        <p:nvPicPr>
          <p:cNvPr id="280" name="Google Shape;280;p47"/>
          <p:cNvPicPr preferRelativeResize="0"/>
          <p:nvPr/>
        </p:nvPicPr>
        <p:blipFill>
          <a:blip r:embed="rId3">
            <a:alphaModFix/>
          </a:blip>
          <a:stretch>
            <a:fillRect/>
          </a:stretch>
        </p:blipFill>
        <p:spPr>
          <a:xfrm>
            <a:off x="311700" y="1017725"/>
            <a:ext cx="5861900" cy="2513925"/>
          </a:xfrm>
          <a:prstGeom prst="rect">
            <a:avLst/>
          </a:prstGeom>
          <a:noFill/>
          <a:ln>
            <a:noFill/>
          </a:ln>
        </p:spPr>
      </p:pic>
      <p:sp>
        <p:nvSpPr>
          <p:cNvPr id="281" name="Google Shape;281;p47"/>
          <p:cNvSpPr txBox="1"/>
          <p:nvPr/>
        </p:nvSpPr>
        <p:spPr>
          <a:xfrm>
            <a:off x="626575" y="3880500"/>
            <a:ext cx="7214100" cy="9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Take a few minutes and work on your laptop to create this Client class. Make sure that your two .java files are in the same folder!</a:t>
            </a:r>
            <a:endParaRPr sz="18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48"/>
          <p:cNvPicPr preferRelativeResize="0"/>
          <p:nvPr/>
        </p:nvPicPr>
        <p:blipFill>
          <a:blip r:embed="rId3">
            <a:alphaModFix/>
          </a:blip>
          <a:stretch>
            <a:fillRect/>
          </a:stretch>
        </p:blipFill>
        <p:spPr>
          <a:xfrm>
            <a:off x="152400" y="152400"/>
            <a:ext cx="4024381" cy="4838699"/>
          </a:xfrm>
          <a:prstGeom prst="rect">
            <a:avLst/>
          </a:prstGeom>
          <a:noFill/>
          <a:ln>
            <a:noFill/>
          </a:ln>
        </p:spPr>
      </p:pic>
      <p:pic>
        <p:nvPicPr>
          <p:cNvPr id="287" name="Google Shape;287;p48"/>
          <p:cNvPicPr preferRelativeResize="0"/>
          <p:nvPr/>
        </p:nvPicPr>
        <p:blipFill>
          <a:blip r:embed="rId4">
            <a:alphaModFix/>
          </a:blip>
          <a:stretch>
            <a:fillRect/>
          </a:stretch>
        </p:blipFill>
        <p:spPr>
          <a:xfrm>
            <a:off x="4329181" y="152400"/>
            <a:ext cx="4662419" cy="1999514"/>
          </a:xfrm>
          <a:prstGeom prst="rect">
            <a:avLst/>
          </a:prstGeom>
          <a:noFill/>
          <a:ln>
            <a:noFill/>
          </a:ln>
        </p:spPr>
      </p:pic>
      <p:pic>
        <p:nvPicPr>
          <p:cNvPr id="288" name="Google Shape;288;p48"/>
          <p:cNvPicPr preferRelativeResize="0"/>
          <p:nvPr/>
        </p:nvPicPr>
        <p:blipFill>
          <a:blip r:embed="rId5">
            <a:alphaModFix/>
          </a:blip>
          <a:stretch>
            <a:fillRect/>
          </a:stretch>
        </p:blipFill>
        <p:spPr>
          <a:xfrm>
            <a:off x="4329181" y="2304314"/>
            <a:ext cx="4191000" cy="2667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294" name="Google Shape;29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Level 1:</a:t>
            </a:r>
            <a:endParaRPr>
              <a:solidFill>
                <a:srgbClr val="FFFFFF"/>
              </a:solidFill>
            </a:endParaRPr>
          </a:p>
          <a:p>
            <a:pPr indent="0" lvl="0" marL="0" rtl="0" algn="l">
              <a:spcBef>
                <a:spcPts val="1600"/>
              </a:spcBef>
              <a:spcAft>
                <a:spcPts val="0"/>
              </a:spcAft>
              <a:buNone/>
            </a:pPr>
            <a:r>
              <a:rPr lang="en">
                <a:solidFill>
                  <a:srgbClr val="FFFFFF"/>
                </a:solidFill>
              </a:rPr>
              <a:t>Modify the Chair.java file to give the Chair class some more instance variables. Maybe a “type” attribute, or a “manufacturer” attribute. Change the constructors once you have the variables</a:t>
            </a:r>
            <a:endParaRPr>
              <a:solidFill>
                <a:srgbClr val="FFFFFF"/>
              </a:solidFill>
            </a:endParaRPr>
          </a:p>
          <a:p>
            <a:pPr indent="0" lvl="0" marL="0" rtl="0" algn="l">
              <a:spcBef>
                <a:spcPts val="1600"/>
              </a:spcBef>
              <a:spcAft>
                <a:spcPts val="0"/>
              </a:spcAft>
              <a:buNone/>
            </a:pPr>
            <a:r>
              <a:rPr lang="en">
                <a:solidFill>
                  <a:srgbClr val="FFFFFF"/>
                </a:solidFill>
              </a:rPr>
              <a:t>Level 2:</a:t>
            </a:r>
            <a:endParaRPr>
              <a:solidFill>
                <a:srgbClr val="FFFFFF"/>
              </a:solidFill>
            </a:endParaRPr>
          </a:p>
          <a:p>
            <a:pPr indent="0" lvl="0" marL="0" rtl="0" algn="l">
              <a:spcBef>
                <a:spcPts val="1600"/>
              </a:spcBef>
              <a:spcAft>
                <a:spcPts val="1600"/>
              </a:spcAft>
              <a:buNone/>
            </a:pPr>
            <a:r>
              <a:rPr lang="en">
                <a:solidFill>
                  <a:srgbClr val="FFFFFF"/>
                </a:solidFill>
              </a:rPr>
              <a:t>Add a static class variable “numberOfChairs” that the Chair constructors increment by 1. Then in the client class, print out the numberOfChairs variable once you’ve created a few chairs</a:t>
            </a:r>
            <a:endParaRPr>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Arrays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305" name="Google Shape;30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Set size lists of things - all the same type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 you can have an </a:t>
            </a:r>
            <a:r>
              <a:rPr i="1" lang="en">
                <a:solidFill>
                  <a:srgbClr val="FFFFFF"/>
                </a:solidFill>
              </a:rPr>
              <a:t>int </a:t>
            </a:r>
            <a:r>
              <a:rPr lang="en">
                <a:solidFill>
                  <a:srgbClr val="FFFFFF"/>
                </a:solidFill>
              </a:rPr>
              <a:t>array, or </a:t>
            </a:r>
            <a:r>
              <a:rPr i="1" lang="en">
                <a:solidFill>
                  <a:srgbClr val="FFFFFF"/>
                </a:solidFill>
              </a:rPr>
              <a:t>String </a:t>
            </a:r>
            <a:r>
              <a:rPr lang="en">
                <a:solidFill>
                  <a:srgbClr val="FFFFFF"/>
                </a:solidFill>
              </a:rPr>
              <a:t>array, or </a:t>
            </a:r>
            <a:r>
              <a:rPr i="1" lang="en">
                <a:solidFill>
                  <a:srgbClr val="FFFFFF"/>
                </a:solidFill>
              </a:rPr>
              <a:t>Chair </a:t>
            </a:r>
            <a:r>
              <a:rPr lang="en">
                <a:solidFill>
                  <a:srgbClr val="FFFFFF"/>
                </a:solidFill>
              </a:rPr>
              <a:t>array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variables in the array are ordered and each have an index beginning from 0</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Declare an array variable using type varName[]; OR type[] varName;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For example: int [] intArray;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But this is only the declaration - it establishes the fact that intArray is an array variable, no array actually exists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compiler now knows that the variable will hold an array of ints</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957388" y="157163"/>
            <a:ext cx="5229225" cy="4829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311" name="Google Shape;311;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Now we have to actually create the array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To actually create or give memory to array, you create an array like this:</a:t>
            </a:r>
            <a:endParaRPr>
              <a:solidFill>
                <a:srgbClr val="FFFFFF"/>
              </a:solidFill>
            </a:endParaRPr>
          </a:p>
          <a:p>
            <a:pPr indent="457200" lvl="0" marL="0" rtl="0" algn="l">
              <a:spcBef>
                <a:spcPts val="1600"/>
              </a:spcBef>
              <a:spcAft>
                <a:spcPts val="0"/>
              </a:spcAft>
              <a:buNone/>
            </a:pPr>
            <a:r>
              <a:rPr lang="en">
                <a:solidFill>
                  <a:schemeClr val="dk1"/>
                </a:solidFill>
                <a:latin typeface="Source Code Pro"/>
                <a:ea typeface="Source Code Pro"/>
                <a:cs typeface="Source Code Pro"/>
                <a:sym typeface="Source Code Pro"/>
              </a:rPr>
              <a:t>varName = new type [size];</a:t>
            </a:r>
            <a:endParaRPr>
              <a:solidFill>
                <a:srgbClr val="FFFFFF"/>
              </a:solidFill>
              <a:latin typeface="Source Code Pro"/>
              <a:ea typeface="Source Code Pro"/>
              <a:cs typeface="Source Code Pro"/>
              <a:sym typeface="Source Code Pro"/>
            </a:endParaRPr>
          </a:p>
          <a:p>
            <a:pPr indent="-342900" lvl="0" marL="457200" rtl="0" algn="l">
              <a:spcBef>
                <a:spcPts val="1600"/>
              </a:spcBef>
              <a:spcAft>
                <a:spcPts val="0"/>
              </a:spcAft>
              <a:buClr>
                <a:srgbClr val="FFFFFF"/>
              </a:buClr>
              <a:buSzPts val="1800"/>
              <a:buChar char="●"/>
            </a:pPr>
            <a:r>
              <a:rPr lang="en">
                <a:solidFill>
                  <a:srgbClr val="FFFFFF"/>
                </a:solidFill>
              </a:rPr>
              <a:t>To use new to allocate an array, </a:t>
            </a:r>
            <a:r>
              <a:rPr b="1" lang="en">
                <a:solidFill>
                  <a:srgbClr val="FFFFFF"/>
                </a:solidFill>
              </a:rPr>
              <a:t>you must specify the type and number of elements to allocate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There is a special case, if you know the elements of the array already:</a:t>
            </a:r>
            <a:endParaRPr>
              <a:solidFill>
                <a:srgbClr val="FFFFFF"/>
              </a:solidFill>
            </a:endParaRPr>
          </a:p>
          <a:p>
            <a:pPr indent="0" lvl="0" marL="457200" rtl="0" algn="l">
              <a:spcBef>
                <a:spcPts val="1600"/>
              </a:spcBef>
              <a:spcAft>
                <a:spcPts val="0"/>
              </a:spcAft>
              <a:buNone/>
            </a:pPr>
            <a:r>
              <a:rPr lang="en">
                <a:solidFill>
                  <a:srgbClr val="FFFFFF"/>
                </a:solidFill>
                <a:latin typeface="Source Code Pro"/>
                <a:ea typeface="Source Code Pro"/>
                <a:cs typeface="Source Code Pro"/>
                <a:sym typeface="Source Code Pro"/>
              </a:rPr>
              <a:t>int[] intArray = new int[] { 1,2,3,4,5,6,7,8,9,10 };</a:t>
            </a:r>
            <a:endParaRPr>
              <a:solidFill>
                <a:srgbClr val="FFFFFF"/>
              </a:solidFill>
              <a:latin typeface="Source Code Pro"/>
              <a:ea typeface="Source Code Pro"/>
              <a:cs typeface="Source Code Pro"/>
              <a:sym typeface="Source Code Pro"/>
            </a:endParaRPr>
          </a:p>
          <a:p>
            <a:pPr indent="0" lvl="0" marL="914400" rtl="0" algn="l">
              <a:spcBef>
                <a:spcPts val="1600"/>
              </a:spcBef>
              <a:spcAft>
                <a:spcPts val="1600"/>
              </a:spcAft>
              <a:buNone/>
            </a:pPr>
            <a:r>
              <a:t/>
            </a:r>
            <a:endParaRPr>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317" name="Google Shape;317;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Now how do we access and set the elements in the array?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use an </a:t>
            </a:r>
            <a:r>
              <a:rPr i="1" lang="en">
                <a:solidFill>
                  <a:srgbClr val="FFFFFF"/>
                </a:solidFill>
              </a:rPr>
              <a:t>index</a:t>
            </a:r>
            <a:r>
              <a:rPr lang="en">
                <a:solidFill>
                  <a:srgbClr val="FFFFFF"/>
                </a:solidFill>
              </a:rPr>
              <a:t> which is a number that refers to the position of the element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index into an array (or get the element at an index) intArray[3]</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This will return the </a:t>
            </a:r>
            <a:r>
              <a:rPr i="1" lang="en">
                <a:solidFill>
                  <a:srgbClr val="FFFFFF"/>
                </a:solidFill>
              </a:rPr>
              <a:t>4th</a:t>
            </a:r>
            <a:r>
              <a:rPr lang="en">
                <a:solidFill>
                  <a:srgbClr val="FFFFFF"/>
                </a:solidFill>
              </a:rPr>
              <a:t> element of intArray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type of intArray[3] will be whatever the type of the array is</a:t>
            </a:r>
            <a:endParaRPr>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id="322" name="Google Shape;322;p54"/>
          <p:cNvPicPr preferRelativeResize="0"/>
          <p:nvPr/>
        </p:nvPicPr>
        <p:blipFill>
          <a:blip r:embed="rId3">
            <a:alphaModFix/>
          </a:blip>
          <a:stretch>
            <a:fillRect/>
          </a:stretch>
        </p:blipFill>
        <p:spPr>
          <a:xfrm>
            <a:off x="714450" y="1299550"/>
            <a:ext cx="4762500" cy="2705100"/>
          </a:xfrm>
          <a:prstGeom prst="rect">
            <a:avLst/>
          </a:prstGeom>
          <a:noFill/>
          <a:ln>
            <a:noFill/>
          </a:ln>
        </p:spPr>
      </p:pic>
      <p:sp>
        <p:nvSpPr>
          <p:cNvPr id="323" name="Google Shape;32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 declaration</a:t>
            </a:r>
            <a:endParaRPr/>
          </a:p>
        </p:txBody>
      </p:sp>
      <p:sp>
        <p:nvSpPr>
          <p:cNvPr id="324" name="Google Shape;324;p54"/>
          <p:cNvSpPr txBox="1"/>
          <p:nvPr/>
        </p:nvSpPr>
        <p:spPr>
          <a:xfrm>
            <a:off x="5476950" y="1293400"/>
            <a:ext cx="3319200" cy="271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Declare an int array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Declare and instantiate a different array</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Instantiate the first array with some values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Set the value of one element in the array to 15</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Assign the value of the 3rd element of the array to an int variable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Assign the value of the 3rd element of the second array to an int variable</a:t>
            </a:r>
            <a:endParaRPr>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55"/>
          <p:cNvPicPr preferRelativeResize="0"/>
          <p:nvPr/>
        </p:nvPicPr>
        <p:blipFill rotWithShape="1">
          <a:blip r:embed="rId3">
            <a:alphaModFix/>
          </a:blip>
          <a:srcRect b="13795" l="0" r="0" t="19786"/>
          <a:stretch/>
        </p:blipFill>
        <p:spPr>
          <a:xfrm>
            <a:off x="829975" y="707613"/>
            <a:ext cx="7484050" cy="3728275"/>
          </a:xfrm>
          <a:prstGeom prst="rect">
            <a:avLst/>
          </a:prstGeom>
          <a:noFill/>
          <a:ln>
            <a:noFill/>
          </a:ln>
        </p:spPr>
      </p:pic>
      <p:sp>
        <p:nvSpPr>
          <p:cNvPr id="330" name="Google Shape;330;p55"/>
          <p:cNvSpPr txBox="1"/>
          <p:nvPr/>
        </p:nvSpPr>
        <p:spPr>
          <a:xfrm>
            <a:off x="366925" y="4476500"/>
            <a:ext cx="22566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Declare the array variable</a:t>
            </a:r>
            <a:endParaRPr>
              <a:solidFill>
                <a:srgbClr val="FFFFFF"/>
              </a:solidFill>
            </a:endParaRPr>
          </a:p>
        </p:txBody>
      </p:sp>
      <p:sp>
        <p:nvSpPr>
          <p:cNvPr id="331" name="Google Shape;331;p55"/>
          <p:cNvSpPr txBox="1"/>
          <p:nvPr/>
        </p:nvSpPr>
        <p:spPr>
          <a:xfrm>
            <a:off x="2764575" y="4476500"/>
            <a:ext cx="22566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Instantiate the “slots” of the array</a:t>
            </a:r>
            <a:endParaRPr>
              <a:solidFill>
                <a:srgbClr val="FFFFFF"/>
              </a:solidFill>
            </a:endParaRPr>
          </a:p>
        </p:txBody>
      </p:sp>
      <p:sp>
        <p:nvSpPr>
          <p:cNvPr id="332" name="Google Shape;332;p55"/>
          <p:cNvSpPr txBox="1"/>
          <p:nvPr/>
        </p:nvSpPr>
        <p:spPr>
          <a:xfrm>
            <a:off x="5627150" y="4476500"/>
            <a:ext cx="22566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Set the values of the elements</a:t>
            </a:r>
            <a:endParaRPr>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Duplicating arrays</a:t>
            </a:r>
            <a:endParaRPr/>
          </a:p>
        </p:txBody>
      </p:sp>
      <p:sp>
        <p:nvSpPr>
          <p:cNvPr id="338" name="Google Shape;338;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Array variables are just references to somewhere in memory where the actual array is stored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Think of the variable as an arrow that points to the memory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This means that when you do this:</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Both intArray and newArray are pointing to the same array in memory</a:t>
            </a:r>
            <a:endParaRPr>
              <a:solidFill>
                <a:srgbClr val="FFFFFF"/>
              </a:solidFill>
            </a:endParaRPr>
          </a:p>
        </p:txBody>
      </p:sp>
      <p:pic>
        <p:nvPicPr>
          <p:cNvPr id="339" name="Google Shape;339;p56"/>
          <p:cNvPicPr preferRelativeResize="0"/>
          <p:nvPr/>
        </p:nvPicPr>
        <p:blipFill>
          <a:blip r:embed="rId3">
            <a:alphaModFix/>
          </a:blip>
          <a:stretch>
            <a:fillRect/>
          </a:stretch>
        </p:blipFill>
        <p:spPr>
          <a:xfrm>
            <a:off x="806600" y="2571750"/>
            <a:ext cx="4762500" cy="1390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Duplicating arrays</a:t>
            </a:r>
            <a:endParaRPr/>
          </a:p>
        </p:txBody>
      </p:sp>
      <p:sp>
        <p:nvSpPr>
          <p:cNvPr id="345" name="Google Shape;345;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This means that if you change intArray[3], newArray[3] will also change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 if you really want to copy, you need to create the newArray variable, then instantiate it with its own slots before copying the data element-by-element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Example code in the Github</a:t>
            </a:r>
            <a:endParaRPr>
              <a:solidFill>
                <a:srgbClr val="FFFFFF"/>
              </a:solidFill>
            </a:endParaRPr>
          </a:p>
          <a:p>
            <a:pPr indent="0" lvl="0" marL="457200" rtl="0" algn="l">
              <a:spcBef>
                <a:spcPts val="1600"/>
              </a:spcBef>
              <a:spcAft>
                <a:spcPts val="1600"/>
              </a:spcAft>
              <a:buNone/>
            </a:pPr>
            <a:r>
              <a:t/>
            </a:r>
            <a:endParaRPr>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351" name="Google Shape;351;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Level 1:</a:t>
            </a:r>
            <a:endParaRPr>
              <a:solidFill>
                <a:srgbClr val="FFFFFF"/>
              </a:solidFill>
            </a:endParaRPr>
          </a:p>
          <a:p>
            <a:pPr indent="0" lvl="0" marL="0" rtl="0" algn="l">
              <a:spcBef>
                <a:spcPts val="0"/>
              </a:spcBef>
              <a:spcAft>
                <a:spcPts val="0"/>
              </a:spcAft>
              <a:buNone/>
            </a:pPr>
            <a:r>
              <a:rPr lang="en">
                <a:solidFill>
                  <a:srgbClr val="FFFFFF"/>
                </a:solidFill>
              </a:rPr>
              <a:t>Write a Java program that takes an array of strings and prints each string that begins with “a”</a:t>
            </a:r>
            <a:endParaRPr>
              <a:solidFill>
                <a:srgbClr val="FFFFFF"/>
              </a:solidFill>
            </a:endParaRPr>
          </a:p>
          <a:p>
            <a:pPr indent="0" lvl="0" marL="0" rtl="0" algn="l">
              <a:spcBef>
                <a:spcPts val="0"/>
              </a:spcBef>
              <a:spcAft>
                <a:spcPts val="0"/>
              </a:spcAft>
              <a:buNone/>
            </a:pPr>
            <a:r>
              <a:rPr lang="en">
                <a:solidFill>
                  <a:srgbClr val="FFFFFF"/>
                </a:solidFill>
              </a:rPr>
              <a:t>Level 2:</a:t>
            </a:r>
            <a:endParaRPr>
              <a:solidFill>
                <a:srgbClr val="FFFFFF"/>
              </a:solidFill>
            </a:endParaRPr>
          </a:p>
          <a:p>
            <a:pPr indent="0" lvl="0" marL="0" rtl="0" algn="l">
              <a:spcBef>
                <a:spcPts val="0"/>
              </a:spcBef>
              <a:spcAft>
                <a:spcPts val="0"/>
              </a:spcAft>
              <a:buNone/>
            </a:pPr>
            <a:r>
              <a:rPr lang="en">
                <a:solidFill>
                  <a:srgbClr val="FFFFFF"/>
                </a:solidFill>
              </a:rPr>
              <a:t>Read the .txt provided in the github that just contains a long list of numbers and put the numbers into an int array. Find the average of the numbers</a:t>
            </a:r>
            <a:endParaRPr>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File I/O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I/O</a:t>
            </a:r>
            <a:endParaRPr/>
          </a:p>
        </p:txBody>
      </p:sp>
      <p:sp>
        <p:nvSpPr>
          <p:cNvPr id="362" name="Google Shape;36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Java, most file reading and writing is handled by a set of classes in Java’s io package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basic idea is input source -&gt; program -&gt; output destination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io package treats all input and output files as “streams”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first class we will look at is Java’s FileInputStream and FileOutputStream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These classes provide methods that read 1 byte (8 bits) or write 1 byte at a time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It is up to you as programmer to repeat as many times as needed</a:t>
            </a:r>
            <a:endParaRPr>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program</a:t>
            </a:r>
            <a:endParaRPr/>
          </a:p>
        </p:txBody>
      </p:sp>
      <p:pic>
        <p:nvPicPr>
          <p:cNvPr id="368" name="Google Shape;368;p61"/>
          <p:cNvPicPr preferRelativeResize="0"/>
          <p:nvPr/>
        </p:nvPicPr>
        <p:blipFill rotWithShape="1">
          <a:blip r:embed="rId3">
            <a:alphaModFix/>
          </a:blip>
          <a:srcRect b="0" l="823" r="0" t="1048"/>
          <a:stretch/>
        </p:blipFill>
        <p:spPr>
          <a:xfrm>
            <a:off x="201775" y="1059250"/>
            <a:ext cx="5933775" cy="3931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Java?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All Java classes, when compiled, turn into Java bytecode, which is low-level assembly instructions for the Java Virtual Machine to execute.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 the JVM (usually you download it packaged with some basic java classes and support structures as the JRE or Java Runtime Environment) is what you need to </a:t>
            </a:r>
            <a:r>
              <a:rPr i="1" lang="en">
                <a:solidFill>
                  <a:schemeClr val="dk1"/>
                </a:solidFill>
              </a:rPr>
              <a:t>run </a:t>
            </a:r>
            <a:r>
              <a:rPr lang="en">
                <a:solidFill>
                  <a:schemeClr val="dk1"/>
                </a:solidFill>
              </a:rPr>
              <a:t>Java programs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JDK, or Java Development Kit, is what you need if you want to </a:t>
            </a:r>
            <a:r>
              <a:rPr i="1" lang="en">
                <a:solidFill>
                  <a:schemeClr val="dk1"/>
                </a:solidFill>
              </a:rPr>
              <a:t>write</a:t>
            </a:r>
            <a:r>
              <a:rPr lang="en">
                <a:solidFill>
                  <a:schemeClr val="dk1"/>
                </a:solidFill>
              </a:rPr>
              <a:t> Java programs.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JDK contains the compiler, which turns Java into bytecode .class files.</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happening here?</a:t>
            </a:r>
            <a:endParaRPr/>
          </a:p>
        </p:txBody>
      </p:sp>
      <p:sp>
        <p:nvSpPr>
          <p:cNvPr id="374" name="Google Shape;37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int c;</a:t>
            </a:r>
            <a:endParaRPr>
              <a:solidFill>
                <a:srgbClr val="FFFFFF"/>
              </a:solidFill>
            </a:endParaRPr>
          </a:p>
          <a:p>
            <a:pPr indent="0" lvl="0" marL="0" rtl="0" algn="l">
              <a:spcBef>
                <a:spcPts val="0"/>
              </a:spcBef>
              <a:spcAft>
                <a:spcPts val="0"/>
              </a:spcAft>
              <a:buNone/>
            </a:pPr>
            <a:r>
              <a:rPr lang="en">
                <a:solidFill>
                  <a:srgbClr val="FFFFFF"/>
                </a:solidFill>
              </a:rPr>
              <a:t>while ((c = in.read()) != -1) { </a:t>
            </a:r>
            <a:endParaRPr>
              <a:solidFill>
                <a:srgbClr val="FFFFFF"/>
              </a:solidFill>
            </a:endParaRPr>
          </a:p>
          <a:p>
            <a:pPr indent="0" lvl="0" marL="0" rtl="0" algn="l">
              <a:spcBef>
                <a:spcPts val="0"/>
              </a:spcBef>
              <a:spcAft>
                <a:spcPts val="0"/>
              </a:spcAft>
              <a:buNone/>
            </a:pPr>
            <a:r>
              <a:rPr lang="en">
                <a:solidFill>
                  <a:srgbClr val="FFFFFF"/>
                </a:solidFill>
              </a:rPr>
              <a:t>    out.write(c); </a:t>
            </a:r>
            <a:endParaRPr>
              <a:solidFill>
                <a:srgbClr val="FFFFFF"/>
              </a:solidFill>
            </a:endParaRPr>
          </a:p>
          <a:p>
            <a:pPr indent="0" lvl="0" marL="0" rtl="0" algn="l">
              <a:spcBef>
                <a:spcPts val="0"/>
              </a:spcBef>
              <a:spcAft>
                <a:spcPts val="0"/>
              </a:spcAft>
              <a:buNone/>
            </a:pPr>
            <a:r>
              <a:rPr lang="en">
                <a:solidFill>
                  <a:srgbClr val="FFFFFF"/>
                </a:solidFill>
              </a:rPr>
              <a:t>}</a:t>
            </a:r>
            <a:endParaRPr/>
          </a:p>
          <a:p>
            <a:pPr indent="0" lvl="0" marL="0" rtl="0" algn="l">
              <a:spcBef>
                <a:spcPts val="1000"/>
              </a:spcBef>
              <a:spcAft>
                <a:spcPts val="0"/>
              </a:spcAft>
              <a:buNone/>
            </a:pPr>
            <a:r>
              <a:rPr lang="en">
                <a:solidFill>
                  <a:srgbClr val="FFFFFF"/>
                </a:solidFill>
              </a:rPr>
              <a:t>The FileInputStream class consumes 1 byte at a time from the data streaming into it from the input file</a:t>
            </a:r>
            <a:endParaRPr>
              <a:solidFill>
                <a:srgbClr val="FFFFFF"/>
              </a:solidFill>
            </a:endParaRPr>
          </a:p>
          <a:p>
            <a:pPr indent="0" lvl="0" marL="0" rtl="0" algn="l">
              <a:spcBef>
                <a:spcPts val="1600"/>
              </a:spcBef>
              <a:spcAft>
                <a:spcPts val="0"/>
              </a:spcAft>
              <a:buNone/>
            </a:pPr>
            <a:r>
              <a:rPr lang="en">
                <a:solidFill>
                  <a:srgbClr val="FFFFFF"/>
                </a:solidFill>
              </a:rPr>
              <a:t>c</a:t>
            </a:r>
            <a:r>
              <a:rPr lang="en">
                <a:solidFill>
                  <a:srgbClr val="FFFFFF"/>
                </a:solidFill>
              </a:rPr>
              <a:t> = in.read() puts 1 byte of the input into an int. If there is no byte to read, the value of c will be -1</a:t>
            </a:r>
            <a:endParaRPr>
              <a:solidFill>
                <a:srgbClr val="FFFFFF"/>
              </a:solidFill>
            </a:endParaRPr>
          </a:p>
          <a:p>
            <a:pPr indent="0" lvl="0" marL="0" rtl="0" algn="l">
              <a:spcBef>
                <a:spcPts val="1600"/>
              </a:spcBef>
              <a:spcAft>
                <a:spcPts val="1600"/>
              </a:spcAft>
              <a:buNone/>
            </a:pPr>
            <a:r>
              <a:rPr lang="en">
                <a:solidFill>
                  <a:srgbClr val="FFFFFF"/>
                </a:solidFill>
              </a:rPr>
              <a:t>out.write() writes that 1 byte to the output stream</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program</a:t>
            </a:r>
            <a:endParaRPr/>
          </a:p>
        </p:txBody>
      </p:sp>
      <p:pic>
        <p:nvPicPr>
          <p:cNvPr id="380" name="Google Shape;380;p63"/>
          <p:cNvPicPr preferRelativeResize="0"/>
          <p:nvPr/>
        </p:nvPicPr>
        <p:blipFill rotWithShape="1">
          <a:blip r:embed="rId3">
            <a:alphaModFix/>
          </a:blip>
          <a:srcRect b="0" l="823" r="0" t="1048"/>
          <a:stretch/>
        </p:blipFill>
        <p:spPr>
          <a:xfrm>
            <a:off x="201775" y="1059250"/>
            <a:ext cx="5933775" cy="39318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remember</a:t>
            </a:r>
            <a:endParaRPr/>
          </a:p>
        </p:txBody>
      </p:sp>
      <p:sp>
        <p:nvSpPr>
          <p:cNvPr id="386" name="Google Shape;386;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Must import the java.io.* package!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To import only the classes you need, you would write “import java.io.FileInputStream” and “import java.io.</a:t>
            </a:r>
            <a:r>
              <a:rPr lang="en">
                <a:solidFill>
                  <a:srgbClr val="FFFFFF"/>
                </a:solidFill>
              </a:rPr>
              <a:t>FileOutputStream</a:t>
            </a:r>
            <a:r>
              <a:rPr lang="en">
                <a:solidFill>
                  <a:srgbClr val="FFFFFF"/>
                </a:solidFill>
              </a:rPr>
              <a: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Remember to continue to read bytes from the input until there are none left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You should call .close() on your </a:t>
            </a:r>
            <a:r>
              <a:rPr lang="en">
                <a:solidFill>
                  <a:srgbClr val="FFFFFF"/>
                </a:solidFill>
              </a:rPr>
              <a:t>FileInputStream and FileOutputStream objects when you are done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Reading from a file always has the potential to throw errors...catch your exceptions!!!</a:t>
            </a:r>
            <a:endParaRPr>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program</a:t>
            </a:r>
            <a:endParaRPr/>
          </a:p>
        </p:txBody>
      </p:sp>
      <p:pic>
        <p:nvPicPr>
          <p:cNvPr id="392" name="Google Shape;392;p65"/>
          <p:cNvPicPr preferRelativeResize="0"/>
          <p:nvPr/>
        </p:nvPicPr>
        <p:blipFill rotWithShape="1">
          <a:blip r:embed="rId3">
            <a:alphaModFix/>
          </a:blip>
          <a:srcRect b="0" l="823" r="0" t="1048"/>
          <a:stretch/>
        </p:blipFill>
        <p:spPr>
          <a:xfrm>
            <a:off x="201775" y="1059250"/>
            <a:ext cx="5933775" cy="39318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types of reading files</a:t>
            </a:r>
            <a:endParaRPr/>
          </a:p>
        </p:txBody>
      </p:sp>
      <p:sp>
        <p:nvSpPr>
          <p:cNvPr id="398" name="Google Shape;398;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Using </a:t>
            </a:r>
            <a:r>
              <a:rPr lang="en">
                <a:solidFill>
                  <a:srgbClr val="FFFFFF"/>
                </a:solidFill>
              </a:rPr>
              <a:t>FileInputStream and FileOutputStream</a:t>
            </a:r>
            <a:r>
              <a:rPr lang="en">
                <a:solidFill>
                  <a:srgbClr val="FFFFFF"/>
                </a:solidFill>
              </a:rPr>
              <a:t> is limited because it only reads a byte at a time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How many different characters can you represent with 1 byte?</a:t>
            </a:r>
            <a:endParaRPr>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types of reading files</a:t>
            </a:r>
            <a:endParaRPr/>
          </a:p>
        </p:txBody>
      </p:sp>
      <p:sp>
        <p:nvSpPr>
          <p:cNvPr id="404" name="Google Shape;404;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Using FileInputStream and FileOutputStream is limited because it only reads a byte at a time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How many different characters can you represent with 1 byte?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ASCII characters are the basic set of characters that can be represented with a byte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That excludes characters from other languages, symbols, and even emoji</a:t>
            </a:r>
            <a:endParaRPr>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08" name="Shape 408"/>
        <p:cNvGrpSpPr/>
        <p:nvPr/>
      </p:nvGrpSpPr>
      <p:grpSpPr>
        <a:xfrm>
          <a:off x="0" y="0"/>
          <a:ext cx="0" cy="0"/>
          <a:chOff x="0" y="0"/>
          <a:chExt cx="0" cy="0"/>
        </a:xfrm>
      </p:grpSpPr>
      <p:pic>
        <p:nvPicPr>
          <p:cNvPr id="409" name="Google Shape;409;p68"/>
          <p:cNvPicPr preferRelativeResize="0"/>
          <p:nvPr/>
        </p:nvPicPr>
        <p:blipFill>
          <a:blip r:embed="rId3">
            <a:alphaModFix/>
          </a:blip>
          <a:stretch>
            <a:fillRect/>
          </a:stretch>
        </p:blipFill>
        <p:spPr>
          <a:xfrm>
            <a:off x="1431775" y="152400"/>
            <a:ext cx="6280461" cy="48387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types of reading files</a:t>
            </a:r>
            <a:endParaRPr/>
          </a:p>
        </p:txBody>
      </p:sp>
      <p:sp>
        <p:nvSpPr>
          <p:cNvPr id="415" name="Google Shape;415;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 order to read and write Unicode characters, you can use Java’s FileReader and FileWriter classes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They work almost identically to FileInputStream and FileOutputStream, except they read 2 bytes at a time, instead of 1</a:t>
            </a:r>
            <a:endParaRPr>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Scanner with a file</a:t>
            </a:r>
            <a:endParaRPr/>
          </a:p>
        </p:txBody>
      </p:sp>
      <p:sp>
        <p:nvSpPr>
          <p:cNvPr id="421" name="Google Shape;421;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You’ve probably used the Java Scanner class before to read user input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same Scanner class can be used to read input from a File object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This lets you use cool methods like .hasNextLine(), .readNextInt(), .readNextLine()</a:t>
            </a:r>
            <a:endParaRPr>
              <a:solidFill>
                <a:srgbClr val="FFFF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 Scanner on a file</a:t>
            </a:r>
            <a:endParaRPr/>
          </a:p>
        </p:txBody>
      </p:sp>
      <p:sp>
        <p:nvSpPr>
          <p:cNvPr id="427" name="Google Shape;427;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import java.util.Scanner;</a:t>
            </a:r>
            <a:endParaRPr sz="14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public class ScanFile {</a:t>
            </a:r>
            <a:endParaRPr sz="1400">
              <a:solidFill>
                <a:srgbClr val="FFFFFF"/>
              </a:solidFill>
              <a:latin typeface="Source Code Pro"/>
              <a:ea typeface="Source Code Pro"/>
              <a:cs typeface="Source Code Pro"/>
              <a:sym typeface="Source Code Pro"/>
            </a:endParaRPr>
          </a:p>
          <a:p>
            <a:pPr indent="45720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public static void main(String args[]) {  </a:t>
            </a:r>
            <a:endParaRPr sz="14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		try {</a:t>
            </a:r>
            <a:endParaRPr sz="14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			</a:t>
            </a:r>
            <a:r>
              <a:rPr lang="en" sz="1400">
                <a:solidFill>
                  <a:srgbClr val="EA9999"/>
                </a:solidFill>
                <a:latin typeface="Source Code Pro"/>
                <a:ea typeface="Source Code Pro"/>
                <a:cs typeface="Source Code Pro"/>
                <a:sym typeface="Source Code Pro"/>
              </a:rPr>
              <a:t>Scanner sc = new Scanner(new File("input.txt")); // Set up</a:t>
            </a:r>
            <a:endParaRPr sz="1400">
              <a:solidFill>
                <a:srgbClr val="EA9999"/>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			</a:t>
            </a:r>
            <a:r>
              <a:rPr lang="en" sz="1400">
                <a:solidFill>
                  <a:srgbClr val="A4C2F4"/>
                </a:solidFill>
                <a:latin typeface="Source Code Pro"/>
                <a:ea typeface="Source Code Pro"/>
                <a:cs typeface="Source Code Pro"/>
                <a:sym typeface="Source Code Pro"/>
              </a:rPr>
              <a:t>while (sc.hasNext()) { // loop and read</a:t>
            </a:r>
            <a:endParaRPr sz="1400">
              <a:solidFill>
                <a:srgbClr val="A4C2F4"/>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A4C2F4"/>
                </a:solidFill>
                <a:latin typeface="Source Code Pro"/>
                <a:ea typeface="Source Code Pro"/>
                <a:cs typeface="Source Code Pro"/>
                <a:sym typeface="Source Code Pro"/>
              </a:rPr>
              <a:t>				String str = sc.nextLine(); </a:t>
            </a:r>
            <a:endParaRPr sz="1400">
              <a:solidFill>
                <a:srgbClr val="A4C2F4"/>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A4C2F4"/>
                </a:solidFill>
                <a:latin typeface="Source Code Pro"/>
                <a:ea typeface="Source Code Pro"/>
                <a:cs typeface="Source Code Pro"/>
                <a:sym typeface="Source Code Pro"/>
              </a:rPr>
              <a:t>				System.out.println(str); </a:t>
            </a:r>
            <a:endParaRPr sz="1400">
              <a:solidFill>
                <a:srgbClr val="A4C2F4"/>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A4C2F4"/>
                </a:solidFill>
                <a:latin typeface="Source Code Pro"/>
                <a:ea typeface="Source Code Pro"/>
                <a:cs typeface="Source Code Pro"/>
                <a:sym typeface="Source Code Pro"/>
              </a:rPr>
              <a:t>			} </a:t>
            </a:r>
            <a:endParaRPr sz="1400">
              <a:solidFill>
                <a:srgbClr val="A4C2F4"/>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			</a:t>
            </a:r>
            <a:r>
              <a:rPr lang="en" sz="1400">
                <a:solidFill>
                  <a:srgbClr val="EA9999"/>
                </a:solidFill>
                <a:latin typeface="Source Code Pro"/>
                <a:ea typeface="Source Code Pro"/>
                <a:cs typeface="Source Code Pro"/>
                <a:sym typeface="Source Code Pro"/>
              </a:rPr>
              <a:t>sc.close();  // Clean up after yourself</a:t>
            </a:r>
            <a:endParaRPr sz="1400">
              <a:solidFill>
                <a:srgbClr val="EA9999"/>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		} catch (IOException io) {</a:t>
            </a:r>
            <a:endParaRPr sz="14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			System.out.println("Exception occurred while reading the file.");</a:t>
            </a:r>
            <a:endParaRPr sz="14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		}</a:t>
            </a:r>
            <a:endParaRPr sz="1400">
              <a:solidFill>
                <a:srgbClr val="FFFFFF"/>
              </a:solidFill>
              <a:latin typeface="Source Code Pro"/>
              <a:ea typeface="Source Code Pro"/>
              <a:cs typeface="Source Code Pro"/>
              <a:sym typeface="Source Code Pro"/>
            </a:endParaRPr>
          </a:p>
          <a:p>
            <a:pPr indent="45720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a:t>
            </a:r>
            <a:endParaRPr sz="14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400">
                <a:solidFill>
                  <a:srgbClr val="FFFFFF"/>
                </a:solidFill>
                <a:latin typeface="Source Code Pro"/>
                <a:ea typeface="Source Code Pro"/>
                <a:cs typeface="Source Code Pro"/>
                <a:sym typeface="Source Code Pro"/>
              </a:rPr>
              <a:t>}</a:t>
            </a:r>
            <a:endParaRPr sz="1400">
              <a:solidFill>
                <a:srgbClr val="FFFFFF"/>
              </a:solidFill>
              <a:latin typeface="Source Code Pro"/>
              <a:ea typeface="Source Code Pro"/>
              <a:cs typeface="Source Code Pro"/>
              <a:sym typeface="Source Code Pro"/>
            </a:endParaRPr>
          </a:p>
          <a:p>
            <a:pPr indent="0" lvl="0" marL="0" rtl="0" algn="l">
              <a:spcBef>
                <a:spcPts val="0"/>
              </a:spcBef>
              <a:spcAft>
                <a:spcPts val="1600"/>
              </a:spcAft>
              <a:buNone/>
            </a:pPr>
            <a:r>
              <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one do I need?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“Usually, if you only care about running Java programs on computer you will only install the JRE. It's all you need. On the other hand, if you are planning to do some Java programming, you need to install the JDK instead” -helpful StackOverflow user</a:t>
            </a:r>
            <a:endParaRPr>
              <a:solidFill>
                <a:srgbClr val="FFFFF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433" name="Google Shape;433;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Level 1:</a:t>
            </a:r>
            <a:endParaRPr>
              <a:solidFill>
                <a:srgbClr val="FFFFFF"/>
              </a:solidFill>
            </a:endParaRPr>
          </a:p>
          <a:p>
            <a:pPr indent="0" lvl="0" marL="0" rtl="0" algn="l">
              <a:spcBef>
                <a:spcPts val="0"/>
              </a:spcBef>
              <a:spcAft>
                <a:spcPts val="0"/>
              </a:spcAft>
              <a:buNone/>
            </a:pPr>
            <a:r>
              <a:rPr lang="en">
                <a:solidFill>
                  <a:srgbClr val="FFFFFF"/>
                </a:solidFill>
              </a:rPr>
              <a:t>Write a program to read each country name in the input file, and write the first letter of each name to an output file. </a:t>
            </a:r>
            <a:r>
              <a:rPr lang="en">
                <a:solidFill>
                  <a:srgbClr val="FFFFFF"/>
                </a:solidFill>
              </a:rPr>
              <a:t>Find the input file in the Exercises folder on Github, called “Exercise1.txt”</a:t>
            </a:r>
            <a:endParaRPr>
              <a:solidFill>
                <a:srgbClr val="FFFFFF"/>
              </a:solidFill>
            </a:endParaRPr>
          </a:p>
          <a:p>
            <a:pPr indent="0" lvl="0" marL="0" rtl="0" algn="l">
              <a:spcBef>
                <a:spcPts val="0"/>
              </a:spcBef>
              <a:spcAft>
                <a:spcPts val="0"/>
              </a:spcAft>
              <a:buNone/>
            </a:pPr>
            <a:r>
              <a:rPr lang="en">
                <a:solidFill>
                  <a:srgbClr val="FFFFFF"/>
                </a:solidFill>
              </a:rPr>
              <a:t>Level 2:</a:t>
            </a:r>
            <a:endParaRPr>
              <a:solidFill>
                <a:srgbClr val="FFFFFF"/>
              </a:solidFill>
            </a:endParaRPr>
          </a:p>
          <a:p>
            <a:pPr indent="0" lvl="0" marL="0" rtl="0" algn="l">
              <a:spcBef>
                <a:spcPts val="0"/>
              </a:spcBef>
              <a:spcAft>
                <a:spcPts val="0"/>
              </a:spcAft>
              <a:buNone/>
            </a:pPr>
            <a:r>
              <a:rPr lang="en">
                <a:solidFill>
                  <a:srgbClr val="FFFFFF"/>
                </a:solidFill>
              </a:rPr>
              <a:t>Write a program that will count the number of lines in each file that is specified on the command line. Assume that the files are text files. Note that multiple files can be specified, as in "java LineCounts file1.txt file2.txt file3.txt". Write each file name, along with the number of lines in that file, to standard output. If an error occurs while trying to read from one of the files, you should print an error message for that file, but you should still process all the remaining files.</a:t>
            </a:r>
            <a:endParaRPr>
              <a:solidFill>
                <a:srgbClr val="FFFF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Inheritance and Polymorphism</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Polymorphism</a:t>
            </a:r>
            <a:endParaRPr/>
          </a:p>
        </p:txBody>
      </p:sp>
      <p:sp>
        <p:nvSpPr>
          <p:cNvPr id="444" name="Google Shape;444;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“Having many forms”</a:t>
            </a:r>
            <a:endParaRPr/>
          </a:p>
          <a:p>
            <a:pPr indent="0" lvl="0" marL="0" rtl="0" algn="l">
              <a:spcBef>
                <a:spcPts val="1600"/>
              </a:spcBef>
              <a:spcAft>
                <a:spcPts val="0"/>
              </a:spcAft>
              <a:buNone/>
            </a:pPr>
            <a:r>
              <a:rPr lang="en"/>
              <a:t>There are two forms of polymorphism, </a:t>
            </a:r>
            <a:r>
              <a:rPr b="1" lang="en"/>
              <a:t>Overloading </a:t>
            </a:r>
            <a:r>
              <a:rPr lang="en"/>
              <a:t>and </a:t>
            </a:r>
            <a:r>
              <a:rPr b="1" lang="en"/>
              <a:t>Overriding</a:t>
            </a:r>
            <a:r>
              <a:rPr lang="en"/>
              <a:t>. </a:t>
            </a:r>
            <a:endParaRPr/>
          </a:p>
          <a:p>
            <a:pPr indent="0" lvl="0" marL="0" rtl="0" algn="l">
              <a:spcBef>
                <a:spcPts val="1600"/>
              </a:spcBef>
              <a:spcAft>
                <a:spcPts val="0"/>
              </a:spcAft>
              <a:buNone/>
            </a:pPr>
            <a:r>
              <a:rPr lang="en"/>
              <a:t>Overloading is </a:t>
            </a:r>
            <a:r>
              <a:rPr b="1" lang="en"/>
              <a:t>compile time polymorphism</a:t>
            </a:r>
            <a:r>
              <a:rPr lang="en"/>
              <a:t>. When your program is compiled java decides which version of a method is being invoked. You’ve actually already used this by creating default and overloaded (non-default) constructors. </a:t>
            </a:r>
            <a:endParaRPr/>
          </a:p>
          <a:p>
            <a:pPr indent="0" lvl="0" marL="0" rtl="0" algn="l">
              <a:spcBef>
                <a:spcPts val="1600"/>
              </a:spcBef>
              <a:spcAft>
                <a:spcPts val="1600"/>
              </a:spcAft>
              <a:buNone/>
            </a:pPr>
            <a:r>
              <a:rPr lang="en"/>
              <a:t>Overriding is </a:t>
            </a:r>
            <a:r>
              <a:rPr b="1" lang="en"/>
              <a:t>runtime polymorphism</a:t>
            </a:r>
            <a:r>
              <a:rPr lang="en"/>
              <a:t>. It is used alongside </a:t>
            </a:r>
            <a:r>
              <a:rPr lang="en"/>
              <a:t>inheritance to distinguish between different forms of the same method when your program runs.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Compile Time Polymorphism Demo</a:t>
            </a:r>
            <a:endParaRPr/>
          </a:p>
        </p:txBody>
      </p:sp>
      <p:pic>
        <p:nvPicPr>
          <p:cNvPr id="450" name="Google Shape;450;p75"/>
          <p:cNvPicPr preferRelativeResize="0"/>
          <p:nvPr/>
        </p:nvPicPr>
        <p:blipFill>
          <a:blip r:embed="rId3">
            <a:alphaModFix/>
          </a:blip>
          <a:stretch>
            <a:fillRect/>
          </a:stretch>
        </p:blipFill>
        <p:spPr>
          <a:xfrm>
            <a:off x="857738" y="1160500"/>
            <a:ext cx="7428527" cy="3820975"/>
          </a:xfrm>
          <a:prstGeom prst="rect">
            <a:avLst/>
          </a:prstGeom>
          <a:noFill/>
          <a:ln>
            <a:noFill/>
          </a:ln>
        </p:spPr>
      </p:pic>
      <p:sp>
        <p:nvSpPr>
          <p:cNvPr id="451" name="Google Shape;451;p75"/>
          <p:cNvSpPr/>
          <p:nvPr/>
        </p:nvSpPr>
        <p:spPr>
          <a:xfrm>
            <a:off x="3408700" y="1451725"/>
            <a:ext cx="3249600" cy="35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5"/>
          <p:cNvSpPr/>
          <p:nvPr/>
        </p:nvSpPr>
        <p:spPr>
          <a:xfrm>
            <a:off x="1149400" y="2740000"/>
            <a:ext cx="6960600" cy="951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5"/>
          <p:cNvSpPr/>
          <p:nvPr/>
        </p:nvSpPr>
        <p:spPr>
          <a:xfrm>
            <a:off x="1437825" y="1884350"/>
            <a:ext cx="3038100" cy="3171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5"/>
          <p:cNvSpPr/>
          <p:nvPr/>
        </p:nvSpPr>
        <p:spPr>
          <a:xfrm>
            <a:off x="1139800" y="3768700"/>
            <a:ext cx="6960600" cy="10863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Compile Time Polymorphism Demo; the Output</a:t>
            </a:r>
            <a:endParaRPr/>
          </a:p>
        </p:txBody>
      </p:sp>
      <p:pic>
        <p:nvPicPr>
          <p:cNvPr id="460" name="Google Shape;460;p76"/>
          <p:cNvPicPr preferRelativeResize="0"/>
          <p:nvPr/>
        </p:nvPicPr>
        <p:blipFill>
          <a:blip r:embed="rId3">
            <a:alphaModFix/>
          </a:blip>
          <a:stretch>
            <a:fillRect/>
          </a:stretch>
        </p:blipFill>
        <p:spPr>
          <a:xfrm>
            <a:off x="271463" y="1766888"/>
            <a:ext cx="8601075" cy="1609725"/>
          </a:xfrm>
          <a:prstGeom prst="rect">
            <a:avLst/>
          </a:prstGeom>
          <a:noFill/>
          <a:ln>
            <a:noFill/>
          </a:ln>
        </p:spPr>
      </p:pic>
      <p:sp>
        <p:nvSpPr>
          <p:cNvPr id="461" name="Google Shape;461;p76"/>
          <p:cNvSpPr/>
          <p:nvPr/>
        </p:nvSpPr>
        <p:spPr>
          <a:xfrm>
            <a:off x="245700" y="1946175"/>
            <a:ext cx="7393200" cy="62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6"/>
          <p:cNvSpPr/>
          <p:nvPr/>
        </p:nvSpPr>
        <p:spPr>
          <a:xfrm>
            <a:off x="245700" y="2657525"/>
            <a:ext cx="8431500" cy="7191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Polymorphism</a:t>
            </a:r>
            <a:endParaRPr/>
          </a:p>
        </p:txBody>
      </p:sp>
      <p:sp>
        <p:nvSpPr>
          <p:cNvPr id="468" name="Google Shape;468;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this second form of polymorphism?</a:t>
            </a:r>
            <a:endParaRPr/>
          </a:p>
          <a:p>
            <a:pPr indent="0" lvl="0" marL="0" rtl="0" algn="l">
              <a:spcBef>
                <a:spcPts val="1600"/>
              </a:spcBef>
              <a:spcAft>
                <a:spcPts val="1600"/>
              </a:spcAft>
              <a:buNone/>
            </a:pPr>
            <a:r>
              <a:rPr lang="en"/>
              <a:t>Let’s put a pin in that for now, </a:t>
            </a:r>
            <a:r>
              <a:rPr lang="en" strike="sngStrike"/>
              <a:t>I don’t want to make two examples</a:t>
            </a:r>
            <a:r>
              <a:rPr lang="en"/>
              <a:t> it’s easier to understand if we talk about inheritance first.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a:t>
            </a:r>
            <a:r>
              <a:rPr lang="en"/>
              <a:t>- What is it?</a:t>
            </a:r>
            <a:endParaRPr/>
          </a:p>
        </p:txBody>
      </p:sp>
      <p:sp>
        <p:nvSpPr>
          <p:cNvPr id="474" name="Google Shape;474;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Programming</a:t>
            </a:r>
            <a:r>
              <a:rPr lang="en"/>
              <a:t> is about being lazy, we don’t write something twice if we only have to write it once. </a:t>
            </a:r>
            <a:endParaRPr/>
          </a:p>
          <a:p>
            <a:pPr indent="0" lvl="0" marL="0" rtl="0" algn="l">
              <a:spcBef>
                <a:spcPts val="1600"/>
              </a:spcBef>
              <a:spcAft>
                <a:spcPts val="0"/>
              </a:spcAft>
              <a:buNone/>
            </a:pPr>
            <a:r>
              <a:rPr b="1" lang="en"/>
              <a:t>Super classes</a:t>
            </a:r>
            <a:r>
              <a:rPr lang="en"/>
              <a:t>, also called </a:t>
            </a:r>
            <a:r>
              <a:rPr b="1" lang="en"/>
              <a:t>parent classes</a:t>
            </a:r>
            <a:r>
              <a:rPr lang="en"/>
              <a:t>, let us share features of different objects. If two classes have something in common, we make super classes to let them share things like methods and variables.</a:t>
            </a:r>
            <a:endParaRPr/>
          </a:p>
          <a:p>
            <a:pPr indent="0" lvl="0" marL="0" rtl="0" algn="l">
              <a:spcBef>
                <a:spcPts val="1600"/>
              </a:spcBef>
              <a:spcAft>
                <a:spcPts val="0"/>
              </a:spcAft>
              <a:buNone/>
            </a:pPr>
            <a:r>
              <a:rPr b="1" lang="en"/>
              <a:t>Abstract classes</a:t>
            </a:r>
            <a:r>
              <a:rPr lang="en"/>
              <a:t> act like a template for classes that inherit them. We specify the features a </a:t>
            </a:r>
            <a:r>
              <a:rPr lang="en"/>
              <a:t>subclass</a:t>
            </a:r>
            <a:r>
              <a:rPr lang="en"/>
              <a:t> must fulfill. </a:t>
            </a:r>
            <a:endParaRPr/>
          </a:p>
          <a:p>
            <a:pPr indent="0" lvl="0" marL="0" rtl="0" algn="l">
              <a:spcBef>
                <a:spcPts val="1600"/>
              </a:spcBef>
              <a:spcAft>
                <a:spcPts val="0"/>
              </a:spcAft>
              <a:buNone/>
            </a:pPr>
            <a:r>
              <a:rPr b="1" lang="en"/>
              <a:t>Sub classes</a:t>
            </a:r>
            <a:r>
              <a:rPr lang="en"/>
              <a:t>, also called </a:t>
            </a:r>
            <a:r>
              <a:rPr b="1" lang="en"/>
              <a:t>child classes</a:t>
            </a:r>
            <a:r>
              <a:rPr lang="en"/>
              <a:t>, allow for differences between objects. e.g. Chairs and </a:t>
            </a:r>
            <a:r>
              <a:rPr lang="en"/>
              <a:t>shelves</a:t>
            </a:r>
            <a:r>
              <a:rPr lang="en"/>
              <a:t> are both furniture, but they aren’t the same kind of furniture. </a:t>
            </a:r>
            <a:endParaRPr/>
          </a:p>
          <a:p>
            <a:pPr indent="0" lvl="0" marL="0" rtl="0" algn="l">
              <a:spcBef>
                <a:spcPts val="16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 Why use it?</a:t>
            </a:r>
            <a:endParaRPr/>
          </a:p>
        </p:txBody>
      </p:sp>
      <p:sp>
        <p:nvSpPr>
          <p:cNvPr id="480" name="Google Shape;480;p79"/>
          <p:cNvSpPr txBox="1"/>
          <p:nvPr>
            <p:ph idx="1" type="body"/>
          </p:nvPr>
        </p:nvSpPr>
        <p:spPr>
          <a:xfrm>
            <a:off x="311700" y="1152475"/>
            <a:ext cx="8520600" cy="119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say we want to make objects that represent pieces of furniture. There are many different kinds of furniture. What do they all have in common? What might be specific to a couch, or a shelf?</a:t>
            </a:r>
            <a:endParaRPr/>
          </a:p>
        </p:txBody>
      </p:sp>
      <p:sp>
        <p:nvSpPr>
          <p:cNvPr id="481" name="Google Shape;481;p79"/>
          <p:cNvSpPr txBox="1"/>
          <p:nvPr/>
        </p:nvSpPr>
        <p:spPr>
          <a:xfrm>
            <a:off x="628950" y="2484825"/>
            <a:ext cx="2875800" cy="11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All furniture objects have:</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Names</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Colors</a:t>
            </a:r>
            <a:endParaRPr sz="1800">
              <a:solidFill>
                <a:schemeClr val="lt2"/>
              </a:solidFill>
            </a:endParaRPr>
          </a:p>
        </p:txBody>
      </p:sp>
      <p:sp>
        <p:nvSpPr>
          <p:cNvPr id="482" name="Google Shape;482;p79"/>
          <p:cNvSpPr txBox="1"/>
          <p:nvPr/>
        </p:nvSpPr>
        <p:spPr>
          <a:xfrm>
            <a:off x="4033625" y="2484825"/>
            <a:ext cx="3653400" cy="189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lt2"/>
                </a:solidFill>
              </a:rPr>
              <a:t>Couches have:</a:t>
            </a:r>
            <a:endParaRPr sz="1800">
              <a:solidFill>
                <a:schemeClr val="lt2"/>
              </a:solidFill>
            </a:endParaRPr>
          </a:p>
          <a:p>
            <a:pPr indent="-342900" lvl="0" marL="457200" marR="0" rtl="0" algn="l">
              <a:lnSpc>
                <a:spcPct val="100000"/>
              </a:lnSpc>
              <a:spcBef>
                <a:spcPts val="0"/>
              </a:spcBef>
              <a:spcAft>
                <a:spcPts val="0"/>
              </a:spcAft>
              <a:buClr>
                <a:schemeClr val="lt2"/>
              </a:buClr>
              <a:buSzPts val="1800"/>
              <a:buChar char="●"/>
            </a:pPr>
            <a:r>
              <a:rPr lang="en" sz="1800">
                <a:solidFill>
                  <a:schemeClr val="lt2"/>
                </a:solidFill>
              </a:rPr>
              <a:t>A </a:t>
            </a:r>
            <a:r>
              <a:rPr lang="en" sz="1800">
                <a:solidFill>
                  <a:schemeClr val="lt2"/>
                </a:solidFill>
              </a:rPr>
              <a:t>maximum</a:t>
            </a:r>
            <a:r>
              <a:rPr lang="en" sz="1800">
                <a:solidFill>
                  <a:schemeClr val="lt2"/>
                </a:solidFill>
              </a:rPr>
              <a:t> occupancy</a:t>
            </a:r>
            <a:endParaRPr sz="1800">
              <a:solidFill>
                <a:schemeClr val="lt2"/>
              </a:solidFill>
            </a:endParaRPr>
          </a:p>
          <a:p>
            <a:pPr indent="0" lvl="0" marL="0" marR="0" rtl="0" algn="l">
              <a:lnSpc>
                <a:spcPct val="100000"/>
              </a:lnSpc>
              <a:spcBef>
                <a:spcPts val="0"/>
              </a:spcBef>
              <a:spcAft>
                <a:spcPts val="0"/>
              </a:spcAft>
              <a:buNone/>
            </a:pPr>
            <a:r>
              <a:t/>
            </a:r>
            <a:endParaRPr sz="1800">
              <a:solidFill>
                <a:schemeClr val="lt2"/>
              </a:solidFill>
            </a:endParaRPr>
          </a:p>
          <a:p>
            <a:pPr indent="0" lvl="0" marL="0" marR="0" rtl="0" algn="l">
              <a:lnSpc>
                <a:spcPct val="100000"/>
              </a:lnSpc>
              <a:spcBef>
                <a:spcPts val="0"/>
              </a:spcBef>
              <a:spcAft>
                <a:spcPts val="0"/>
              </a:spcAft>
              <a:buNone/>
            </a:pPr>
            <a:r>
              <a:rPr lang="en" sz="1800">
                <a:solidFill>
                  <a:schemeClr val="lt2"/>
                </a:solidFill>
              </a:rPr>
              <a:t>Shelves have:</a:t>
            </a:r>
            <a:endParaRPr sz="1800">
              <a:solidFill>
                <a:schemeClr val="lt2"/>
              </a:solidFill>
            </a:endParaRPr>
          </a:p>
          <a:p>
            <a:pPr indent="-342900" lvl="0" marL="457200" marR="0" rtl="0" algn="l">
              <a:lnSpc>
                <a:spcPct val="100000"/>
              </a:lnSpc>
              <a:spcBef>
                <a:spcPts val="0"/>
              </a:spcBef>
              <a:spcAft>
                <a:spcPts val="0"/>
              </a:spcAft>
              <a:buClr>
                <a:schemeClr val="lt2"/>
              </a:buClr>
              <a:buSzPts val="1800"/>
              <a:buChar char="●"/>
            </a:pPr>
            <a:r>
              <a:rPr lang="en" sz="1800">
                <a:solidFill>
                  <a:schemeClr val="lt2"/>
                </a:solidFill>
              </a:rPr>
              <a:t>Storage volume</a:t>
            </a:r>
            <a:endParaRPr sz="1800">
              <a:solidFill>
                <a:schemeClr val="lt2"/>
              </a:solidFill>
            </a:endParaRPr>
          </a:p>
          <a:p>
            <a:pPr indent="-342900" lvl="0" marL="457200" marR="0" rtl="0" algn="l">
              <a:lnSpc>
                <a:spcPct val="100000"/>
              </a:lnSpc>
              <a:spcBef>
                <a:spcPts val="0"/>
              </a:spcBef>
              <a:spcAft>
                <a:spcPts val="0"/>
              </a:spcAft>
              <a:buClr>
                <a:schemeClr val="lt2"/>
              </a:buClr>
              <a:buSzPts val="1800"/>
              <a:buChar char="●"/>
            </a:pPr>
            <a:r>
              <a:rPr lang="en" sz="1800">
                <a:solidFill>
                  <a:schemeClr val="lt2"/>
                </a:solidFill>
              </a:rPr>
              <a:t>A number of partitions</a:t>
            </a:r>
            <a:endParaRPr sz="1800">
              <a:solidFill>
                <a:schemeClr val="lt2"/>
              </a:solidFill>
            </a:endParaRPr>
          </a:p>
          <a:p>
            <a:pPr indent="0" lvl="0" marL="0" marR="0" rtl="0" algn="l">
              <a:lnSpc>
                <a:spcPct val="100000"/>
              </a:lnSpc>
              <a:spcBef>
                <a:spcPts val="0"/>
              </a:spcBef>
              <a:spcAft>
                <a:spcPts val="0"/>
              </a:spcAft>
              <a:buNone/>
            </a:pPr>
            <a:r>
              <a:t/>
            </a:r>
            <a:endParaRPr sz="1800">
              <a:solidFill>
                <a:schemeClr val="lt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 Super Classes</a:t>
            </a:r>
            <a:endParaRPr/>
          </a:p>
        </p:txBody>
      </p:sp>
      <p:pic>
        <p:nvPicPr>
          <p:cNvPr id="488" name="Google Shape;488;p80"/>
          <p:cNvPicPr preferRelativeResize="0"/>
          <p:nvPr/>
        </p:nvPicPr>
        <p:blipFill>
          <a:blip r:embed="rId3">
            <a:alphaModFix/>
          </a:blip>
          <a:stretch>
            <a:fillRect/>
          </a:stretch>
        </p:blipFill>
        <p:spPr>
          <a:xfrm>
            <a:off x="871538" y="1564300"/>
            <a:ext cx="7400925" cy="26193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 Subclasses</a:t>
            </a:r>
            <a:endParaRPr/>
          </a:p>
        </p:txBody>
      </p:sp>
      <p:pic>
        <p:nvPicPr>
          <p:cNvPr id="494" name="Google Shape;494;p81"/>
          <p:cNvPicPr preferRelativeResize="0"/>
          <p:nvPr/>
        </p:nvPicPr>
        <p:blipFill>
          <a:blip r:embed="rId3">
            <a:alphaModFix/>
          </a:blip>
          <a:stretch>
            <a:fillRect/>
          </a:stretch>
        </p:blipFill>
        <p:spPr>
          <a:xfrm>
            <a:off x="0" y="1064375"/>
            <a:ext cx="6783140" cy="3820975"/>
          </a:xfrm>
          <a:prstGeom prst="rect">
            <a:avLst/>
          </a:prstGeom>
          <a:noFill/>
          <a:ln>
            <a:noFill/>
          </a:ln>
        </p:spPr>
      </p:pic>
      <p:sp>
        <p:nvSpPr>
          <p:cNvPr id="495" name="Google Shape;495;p81"/>
          <p:cNvSpPr txBox="1"/>
          <p:nvPr/>
        </p:nvSpPr>
        <p:spPr>
          <a:xfrm>
            <a:off x="6812075" y="1061675"/>
            <a:ext cx="2230500" cy="382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FF0000"/>
                </a:solidFill>
              </a:rPr>
              <a:t>Extends</a:t>
            </a:r>
            <a:r>
              <a:rPr lang="en" sz="1800">
                <a:solidFill>
                  <a:schemeClr val="lt2"/>
                </a:solidFill>
              </a:rPr>
              <a:t> tells java that these classes inherit the Furniture class</a:t>
            </a:r>
            <a:endParaRPr sz="1800">
              <a:solidFill>
                <a:schemeClr val="lt2"/>
              </a:solidFill>
            </a:endParaRPr>
          </a:p>
          <a:p>
            <a:pPr indent="0" lvl="0" marL="0" marR="0" rtl="0" algn="l">
              <a:lnSpc>
                <a:spcPct val="100000"/>
              </a:lnSpc>
              <a:spcBef>
                <a:spcPts val="0"/>
              </a:spcBef>
              <a:spcAft>
                <a:spcPts val="0"/>
              </a:spcAft>
              <a:buNone/>
            </a:pPr>
            <a:r>
              <a:t/>
            </a:r>
            <a:endParaRPr sz="1800">
              <a:solidFill>
                <a:schemeClr val="lt2"/>
              </a:solidFill>
            </a:endParaRPr>
          </a:p>
          <a:p>
            <a:pPr indent="0" lvl="0" marL="0" marR="0" rtl="0" algn="l">
              <a:lnSpc>
                <a:spcPct val="100000"/>
              </a:lnSpc>
              <a:spcBef>
                <a:spcPts val="0"/>
              </a:spcBef>
              <a:spcAft>
                <a:spcPts val="0"/>
              </a:spcAft>
              <a:buNone/>
            </a:pPr>
            <a:r>
              <a:rPr b="1" lang="en" sz="1800">
                <a:solidFill>
                  <a:srgbClr val="00FF00"/>
                </a:solidFill>
              </a:rPr>
              <a:t>Super</a:t>
            </a:r>
            <a:r>
              <a:rPr lang="en" sz="1800">
                <a:solidFill>
                  <a:schemeClr val="lt2"/>
                </a:solidFill>
              </a:rPr>
              <a:t> sends parameters to the super class</a:t>
            </a:r>
            <a:endParaRPr sz="1800">
              <a:solidFill>
                <a:schemeClr val="lt2"/>
              </a:solidFill>
            </a:endParaRPr>
          </a:p>
        </p:txBody>
      </p:sp>
      <p:sp>
        <p:nvSpPr>
          <p:cNvPr id="496" name="Google Shape;496;p81"/>
          <p:cNvSpPr/>
          <p:nvPr/>
        </p:nvSpPr>
        <p:spPr>
          <a:xfrm>
            <a:off x="880200" y="975175"/>
            <a:ext cx="730800" cy="259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1"/>
          <p:cNvSpPr/>
          <p:nvPr/>
        </p:nvSpPr>
        <p:spPr>
          <a:xfrm>
            <a:off x="880200" y="2521600"/>
            <a:ext cx="730800" cy="259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1"/>
          <p:cNvSpPr/>
          <p:nvPr/>
        </p:nvSpPr>
        <p:spPr>
          <a:xfrm>
            <a:off x="492800" y="1587625"/>
            <a:ext cx="730800" cy="2595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1"/>
          <p:cNvSpPr/>
          <p:nvPr/>
        </p:nvSpPr>
        <p:spPr>
          <a:xfrm>
            <a:off x="492800" y="3287875"/>
            <a:ext cx="730800" cy="2595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you wanna write some Java code...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 basic steps for creating and running a Java program are:</a:t>
            </a:r>
            <a:endParaRPr>
              <a:solidFill>
                <a:schemeClr val="dk1"/>
              </a:solidFill>
            </a:endParaRPr>
          </a:p>
          <a:p>
            <a:pPr indent="-342900" lvl="0" marL="914400" rtl="0" algn="l">
              <a:spcBef>
                <a:spcPts val="0"/>
              </a:spcBef>
              <a:spcAft>
                <a:spcPts val="0"/>
              </a:spcAft>
              <a:buClr>
                <a:schemeClr val="dk1"/>
              </a:buClr>
              <a:buSzPts val="1800"/>
              <a:buAutoNum type="arabicPeriod"/>
            </a:pPr>
            <a:r>
              <a:rPr lang="en">
                <a:solidFill>
                  <a:schemeClr val="dk1"/>
                </a:solidFill>
              </a:rPr>
              <a:t>Edit the code</a:t>
            </a:r>
            <a:endParaRPr>
              <a:solidFill>
                <a:schemeClr val="dk1"/>
              </a:solidFill>
            </a:endParaRPr>
          </a:p>
          <a:p>
            <a:pPr indent="-342900" lvl="0" marL="914400" rtl="0" algn="l">
              <a:spcBef>
                <a:spcPts val="0"/>
              </a:spcBef>
              <a:spcAft>
                <a:spcPts val="0"/>
              </a:spcAft>
              <a:buClr>
                <a:schemeClr val="dk1"/>
              </a:buClr>
              <a:buSzPts val="1800"/>
              <a:buAutoNum type="arabicPeriod"/>
            </a:pPr>
            <a:r>
              <a:rPr lang="en">
                <a:solidFill>
                  <a:schemeClr val="dk1"/>
                </a:solidFill>
              </a:rPr>
              <a:t>Save the code</a:t>
            </a:r>
            <a:endParaRPr>
              <a:solidFill>
                <a:schemeClr val="dk1"/>
              </a:solidFill>
            </a:endParaRPr>
          </a:p>
          <a:p>
            <a:pPr indent="-342900" lvl="0" marL="914400" rtl="0" algn="l">
              <a:spcBef>
                <a:spcPts val="0"/>
              </a:spcBef>
              <a:spcAft>
                <a:spcPts val="0"/>
              </a:spcAft>
              <a:buClr>
                <a:schemeClr val="dk1"/>
              </a:buClr>
              <a:buSzPts val="1800"/>
              <a:buAutoNum type="arabicPeriod"/>
            </a:pPr>
            <a:r>
              <a:rPr lang="en">
                <a:solidFill>
                  <a:schemeClr val="dk1"/>
                </a:solidFill>
              </a:rPr>
              <a:t>Compile the code</a:t>
            </a:r>
            <a:endParaRPr>
              <a:solidFill>
                <a:schemeClr val="dk1"/>
              </a:solidFill>
            </a:endParaRPr>
          </a:p>
          <a:p>
            <a:pPr indent="-342900" lvl="0" marL="914400" rtl="0" algn="l">
              <a:spcBef>
                <a:spcPts val="0"/>
              </a:spcBef>
              <a:spcAft>
                <a:spcPts val="0"/>
              </a:spcAft>
              <a:buClr>
                <a:schemeClr val="dk1"/>
              </a:buClr>
              <a:buSzPts val="1800"/>
              <a:buAutoNum type="arabicPeriod"/>
            </a:pPr>
            <a:r>
              <a:rPr lang="en">
                <a:solidFill>
                  <a:schemeClr val="dk1"/>
                </a:solidFill>
              </a:rPr>
              <a:t>Run the .class file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And you can do this with Eclipse, it’s just clearer and simpler on the command line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Link on the Github to “How to Install the JDK”</a:t>
            </a:r>
            <a:endParaRPr>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 Creating Objects</a:t>
            </a:r>
            <a:endParaRPr/>
          </a:p>
        </p:txBody>
      </p:sp>
      <p:pic>
        <p:nvPicPr>
          <p:cNvPr id="505" name="Google Shape;505;p82"/>
          <p:cNvPicPr preferRelativeResize="0"/>
          <p:nvPr/>
        </p:nvPicPr>
        <p:blipFill>
          <a:blip r:embed="rId3">
            <a:alphaModFix/>
          </a:blip>
          <a:stretch>
            <a:fillRect/>
          </a:stretch>
        </p:blipFill>
        <p:spPr>
          <a:xfrm>
            <a:off x="137988" y="3201250"/>
            <a:ext cx="8868050" cy="1403875"/>
          </a:xfrm>
          <a:prstGeom prst="rect">
            <a:avLst/>
          </a:prstGeom>
          <a:noFill/>
          <a:ln>
            <a:noFill/>
          </a:ln>
        </p:spPr>
      </p:pic>
      <p:pic>
        <p:nvPicPr>
          <p:cNvPr id="506" name="Google Shape;506;p82"/>
          <p:cNvPicPr preferRelativeResize="0"/>
          <p:nvPr/>
        </p:nvPicPr>
        <p:blipFill>
          <a:blip r:embed="rId4">
            <a:alphaModFix/>
          </a:blip>
          <a:stretch>
            <a:fillRect/>
          </a:stretch>
        </p:blipFill>
        <p:spPr>
          <a:xfrm>
            <a:off x="833463" y="1290338"/>
            <a:ext cx="7477125" cy="1638300"/>
          </a:xfrm>
          <a:prstGeom prst="rect">
            <a:avLst/>
          </a:prstGeom>
          <a:noFill/>
          <a:ln>
            <a:noFill/>
          </a:ln>
        </p:spPr>
      </p:pic>
      <p:cxnSp>
        <p:nvCxnSpPr>
          <p:cNvPr id="507" name="Google Shape;507;p82"/>
          <p:cNvCxnSpPr/>
          <p:nvPr/>
        </p:nvCxnSpPr>
        <p:spPr>
          <a:xfrm>
            <a:off x="1668575" y="2307375"/>
            <a:ext cx="961500" cy="0"/>
          </a:xfrm>
          <a:prstGeom prst="straightConnector1">
            <a:avLst/>
          </a:prstGeom>
          <a:noFill/>
          <a:ln cap="flat" cmpd="sng" w="38100">
            <a:solidFill>
              <a:srgbClr val="FF0000"/>
            </a:solidFill>
            <a:prstDash val="solid"/>
            <a:round/>
            <a:headEnd len="med" w="med" type="none"/>
            <a:tailEnd len="med" w="med" type="none"/>
          </a:ln>
        </p:spPr>
      </p:cxnSp>
      <p:cxnSp>
        <p:nvCxnSpPr>
          <p:cNvPr id="508" name="Google Shape;508;p82"/>
          <p:cNvCxnSpPr/>
          <p:nvPr/>
        </p:nvCxnSpPr>
        <p:spPr>
          <a:xfrm>
            <a:off x="4166775" y="2307375"/>
            <a:ext cx="568800" cy="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 Abstract Classes and Methods</a:t>
            </a:r>
            <a:endParaRPr/>
          </a:p>
        </p:txBody>
      </p:sp>
      <p:sp>
        <p:nvSpPr>
          <p:cNvPr id="514" name="Google Shape;514;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‘Furniture’ isn’t really a tangible thing, it’s more of an </a:t>
            </a:r>
            <a:r>
              <a:rPr b="1" lang="en"/>
              <a:t>abstract </a:t>
            </a:r>
            <a:r>
              <a:rPr lang="en"/>
              <a:t>idea. So why is our Furniture class a thing?</a:t>
            </a:r>
            <a:endParaRPr/>
          </a:p>
          <a:p>
            <a:pPr indent="0" lvl="0" marL="0" rtl="0" algn="l">
              <a:spcBef>
                <a:spcPts val="1600"/>
              </a:spcBef>
              <a:spcAft>
                <a:spcPts val="0"/>
              </a:spcAft>
              <a:buNone/>
            </a:pPr>
            <a:r>
              <a:rPr lang="en"/>
              <a:t>Let’s change that by making it an </a:t>
            </a:r>
            <a:r>
              <a:rPr b="1" lang="en"/>
              <a:t>Abstract class</a:t>
            </a:r>
            <a:r>
              <a:rPr lang="en"/>
              <a:t>, a class that </a:t>
            </a:r>
            <a:r>
              <a:rPr lang="en"/>
              <a:t>cannot</a:t>
            </a:r>
            <a:r>
              <a:rPr lang="en"/>
              <a:t> be instantiated. We use them to define things for classes that </a:t>
            </a:r>
            <a:r>
              <a:rPr lang="en"/>
              <a:t>inherit</a:t>
            </a:r>
            <a:r>
              <a:rPr lang="en"/>
              <a:t> them.</a:t>
            </a:r>
            <a:endParaRPr/>
          </a:p>
          <a:p>
            <a:pPr indent="0" lvl="0" marL="0" rtl="0" algn="l">
              <a:spcBef>
                <a:spcPts val="1600"/>
              </a:spcBef>
              <a:spcAft>
                <a:spcPts val="1600"/>
              </a:spcAft>
              <a:buNone/>
            </a:pPr>
            <a:r>
              <a:rPr lang="en"/>
              <a:t>In much the same way, </a:t>
            </a:r>
            <a:r>
              <a:rPr b="1" lang="en"/>
              <a:t>Abstract Methods</a:t>
            </a:r>
            <a:r>
              <a:rPr lang="en"/>
              <a:t> force subclasses to implement their own version of a certain method.</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pic>
        <p:nvPicPr>
          <p:cNvPr id="519" name="Google Shape;519;p84"/>
          <p:cNvPicPr preferRelativeResize="0"/>
          <p:nvPr/>
        </p:nvPicPr>
        <p:blipFill>
          <a:blip r:embed="rId3">
            <a:alphaModFix/>
          </a:blip>
          <a:stretch>
            <a:fillRect/>
          </a:stretch>
        </p:blipFill>
        <p:spPr>
          <a:xfrm>
            <a:off x="0" y="1129000"/>
            <a:ext cx="6079576" cy="2503825"/>
          </a:xfrm>
          <a:prstGeom prst="rect">
            <a:avLst/>
          </a:prstGeom>
          <a:noFill/>
          <a:ln>
            <a:noFill/>
          </a:ln>
        </p:spPr>
      </p:pic>
      <p:sp>
        <p:nvSpPr>
          <p:cNvPr id="520" name="Google Shape;520;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 Abstract Class and Method</a:t>
            </a:r>
            <a:endParaRPr/>
          </a:p>
        </p:txBody>
      </p:sp>
      <p:sp>
        <p:nvSpPr>
          <p:cNvPr id="521" name="Google Shape;521;p84"/>
          <p:cNvSpPr txBox="1"/>
          <p:nvPr/>
        </p:nvSpPr>
        <p:spPr>
          <a:xfrm>
            <a:off x="6389050" y="1017725"/>
            <a:ext cx="2691900" cy="41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lt2"/>
                </a:solidFill>
              </a:rPr>
              <a:t>The </a:t>
            </a:r>
            <a:r>
              <a:rPr b="1" lang="en" sz="1800">
                <a:solidFill>
                  <a:srgbClr val="FF0000"/>
                </a:solidFill>
              </a:rPr>
              <a:t>abstract</a:t>
            </a:r>
            <a:r>
              <a:rPr b="1" lang="en" sz="1800">
                <a:solidFill>
                  <a:schemeClr val="lt2"/>
                </a:solidFill>
              </a:rPr>
              <a:t> </a:t>
            </a:r>
            <a:r>
              <a:rPr lang="en" sz="1800">
                <a:solidFill>
                  <a:schemeClr val="lt2"/>
                </a:solidFill>
              </a:rPr>
              <a:t>keyword tells java the class or method we define is abstract</a:t>
            </a:r>
            <a:endParaRPr sz="1800">
              <a:solidFill>
                <a:schemeClr val="lt2"/>
              </a:solidFill>
            </a:endParaRPr>
          </a:p>
          <a:p>
            <a:pPr indent="0" lvl="0" marL="0" marR="0" rtl="0" algn="l">
              <a:lnSpc>
                <a:spcPct val="100000"/>
              </a:lnSpc>
              <a:spcBef>
                <a:spcPts val="1600"/>
              </a:spcBef>
              <a:spcAft>
                <a:spcPts val="0"/>
              </a:spcAft>
              <a:buNone/>
            </a:pPr>
            <a:r>
              <a:rPr lang="en" sz="1800">
                <a:solidFill>
                  <a:schemeClr val="lt2"/>
                </a:solidFill>
              </a:rPr>
              <a:t>Notice how the abstract method doesn’t have a body? It’s the s</a:t>
            </a:r>
            <a:r>
              <a:rPr lang="en" sz="1800">
                <a:solidFill>
                  <a:schemeClr val="lt2"/>
                </a:solidFill>
              </a:rPr>
              <a:t>ubclass’s</a:t>
            </a:r>
            <a:r>
              <a:rPr lang="en" sz="1800">
                <a:solidFill>
                  <a:schemeClr val="lt2"/>
                </a:solidFill>
              </a:rPr>
              <a:t> job to implement that.</a:t>
            </a:r>
            <a:endParaRPr sz="1800">
              <a:solidFill>
                <a:schemeClr val="lt2"/>
              </a:solidFill>
            </a:endParaRPr>
          </a:p>
          <a:p>
            <a:pPr indent="0" lvl="0" marL="0" marR="0" rtl="0" algn="l">
              <a:lnSpc>
                <a:spcPct val="100000"/>
              </a:lnSpc>
              <a:spcBef>
                <a:spcPts val="1600"/>
              </a:spcBef>
              <a:spcAft>
                <a:spcPts val="0"/>
              </a:spcAft>
              <a:buNone/>
            </a:pPr>
            <a:r>
              <a:rPr lang="en" sz="1800">
                <a:solidFill>
                  <a:schemeClr val="lt2"/>
                </a:solidFill>
              </a:rPr>
              <a:t>If the subclass does not implement it, we get a compilation error.</a:t>
            </a:r>
            <a:endParaRPr sz="1800">
              <a:solidFill>
                <a:schemeClr val="lt2"/>
              </a:solidFill>
            </a:endParaRPr>
          </a:p>
          <a:p>
            <a:pPr indent="0" lvl="0" marL="0" marR="0" rtl="0" algn="l">
              <a:lnSpc>
                <a:spcPct val="100000"/>
              </a:lnSpc>
              <a:spcBef>
                <a:spcPts val="1600"/>
              </a:spcBef>
              <a:spcAft>
                <a:spcPts val="1600"/>
              </a:spcAft>
              <a:buNone/>
            </a:pPr>
            <a:r>
              <a:t/>
            </a:r>
            <a:endParaRPr sz="1800">
              <a:solidFill>
                <a:schemeClr val="lt2"/>
              </a:solidFill>
            </a:endParaRPr>
          </a:p>
        </p:txBody>
      </p:sp>
      <p:sp>
        <p:nvSpPr>
          <p:cNvPr id="522" name="Google Shape;522;p84"/>
          <p:cNvSpPr/>
          <p:nvPr/>
        </p:nvSpPr>
        <p:spPr>
          <a:xfrm>
            <a:off x="263625" y="3204200"/>
            <a:ext cx="895500" cy="317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3" name="Google Shape;523;p84"/>
          <p:cNvPicPr preferRelativeResize="0"/>
          <p:nvPr/>
        </p:nvPicPr>
        <p:blipFill>
          <a:blip r:embed="rId4">
            <a:alphaModFix/>
          </a:blip>
          <a:stretch>
            <a:fillRect/>
          </a:stretch>
        </p:blipFill>
        <p:spPr>
          <a:xfrm>
            <a:off x="57675" y="3937625"/>
            <a:ext cx="6279827" cy="1205875"/>
          </a:xfrm>
          <a:prstGeom prst="rect">
            <a:avLst/>
          </a:prstGeom>
          <a:noFill/>
          <a:ln>
            <a:noFill/>
          </a:ln>
        </p:spPr>
      </p:pic>
      <p:sp>
        <p:nvSpPr>
          <p:cNvPr id="524" name="Google Shape;524;p84"/>
          <p:cNvSpPr/>
          <p:nvPr/>
        </p:nvSpPr>
        <p:spPr>
          <a:xfrm>
            <a:off x="-103125" y="1078075"/>
            <a:ext cx="895500" cy="317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 Implementing an Abstract Method</a:t>
            </a:r>
            <a:endParaRPr/>
          </a:p>
        </p:txBody>
      </p:sp>
      <p:pic>
        <p:nvPicPr>
          <p:cNvPr id="530" name="Google Shape;530;p85"/>
          <p:cNvPicPr preferRelativeResize="0"/>
          <p:nvPr/>
        </p:nvPicPr>
        <p:blipFill>
          <a:blip r:embed="rId3">
            <a:alphaModFix/>
          </a:blip>
          <a:stretch>
            <a:fillRect/>
          </a:stretch>
        </p:blipFill>
        <p:spPr>
          <a:xfrm>
            <a:off x="1082000" y="1064375"/>
            <a:ext cx="6980009" cy="4079125"/>
          </a:xfrm>
          <a:prstGeom prst="rect">
            <a:avLst/>
          </a:prstGeom>
          <a:noFill/>
          <a:ln>
            <a:noFill/>
          </a:ln>
        </p:spPr>
      </p:pic>
      <p:sp>
        <p:nvSpPr>
          <p:cNvPr id="531" name="Google Shape;531;p85"/>
          <p:cNvSpPr/>
          <p:nvPr/>
        </p:nvSpPr>
        <p:spPr>
          <a:xfrm>
            <a:off x="1322450" y="1980500"/>
            <a:ext cx="6383700" cy="778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5"/>
          <p:cNvSpPr/>
          <p:nvPr/>
        </p:nvSpPr>
        <p:spPr>
          <a:xfrm>
            <a:off x="1380150" y="4142225"/>
            <a:ext cx="6383700" cy="905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 Calling Abstract Methods</a:t>
            </a:r>
            <a:endParaRPr/>
          </a:p>
        </p:txBody>
      </p:sp>
      <p:sp>
        <p:nvSpPr>
          <p:cNvPr id="538" name="Google Shape;538;p86"/>
          <p:cNvSpPr txBox="1"/>
          <p:nvPr>
            <p:ph idx="1" type="body"/>
          </p:nvPr>
        </p:nvSpPr>
        <p:spPr>
          <a:xfrm>
            <a:off x="2547600" y="1085175"/>
            <a:ext cx="4048800" cy="44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It’s just like calling a normal method! </a:t>
            </a:r>
            <a:endParaRPr/>
          </a:p>
        </p:txBody>
      </p:sp>
      <p:pic>
        <p:nvPicPr>
          <p:cNvPr id="539" name="Google Shape;539;p86"/>
          <p:cNvPicPr preferRelativeResize="0"/>
          <p:nvPr/>
        </p:nvPicPr>
        <p:blipFill>
          <a:blip r:embed="rId3">
            <a:alphaModFix/>
          </a:blip>
          <a:stretch>
            <a:fillRect/>
          </a:stretch>
        </p:blipFill>
        <p:spPr>
          <a:xfrm>
            <a:off x="834975" y="1748275"/>
            <a:ext cx="7581900" cy="25717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I Didn’t Forget to Explain Runtime Polymorphism</a:t>
            </a:r>
            <a:endParaRPr/>
          </a:p>
        </p:txBody>
      </p:sp>
      <p:sp>
        <p:nvSpPr>
          <p:cNvPr id="545" name="Google Shape;545;p87"/>
          <p:cNvSpPr txBox="1"/>
          <p:nvPr>
            <p:ph idx="1" type="body"/>
          </p:nvPr>
        </p:nvSpPr>
        <p:spPr>
          <a:xfrm>
            <a:off x="2244900" y="1123625"/>
            <a:ext cx="4654200" cy="50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It’s </a:t>
            </a:r>
            <a:r>
              <a:rPr i="1" lang="en"/>
              <a:t>not</a:t>
            </a:r>
            <a:r>
              <a:rPr lang="en"/>
              <a:t> just like calling a normal method!</a:t>
            </a:r>
            <a:endParaRPr/>
          </a:p>
        </p:txBody>
      </p:sp>
      <p:pic>
        <p:nvPicPr>
          <p:cNvPr id="546" name="Google Shape;546;p87"/>
          <p:cNvPicPr preferRelativeResize="0"/>
          <p:nvPr/>
        </p:nvPicPr>
        <p:blipFill>
          <a:blip r:embed="rId3">
            <a:alphaModFix/>
          </a:blip>
          <a:stretch>
            <a:fillRect/>
          </a:stretch>
        </p:blipFill>
        <p:spPr>
          <a:xfrm>
            <a:off x="834975" y="1748275"/>
            <a:ext cx="7581900" cy="2571750"/>
          </a:xfrm>
          <a:prstGeom prst="rect">
            <a:avLst/>
          </a:prstGeom>
          <a:noFill/>
          <a:ln>
            <a:noFill/>
          </a:ln>
        </p:spPr>
      </p:pic>
      <p:sp>
        <p:nvSpPr>
          <p:cNvPr id="547" name="Google Shape;547;p87"/>
          <p:cNvSpPr/>
          <p:nvPr/>
        </p:nvSpPr>
        <p:spPr>
          <a:xfrm>
            <a:off x="4187450" y="2345825"/>
            <a:ext cx="730500" cy="432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87"/>
          <p:cNvSpPr/>
          <p:nvPr/>
        </p:nvSpPr>
        <p:spPr>
          <a:xfrm>
            <a:off x="1628700" y="3113525"/>
            <a:ext cx="2943300" cy="50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 Calling Abstract Methods; the Output</a:t>
            </a:r>
            <a:endParaRPr/>
          </a:p>
        </p:txBody>
      </p:sp>
      <p:pic>
        <p:nvPicPr>
          <p:cNvPr id="554" name="Google Shape;554;p88"/>
          <p:cNvPicPr preferRelativeResize="0"/>
          <p:nvPr/>
        </p:nvPicPr>
        <p:blipFill>
          <a:blip r:embed="rId3">
            <a:alphaModFix/>
          </a:blip>
          <a:stretch>
            <a:fillRect/>
          </a:stretch>
        </p:blipFill>
        <p:spPr>
          <a:xfrm>
            <a:off x="852800" y="1179750"/>
            <a:ext cx="7438400" cy="35801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Polymorphism and </a:t>
            </a:r>
            <a:r>
              <a:rPr lang="en"/>
              <a:t>Inheritance</a:t>
            </a:r>
            <a:r>
              <a:rPr lang="en"/>
              <a:t> Summary</a:t>
            </a:r>
            <a:endParaRPr/>
          </a:p>
        </p:txBody>
      </p:sp>
      <p:sp>
        <p:nvSpPr>
          <p:cNvPr id="560" name="Google Shape;560;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 kinds of polymorphism, </a:t>
            </a:r>
            <a:r>
              <a:rPr b="1" lang="en"/>
              <a:t>Overloading</a:t>
            </a:r>
            <a:r>
              <a:rPr lang="en"/>
              <a:t> and </a:t>
            </a:r>
            <a:r>
              <a:rPr b="1" lang="en"/>
              <a:t>Overriding</a:t>
            </a:r>
            <a:endParaRPr/>
          </a:p>
          <a:p>
            <a:pPr indent="-342900" lvl="0" marL="457200" rtl="0" algn="l">
              <a:spcBef>
                <a:spcPts val="0"/>
              </a:spcBef>
              <a:spcAft>
                <a:spcPts val="0"/>
              </a:spcAft>
              <a:buSzPts val="1800"/>
              <a:buChar char="●"/>
            </a:pPr>
            <a:r>
              <a:rPr lang="en"/>
              <a:t>Inheritance lets us reuse code for similar objects </a:t>
            </a:r>
            <a:endParaRPr/>
          </a:p>
          <a:p>
            <a:pPr indent="-342900" lvl="0" marL="457200" rtl="0" algn="l">
              <a:spcBef>
                <a:spcPts val="0"/>
              </a:spcBef>
              <a:spcAft>
                <a:spcPts val="0"/>
              </a:spcAft>
              <a:buSzPts val="1800"/>
              <a:buChar char="●"/>
            </a:pPr>
            <a:r>
              <a:rPr lang="en"/>
              <a:t>We use the </a:t>
            </a:r>
            <a:r>
              <a:rPr b="1" lang="en"/>
              <a:t>extends</a:t>
            </a:r>
            <a:r>
              <a:rPr lang="en"/>
              <a:t> keyword in subclasses to tell java that 1) this is a subclass, and 2) what the superclass it </a:t>
            </a:r>
            <a:r>
              <a:rPr lang="en"/>
              <a:t>inherits</a:t>
            </a:r>
            <a:r>
              <a:rPr lang="en"/>
              <a:t> is</a:t>
            </a:r>
            <a:endParaRPr/>
          </a:p>
          <a:p>
            <a:pPr indent="-342900" lvl="0" marL="457200" rtl="0" algn="l">
              <a:spcBef>
                <a:spcPts val="0"/>
              </a:spcBef>
              <a:spcAft>
                <a:spcPts val="0"/>
              </a:spcAft>
              <a:buSzPts val="1800"/>
              <a:buChar char="●"/>
            </a:pPr>
            <a:r>
              <a:rPr b="1" lang="en"/>
              <a:t>super()</a:t>
            </a:r>
            <a:r>
              <a:rPr lang="en"/>
              <a:t> sends parameters from the subclass constructor to the superclass constructor</a:t>
            </a:r>
            <a:endParaRPr/>
          </a:p>
          <a:p>
            <a:pPr indent="-342900" lvl="0" marL="457200" rtl="0" algn="l">
              <a:spcBef>
                <a:spcPts val="0"/>
              </a:spcBef>
              <a:spcAft>
                <a:spcPts val="0"/>
              </a:spcAft>
              <a:buSzPts val="1800"/>
              <a:buChar char="●"/>
            </a:pPr>
            <a:r>
              <a:rPr lang="en"/>
              <a:t>The </a:t>
            </a:r>
            <a:r>
              <a:rPr b="1" lang="en"/>
              <a:t>abstract</a:t>
            </a:r>
            <a:r>
              <a:rPr lang="en"/>
              <a:t> keyword makes a class or method is abstract. We can’t use them directly, they put restrictions on subclasses.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Break to install 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in Java</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Create a file in a basic text editor, like TextEdit on mac, or Notepad in windows</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