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6" r:id="rId31"/>
    <p:sldId id="288" r:id="rId32"/>
    <p:sldId id="290" r:id="rId33"/>
    <p:sldId id="291" r:id="rId34"/>
    <p:sldId id="284" r:id="rId35"/>
    <p:sldId id="285" r:id="rId3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  <p:embeddedFont>
      <p:font typeface="PT Sans Narrow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77DA7-9202-434E-85AD-9B35F4381286}">
  <a:tblStyle styleId="{45977DA7-9202-434E-85AD-9B35F4381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a3e340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a3e340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a0454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a0454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a04545f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a04545f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12c6fc5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12c6fc5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taken from: https://www.researchgate.net/figure/In-this-k-Nearest-Neighbor-illustration-with-k-5-the-central-black-square-more_fig1_281289672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a04545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a04545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a04545f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a04545f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4a3e340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4a3e340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12c6fc5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512c6fc5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12c6fc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12c6fc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12c6fc5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12c6fc5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a3e340a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a3e340a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12c6fc5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12c6fc5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4a3e340a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4a3e340a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c3acd1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5c3acd1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5c3acd12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5c3acd12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distance feature is negatively correlated with the target variable.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5c3acd12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5c3acd12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5c3acd121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5c3acd121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5c3acd121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5c3acd121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5c3acd12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5c3acd12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c45a96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c45a96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4a3e340a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4a3e340a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a3e340a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a3e340a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https://www.abs.gov.au/statistics/economy/price-indexes-and-inflation/residential-property-price-indexes-eight-capital-cities/jun-2021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5c3acd12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5c3acd12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c3acd1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c3acd1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https://www.abs.gov.au/statistics/economy/price-indexes-and-inflation/residential-property-price-indexes-eight-capital-cities/jun-2021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3acd12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c3acd121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https://www.abs.gov.au/statistics/economy/price-indexes-and-inflation/residential-property-price-indexes-eight-capital-cities/jun-2021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a3e340a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a3e340a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a3e340a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a3e340a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a04545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a04545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a04545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a04545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MAXIMIZING YOUR HOME INVESTMENT: </a:t>
            </a:r>
            <a:endParaRPr sz="27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A MACHINE LEARNING EXERCISE ON HOUSING</a:t>
            </a:r>
            <a:endParaRPr sz="278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Fuentes, Pecundo, Villegas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PRE-PROCESSING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78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WITH MISSING “PRICE” WERE REMOVED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Observations with missing “Price” were removed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50" y="1152413"/>
            <a:ext cx="3011425" cy="30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3848375" y="2168475"/>
            <a:ext cx="1028700" cy="61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45F06"/>
                </a:solidFill>
              </a:rPr>
              <a:t>After cleaning</a:t>
            </a:r>
            <a:endParaRPr sz="800">
              <a:solidFill>
                <a:srgbClr val="B45F06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850" y="1131262"/>
            <a:ext cx="2649375" cy="31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CAR, BATHROOM, AND LANDSIZE FEATURES WERE CLEANED</a:t>
            </a:r>
            <a:endParaRPr sz="3040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230300" y="1152425"/>
            <a:ext cx="8520600" cy="4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Removed cases where “Bathroom” had larger number than “Room”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Observations with missing “Car”,  “Bathroom”, and “Landsize” were imputed using KNN Imputer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Following features were considered in KNN Imputer: Rooms, Type, Car, Bathroom, Land 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Imputation was done separately for training and test set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25" y="2001025"/>
            <a:ext cx="3946375" cy="16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IMPUTATION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300425"/>
            <a:ext cx="8520600" cy="3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Maps observations as points on a space, based on the features selected,  and locates the nearest neighbors based on common features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Missing data is predicted based on average value of nearest neighbors; count of neighbors chosen is decided by a parameter k, selected for the model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600" y="1300425"/>
            <a:ext cx="3208942" cy="2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MISSING AND ATYPICAL FEATURES WERE REMOVED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Observations with missing “Distance” were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done both for training and test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 observation was removed (1 from training dataset)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Observations with missing “Propertycount” were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done both for training and test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 observations were removed (2 from training dataset and 1 from test dataset)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Total observations were reduced from 34,857 to 27,208 (28% reduction)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 reductions were from missing “Price”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FEATURES WERE SELECTED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-704125" y="13003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Features: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rooms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of house (dummy encoded)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from city center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Property count within area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 (dummy encoded)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bathrooms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car parking spaces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 size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716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Feature:</a:t>
            </a:r>
            <a:endParaRPr/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MODEL BUILDING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model training, the data was split into training and test set</a:t>
            </a:r>
            <a:endParaRPr sz="1600"/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was trained on the training set (80% of the data)</a:t>
            </a:r>
            <a:endParaRPr sz="1200"/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was evaluated on the test set (20% of the data)</a:t>
            </a:r>
            <a:endParaRPr sz="120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Models were tested on the data:</a:t>
            </a:r>
            <a:endParaRPr sz="1600"/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1: Linear Regression</a:t>
            </a:r>
            <a:endParaRPr sz="1200"/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2: ElasticNet Regression</a:t>
            </a:r>
            <a:endParaRPr sz="12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0" y="2108325"/>
            <a:ext cx="3340149" cy="2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050" y="2204975"/>
            <a:ext cx="2936750" cy="18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269550" y="1223225"/>
            <a:ext cx="81963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</a:t>
            </a:r>
            <a:r>
              <a:rPr lang="en" i="1"/>
              <a:t>w</a:t>
            </a:r>
            <a:r>
              <a:rPr lang="en"/>
              <a:t> and </a:t>
            </a:r>
            <a:r>
              <a:rPr lang="en" i="1"/>
              <a:t>b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minimizing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LINEAR REGRESSION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1564326" y="3117135"/>
            <a:ext cx="28404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r>
              <a:rPr lang="en" sz="1600">
                <a:solidFill>
                  <a:srgbClr val="695D46"/>
                </a:solidFill>
                <a:latin typeface="Cambria"/>
                <a:ea typeface="Cambria"/>
                <a:cs typeface="Cambria"/>
                <a:sym typeface="Cambria"/>
              </a:rPr>
              <a:t> = predicted target variable</a:t>
            </a:r>
            <a:endParaRPr sz="1600">
              <a:solidFill>
                <a:srgbClr val="695D4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5D46"/>
                </a:solidFill>
                <a:latin typeface="Cambria"/>
                <a:ea typeface="Cambria"/>
                <a:cs typeface="Cambria"/>
                <a:sym typeface="Cambria"/>
              </a:rPr>
              <a:t>w = vector of coefficients</a:t>
            </a:r>
            <a:endParaRPr sz="1600">
              <a:solidFill>
                <a:srgbClr val="695D4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695D4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605175" y="4100000"/>
            <a:ext cx="75135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Model is fit using least-squares method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Minimizes the difference between predicted </a:t>
            </a:r>
            <a:r>
              <a:rPr lang="en" sz="1750" b="1"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and actual 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447217" y="3151470"/>
            <a:ext cx="30147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5D46"/>
                </a:solidFill>
                <a:latin typeface="Cambria"/>
                <a:ea typeface="Cambria"/>
                <a:cs typeface="Cambria"/>
                <a:sym typeface="Cambria"/>
              </a:rPr>
              <a:t>X = vector of input features</a:t>
            </a:r>
            <a:endParaRPr sz="1600">
              <a:solidFill>
                <a:srgbClr val="695D4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95D46"/>
                </a:solidFill>
                <a:latin typeface="Cambria"/>
                <a:ea typeface="Cambria"/>
                <a:cs typeface="Cambria"/>
                <a:sym typeface="Cambria"/>
              </a:rPr>
              <a:t>b = y-intercept </a:t>
            </a:r>
            <a:endParaRPr sz="1200">
              <a:solidFill>
                <a:srgbClr val="695D46"/>
              </a:solidFill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94825" y="3204750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75" y="2036675"/>
            <a:ext cx="2286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2983225" y="1225025"/>
            <a:ext cx="362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r>
              <a:rPr lang="en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= </a:t>
            </a:r>
            <a:r>
              <a:rPr lang="en" sz="2400" b="1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wX + b</a:t>
            </a:r>
            <a:endParaRPr sz="2200" b="1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ELASTICNET REGRESSION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1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</a:t>
            </a:r>
            <a:r>
              <a:rPr lang="en" i="1"/>
              <a:t>w</a:t>
            </a:r>
            <a:r>
              <a:rPr lang="en"/>
              <a:t> and </a:t>
            </a:r>
            <a:r>
              <a:rPr lang="en" i="1"/>
              <a:t>b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minimizing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75" y="2112288"/>
            <a:ext cx="42386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156675" y="3573225"/>
            <a:ext cx="81234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en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Minimizes the difference between predicted </a:t>
            </a:r>
            <a:r>
              <a:rPr lang="en" sz="165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r>
              <a:rPr lang="en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actual y while considering additional penalty of coefficients.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mbria"/>
              <a:buChar char="●"/>
            </a:pPr>
            <a:r>
              <a:rPr lang="en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Regularization penalty 𝛂 applied to the weights is added to the cost function 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446301" y="3047210"/>
            <a:ext cx="28404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= target variable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w = vector of coefficients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4788567" y="3047195"/>
            <a:ext cx="30147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X = vector of input features</a:t>
            </a:r>
            <a:endParaRPr sz="16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 = y-intercept </a:t>
            </a:r>
            <a:endParaRPr sz="1200"/>
          </a:p>
        </p:txBody>
      </p:sp>
      <p:sp>
        <p:nvSpPr>
          <p:cNvPr id="194" name="Google Shape;194;p31"/>
          <p:cNvSpPr txBox="1"/>
          <p:nvPr/>
        </p:nvSpPr>
        <p:spPr>
          <a:xfrm>
            <a:off x="311700" y="3047200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983225" y="1225025"/>
            <a:ext cx="362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ŷ</a:t>
            </a:r>
            <a:r>
              <a:rPr lang="en" sz="24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= </a:t>
            </a:r>
            <a:r>
              <a:rPr lang="en" sz="2400" b="1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wX + b</a:t>
            </a:r>
            <a:endParaRPr sz="2200" b="1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0" y="3285150"/>
            <a:ext cx="8520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models relatively the same performance; also likely due to alpha being small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 chosen was ElasticNet</a:t>
            </a:r>
            <a:endParaRPr/>
          </a:p>
        </p:txBody>
      </p:sp>
      <p:graphicFrame>
        <p:nvGraphicFramePr>
          <p:cNvPr id="202" name="Google Shape;202;p32"/>
          <p:cNvGraphicFramePr/>
          <p:nvPr/>
        </p:nvGraphicFramePr>
        <p:xfrm>
          <a:off x="754675" y="1459288"/>
          <a:ext cx="7705925" cy="1518975"/>
        </p:xfrm>
        <a:graphic>
          <a:graphicData uri="http://schemas.openxmlformats.org/drawingml/2006/table">
            <a:tbl>
              <a:tblPr>
                <a:noFill/>
                <a:tableStyleId>{45977DA7-9202-434E-85AD-9B35F4381286}</a:tableStyleId>
              </a:tblPr>
              <a:tblGrid>
                <a:gridCol w="283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 R2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Testing R2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Regression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0.564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0.551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ElasticNet (alpha = 0.00001)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0.564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0.551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3449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 (</a:t>
            </a:r>
            <a:r>
              <a:rPr lang="en" dirty="0"/>
              <a:t>SHAP)</a:t>
            </a:r>
            <a:endParaRPr dirty="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86" y="917550"/>
            <a:ext cx="5202625" cy="33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86" y="917550"/>
            <a:ext cx="5202625" cy="330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/>
          <p:nvPr/>
        </p:nvSpPr>
        <p:spPr>
          <a:xfrm>
            <a:off x="2282875" y="1085075"/>
            <a:ext cx="4368600" cy="239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181250" y="4409150"/>
            <a:ext cx="6781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farther the house is from the central business district, the cheaper the pricing is.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12;p34">
            <a:extLst>
              <a:ext uri="{FF2B5EF4-FFF2-40B4-BE49-F238E27FC236}">
                <a16:creationId xmlns:a16="http://schemas.microsoft.com/office/drawing/2014/main" id="{12DE09BC-A0FF-420B-A694-8D81DC824172}"/>
              </a:ext>
            </a:extLst>
          </p:cNvPr>
          <p:cNvSpPr txBox="1">
            <a:spLocks/>
          </p:cNvSpPr>
          <p:nvPr/>
        </p:nvSpPr>
        <p:spPr>
          <a:xfrm>
            <a:off x="311700" y="34491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/>
              <a:t>FEATURE IMPORTANCE (SHAP)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86" y="917550"/>
            <a:ext cx="5202625" cy="330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/>
          <p:nvPr/>
        </p:nvSpPr>
        <p:spPr>
          <a:xfrm>
            <a:off x="2275075" y="1268700"/>
            <a:ext cx="4368600" cy="239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1181250" y="4409150"/>
            <a:ext cx="6781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Units and townhouses tend to have Lower Prices.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2275075" y="2335500"/>
            <a:ext cx="4368600" cy="239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12;p34">
            <a:extLst>
              <a:ext uri="{FF2B5EF4-FFF2-40B4-BE49-F238E27FC236}">
                <a16:creationId xmlns:a16="http://schemas.microsoft.com/office/drawing/2014/main" id="{280CD044-E1D4-4724-A052-3F8E23AE2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449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 (</a:t>
            </a:r>
            <a:r>
              <a:rPr lang="en" dirty="0"/>
              <a:t>SHAP)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86" y="917550"/>
            <a:ext cx="5202625" cy="330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2282875" y="1466075"/>
            <a:ext cx="4368600" cy="239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1181250" y="4409150"/>
            <a:ext cx="6781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Houses with more rooms have higher prices.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12;p34">
            <a:extLst>
              <a:ext uri="{FF2B5EF4-FFF2-40B4-BE49-F238E27FC236}">
                <a16:creationId xmlns:a16="http://schemas.microsoft.com/office/drawing/2014/main" id="{4F137B9F-1FB2-41B7-B61C-8F6D7DC6C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449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 (</a:t>
            </a:r>
            <a:r>
              <a:rPr lang="en" dirty="0"/>
              <a:t>SHAP)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86" y="917550"/>
            <a:ext cx="5202625" cy="330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/>
          <p:nvPr/>
        </p:nvSpPr>
        <p:spPr>
          <a:xfrm>
            <a:off x="2290675" y="2015075"/>
            <a:ext cx="4368600" cy="195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1181250" y="4409150"/>
            <a:ext cx="6781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Houses with higher bathroom count, higher car parking spot count, and larger land size tend to have higher prices.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2290675" y="2540300"/>
            <a:ext cx="4368600" cy="195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2290675" y="3418575"/>
            <a:ext cx="4368600" cy="195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2;p34">
            <a:extLst>
              <a:ext uri="{FF2B5EF4-FFF2-40B4-BE49-F238E27FC236}">
                <a16:creationId xmlns:a16="http://schemas.microsoft.com/office/drawing/2014/main" id="{0BFF07FF-2BCE-4F6A-8ECD-AE57175063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449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 (</a:t>
            </a:r>
            <a:r>
              <a:rPr lang="en" dirty="0"/>
              <a:t>SHAP)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86" y="917550"/>
            <a:ext cx="5202625" cy="330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/>
          <p:nvPr/>
        </p:nvSpPr>
        <p:spPr>
          <a:xfrm>
            <a:off x="2290675" y="2174700"/>
            <a:ext cx="4368600" cy="195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9"/>
          <p:cNvSpPr txBox="1"/>
          <p:nvPr/>
        </p:nvSpPr>
        <p:spPr>
          <a:xfrm>
            <a:off x="1181250" y="4409150"/>
            <a:ext cx="6781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House Prices are cheaper in some regions.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2290675" y="3632525"/>
            <a:ext cx="4368600" cy="195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2290675" y="1631825"/>
            <a:ext cx="4368600" cy="1959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2;p34">
            <a:extLst>
              <a:ext uri="{FF2B5EF4-FFF2-40B4-BE49-F238E27FC236}">
                <a16:creationId xmlns:a16="http://schemas.microsoft.com/office/drawing/2014/main" id="{99754405-0985-45FF-8DDD-120004F3E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449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 (</a:t>
            </a:r>
            <a:r>
              <a:rPr lang="en" dirty="0"/>
              <a:t>SHAP)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11700" y="438750"/>
            <a:ext cx="9030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CONSIDERATIONS FOR MAXIMIZING HOME VALUE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311700" y="1286675"/>
            <a:ext cx="8535000" cy="3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 dirty="0"/>
              <a:t>Having more rooms needed will increase the housing price requirement</a:t>
            </a: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endParaRPr lang="en" sz="1765" dirty="0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 dirty="0"/>
              <a:t>Lar</a:t>
            </a:r>
            <a:r>
              <a:rPr lang="en-US" sz="1765" dirty="0"/>
              <a:t>ger families are disadvantaged with regards to price</a:t>
            </a:r>
            <a:endParaRPr sz="1765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95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765" dirty="0"/>
          </a:p>
          <a:p>
            <a:pPr marL="457200" lvl="0" indent="-3406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Char char="●"/>
            </a:pPr>
            <a:endParaRPr sz="176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0A869-F693-42A2-B432-CF760542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84" y="1846559"/>
            <a:ext cx="3492929" cy="24430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C0C3-4E7F-483C-A1E9-4EB65839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CONSIDERATIONS FOR MAXIMIZING HOME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245F7-5A3C-4177-BB6E-4EDFE04BA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indent="-340677">
              <a:lnSpc>
                <a:spcPct val="95000"/>
              </a:lnSpc>
              <a:buSzPts val="1765"/>
            </a:pPr>
            <a:r>
              <a:rPr lang="en-US" u="sng" dirty="0"/>
              <a:t>People with larger families</a:t>
            </a:r>
            <a:r>
              <a:rPr lang="en-US" dirty="0"/>
              <a:t> who still want lower house prices can consider:</a:t>
            </a:r>
          </a:p>
          <a:p>
            <a:pPr lvl="1" indent="-317182">
              <a:lnSpc>
                <a:spcPct val="95000"/>
              </a:lnSpc>
              <a:buSzPts val="1395"/>
            </a:pPr>
            <a:r>
              <a:rPr lang="en-US" dirty="0"/>
              <a:t>Looking into areas farther from the business center</a:t>
            </a:r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38C5F-B733-40E3-8C52-EC6BB0C6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29" y="2204168"/>
            <a:ext cx="4063664" cy="27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44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71500" y="8544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90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Australians traditionally place a high degree of importance on homeownership, making houses in demand (Eslake, 2017).</a:t>
            </a:r>
            <a:endParaRPr sz="1425"/>
          </a:p>
          <a:p>
            <a:pPr marL="457200" lvl="0" indent="-319087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There has been a problem with housing in Australia though</a:t>
            </a:r>
            <a:endParaRPr sz="1425"/>
          </a:p>
          <a:p>
            <a:pPr marL="914400" lvl="1" indent="-303212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75"/>
              <a:buChar char="○"/>
            </a:pPr>
            <a:r>
              <a:rPr lang="en" sz="1175"/>
              <a:t>Over time, rates of houses are rapidly increasing, especially in Melbourne compared to suburban areas</a:t>
            </a:r>
            <a:endParaRPr sz="1175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 sz="1425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 sz="1425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 sz="1425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 sz="1425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 sz="1425"/>
          </a:p>
          <a:p>
            <a:pPr marL="457200" lvl="0" indent="-319087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The cause?</a:t>
            </a:r>
            <a:endParaRPr sz="1425"/>
          </a:p>
          <a:p>
            <a:pPr marL="914400" lvl="1" indent="-303212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75"/>
              <a:buChar char="○"/>
            </a:pPr>
            <a:r>
              <a:rPr lang="en" sz="1175"/>
              <a:t>Low tax rates</a:t>
            </a:r>
            <a:endParaRPr sz="1175"/>
          </a:p>
          <a:p>
            <a:pPr marL="914400" lvl="1" indent="-303212" algn="l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175"/>
              <a:buChar char="○"/>
            </a:pPr>
            <a:r>
              <a:rPr lang="en" sz="1175"/>
              <a:t>Increasing demand but low supply</a:t>
            </a:r>
            <a:endParaRPr sz="1425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625" y="2175375"/>
            <a:ext cx="3516726" cy="19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C0C3-4E7F-483C-A1E9-4EB65839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CONSIDERATIONS FOR MAXIMIZING HOME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245F7-5A3C-4177-BB6E-4EDFE04BA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indent="-340677">
              <a:lnSpc>
                <a:spcPct val="95000"/>
              </a:lnSpc>
              <a:buSzPts val="1765"/>
            </a:pPr>
            <a:r>
              <a:rPr lang="en-US" u="sng" dirty="0"/>
              <a:t>People with larger families</a:t>
            </a:r>
            <a:r>
              <a:rPr lang="en-US" dirty="0"/>
              <a:t> who still want lower house prices can consider:</a:t>
            </a:r>
          </a:p>
          <a:p>
            <a:pPr lvl="1" indent="-317182">
              <a:lnSpc>
                <a:spcPct val="95000"/>
              </a:lnSpc>
              <a:buSzPts val="1395"/>
            </a:pPr>
            <a:r>
              <a:rPr lang="en-US" dirty="0"/>
              <a:t>Living in cheaper regions such as Northern Metropolitan, Western Metropolitan, and Western Victoria.</a:t>
            </a:r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B2AF2-95AE-4E76-8645-FAED02AA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63" y="2571750"/>
            <a:ext cx="5450165" cy="22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8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C0C3-4E7F-483C-A1E9-4EB65839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CONSIDERATIONS FOR MAXIMIZING HOME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245F7-5A3C-4177-BB6E-4EDFE04BA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indent="-340677">
              <a:lnSpc>
                <a:spcPct val="95000"/>
              </a:lnSpc>
              <a:buSzPts val="1765"/>
            </a:pPr>
            <a:r>
              <a:rPr lang="en-US" u="sng" dirty="0"/>
              <a:t>People with larger families</a:t>
            </a:r>
            <a:r>
              <a:rPr lang="en-US" dirty="0"/>
              <a:t> who still want lower house prices can consider:</a:t>
            </a:r>
          </a:p>
          <a:p>
            <a:pPr lvl="1" indent="-317182">
              <a:lnSpc>
                <a:spcPct val="95000"/>
              </a:lnSpc>
              <a:buSzPts val="1395"/>
            </a:pPr>
            <a:r>
              <a:rPr lang="en-US" dirty="0"/>
              <a:t>Looking for houses that do not have as much car capacity, if any.</a:t>
            </a:r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  <a:p>
            <a:pPr lvl="1" indent="-317182">
              <a:lnSpc>
                <a:spcPct val="95000"/>
              </a:lnSpc>
              <a:buSzPts val="1395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EFE2-774C-48A7-A6D1-48260B54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94" y="2498332"/>
            <a:ext cx="3537788" cy="24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3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13B5-75B7-409F-9BCA-C07133DC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CONSIDERATIONS FOR MAXIMIZING HOME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DD7E3-6F0D-4E21-BA2A-C1CAB38D9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0677">
              <a:lnSpc>
                <a:spcPct val="95000"/>
              </a:lnSpc>
              <a:spcBef>
                <a:spcPts val="1200"/>
              </a:spcBef>
              <a:buSzPts val="1765"/>
            </a:pPr>
            <a:r>
              <a:rPr lang="en-US" sz="1765" u="sng" dirty="0"/>
              <a:t>People with larger families</a:t>
            </a:r>
            <a:r>
              <a:rPr lang="en-US" sz="1765" dirty="0"/>
              <a:t> who still want lower house prices </a:t>
            </a:r>
            <a:r>
              <a:rPr lang="en-US" sz="1765" u="sng" dirty="0"/>
              <a:t>but need to be near the city center</a:t>
            </a:r>
            <a:r>
              <a:rPr lang="en-US" sz="1765" dirty="0"/>
              <a:t>:</a:t>
            </a:r>
          </a:p>
          <a:p>
            <a:pPr lvl="1" indent="-317182">
              <a:lnSpc>
                <a:spcPct val="95000"/>
              </a:lnSpc>
              <a:buSzPts val="1395"/>
            </a:pPr>
            <a:r>
              <a:rPr lang="en-US" sz="1395" dirty="0"/>
              <a:t>Can consider looking into townhouses or units instead; low price despite close distance to business center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14BBC-CF32-4FA9-8E5C-D117E154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88" y="2402685"/>
            <a:ext cx="4194473" cy="25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7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2C80-06A1-4DA7-AE66-45052404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CONSIDERATIONS FOR MAXIMIZING HOME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08CF6-C2C7-4195-B643-AC2EEB61B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people or smaller families who do not need as many rooms can consider smaller houses while still being near the center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805D5-23A2-43D1-BEEC-8EBB162A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94" y="2095374"/>
            <a:ext cx="4325080" cy="27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76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can predict the housing price using the limited features available before the purchase.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Some of the important features from the Trained Elastic Net model are Distance from </a:t>
            </a:r>
            <a:r>
              <a:rPr lang="en-US" dirty="0"/>
              <a:t>business center</a:t>
            </a:r>
            <a:r>
              <a:rPr lang="en" dirty="0"/>
              <a:t>, Type, and Count of Rooms.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Larger families are at a disadvantage in terms of pricing requirement due to room count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Trade-offs may need to be considered if lower housing price is needed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Smaller families have more freedom in other aspects  due to low room count requirements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COVID-19 pandemic has worsened affordability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Real estate agents have resumed operations post-lockdown while buyers have not fully recovered yet from financial losses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First-time house buyers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Professionals who Buy-and-rent (e.g. AirBnB)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THE STUDY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is what buyers are looking for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is dependent on 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Lifestyle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Affordability in the context of Budget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can help buyers regulate their expected expenses based on the predicted price of their preferred house characteristics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the house that gives them the most bang for their buck through data-driven decisions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Careful decision making is required to be able to maximize the value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predict the price of a house by knowing the house’s other characteristics?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properties of a house contribute the most to its value?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MELBOURNE HOUSING DATA (DOMAIN.AU)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Publicly available on Kaggle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scraped from Domain.au; an Australian real estate market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34,000+ houses listed in the dataset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75" y="1331651"/>
            <a:ext cx="7304250" cy="7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641600" y="1675800"/>
            <a:ext cx="2892300" cy="110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  <a:endParaRPr sz="1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Address, Region, Council, Longitude, Latitude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4610100" y="1675800"/>
            <a:ext cx="2892300" cy="110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House Features</a:t>
            </a:r>
            <a:endParaRPr sz="1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Rooms, Bathroom, Car Parking Size, Building Size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641600" y="2831125"/>
            <a:ext cx="5860800" cy="110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Setting</a:t>
            </a:r>
            <a:endParaRPr sz="1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Land size, Property Count in the Area, Distance from the Central Business District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1220</Words>
  <Application>Microsoft Office PowerPoint</Application>
  <PresentationFormat>On-screen Show (16:9)</PresentationFormat>
  <Paragraphs>236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</vt:lpstr>
      <vt:lpstr>Times New Roman</vt:lpstr>
      <vt:lpstr>PT Sans Narrow</vt:lpstr>
      <vt:lpstr>Open Sans</vt:lpstr>
      <vt:lpstr>Tropic</vt:lpstr>
      <vt:lpstr>MAXIMIZING YOUR HOME INVESTMENT:  A MACHINE LEARNING EXERCISE ON HOUSING</vt:lpstr>
      <vt:lpstr>INTRODUCTION</vt:lpstr>
      <vt:lpstr>BACKGROUND</vt:lpstr>
      <vt:lpstr>BACKGROUND</vt:lpstr>
      <vt:lpstr>AUDIENCE</vt:lpstr>
      <vt:lpstr>SIGNIFICANCE OF THE STUDY</vt:lpstr>
      <vt:lpstr>OBJECTIVES</vt:lpstr>
      <vt:lpstr>MELBOURNE HOUSING DATA (DOMAIN.AU)</vt:lpstr>
      <vt:lpstr>FEATURES</vt:lpstr>
      <vt:lpstr>METHODOLOGY: PRE-PROCESSING</vt:lpstr>
      <vt:lpstr>OBSERVATIONS WITH MISSING “PRICE” WERE REMOVED</vt:lpstr>
      <vt:lpstr>CAR, BATHROOM, AND LANDSIZE FEATURES WERE CLEANED</vt:lpstr>
      <vt:lpstr>K-NEAREST NEIGHBORS IMPUTATION</vt:lpstr>
      <vt:lpstr>REMAINING MISSING AND ATYPICAL FEATURES WERE REMOVED</vt:lpstr>
      <vt:lpstr>FINAL FEATURES WERE SELECTED</vt:lpstr>
      <vt:lpstr>METHODOLOGY: MODEL BUILDING</vt:lpstr>
      <vt:lpstr>MODEL TRAINING</vt:lpstr>
      <vt:lpstr>MODEL 1: LINEAR REGRESSION</vt:lpstr>
      <vt:lpstr>MODEL 2: ELASTICNET REGRESSION</vt:lpstr>
      <vt:lpstr>MODEL RESULTS</vt:lpstr>
      <vt:lpstr>INSIGHTS</vt:lpstr>
      <vt:lpstr>FEATURE IMPORTANCE (SHAP)</vt:lpstr>
      <vt:lpstr>PowerPoint Presentation</vt:lpstr>
      <vt:lpstr>FEATURE IMPORTANCE (SHAP)</vt:lpstr>
      <vt:lpstr>FEATURE IMPORTANCE (SHAP)</vt:lpstr>
      <vt:lpstr>FEATURE IMPORTANCE (SHAP)</vt:lpstr>
      <vt:lpstr>FEATURE IMPORTANCE (SHAP)</vt:lpstr>
      <vt:lpstr>CONSIDERATIONS FOR MAXIMIZING HOME VALUE</vt:lpstr>
      <vt:lpstr>CONSIDERATIONS FOR MAXIMIZING HOME VALUE</vt:lpstr>
      <vt:lpstr>CONSIDERATIONS FOR MAXIMIZING HOME VALUE</vt:lpstr>
      <vt:lpstr>CONSIDERATIONS FOR MAXIMIZING HOME VALUE</vt:lpstr>
      <vt:lpstr>CONSIDERATIONS FOR MAXIMIZING HOME VALUE</vt:lpstr>
      <vt:lpstr>CONSIDERATIONS FOR MAXIMIZING HOME VALUE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YOUR HOME INVESTMENT:  A MACHINE LEARNING EXERCISE ON HOUSING</dc:title>
  <cp:lastModifiedBy>User</cp:lastModifiedBy>
  <cp:revision>15</cp:revision>
  <dcterms:modified xsi:type="dcterms:W3CDTF">2022-01-18T09:11:08Z</dcterms:modified>
</cp:coreProperties>
</file>