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64" r:id="rId4"/>
    <p:sldId id="268" r:id="rId5"/>
    <p:sldId id="267" r:id="rId6"/>
    <p:sldId id="260" r:id="rId7"/>
    <p:sldId id="262" r:id="rId8"/>
    <p:sldId id="263" r:id="rId9"/>
    <p:sldId id="261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60E"/>
    <a:srgbClr val="DAAF42"/>
    <a:srgbClr val="B24444"/>
    <a:srgbClr val="CD7371"/>
    <a:srgbClr val="FFD347"/>
    <a:srgbClr val="D17F7D"/>
    <a:srgbClr val="E368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A57FE-F691-4486-8A69-264B57366F6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C5116-49D9-4548-81BF-101695FE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C5116-49D9-4548-81BF-101695FE5C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8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F3C0-96B1-43BC-8A10-45F33BC5399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D7A4B4-6773-46E5-B7FF-110726796D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F3C0-96B1-43BC-8A10-45F33BC5399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A4B4-6773-46E5-B7FF-110726796D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F3C0-96B1-43BC-8A10-45F33BC5399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A4B4-6773-46E5-B7FF-110726796D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F3C0-96B1-43BC-8A10-45F33BC5399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A4B4-6773-46E5-B7FF-110726796D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F3C0-96B1-43BC-8A10-45F33BC5399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A4B4-6773-46E5-B7FF-110726796D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F3C0-96B1-43BC-8A10-45F33BC5399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A4B4-6773-46E5-B7FF-110726796D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F3C0-96B1-43BC-8A10-45F33BC5399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A4B4-6773-46E5-B7FF-110726796DE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F3C0-96B1-43BC-8A10-45F33BC5399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A4B4-6773-46E5-B7FF-110726796D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F3C0-96B1-43BC-8A10-45F33BC5399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A4B4-6773-46E5-B7FF-110726796D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F3C0-96B1-43BC-8A10-45F33BC5399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A4B4-6773-46E5-B7FF-110726796D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F3C0-96B1-43BC-8A10-45F33BC5399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A4B4-6773-46E5-B7FF-110726796D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ECDF3C0-96B1-43BC-8A10-45F33BC5399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0D7A4B4-6773-46E5-B7FF-110726796D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Introduction PowerPoint templates, Slides and Graphic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1" t="32152" r="9468" b="18936"/>
          <a:stretch/>
        </p:blipFill>
        <p:spPr bwMode="auto">
          <a:xfrm>
            <a:off x="1066800" y="2819400"/>
            <a:ext cx="7315200" cy="333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560451"/>
            <a:ext cx="1219200" cy="1154549"/>
          </a:xfrm>
          <a:prstGeom prst="ellips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3318747"/>
            <a:ext cx="1295400" cy="1253253"/>
          </a:xfrm>
          <a:prstGeom prst="ellipse">
            <a:avLst/>
          </a:prstGeom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894" y="3318746"/>
            <a:ext cx="1243906" cy="1265383"/>
          </a:xfrm>
          <a:prstGeom prst="ellipse">
            <a:avLst/>
          </a:prstGeom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493480"/>
            <a:ext cx="1295400" cy="1177798"/>
          </a:xfrm>
          <a:prstGeom prst="ellipse">
            <a:avLst/>
          </a:prstGeom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2200" y="2423898"/>
            <a:ext cx="135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D17F7D"/>
                </a:solidFill>
              </a:rPr>
              <a:t>Mayuri</a:t>
            </a:r>
            <a:r>
              <a:rPr lang="en-US" b="1" dirty="0" smtClean="0">
                <a:solidFill>
                  <a:srgbClr val="CD7371"/>
                </a:solidFill>
              </a:rPr>
              <a:t> </a:t>
            </a:r>
            <a:r>
              <a:rPr lang="en-US" b="1" dirty="0" err="1" smtClean="0">
                <a:solidFill>
                  <a:srgbClr val="CD7371"/>
                </a:solidFill>
              </a:rPr>
              <a:t>Nijai</a:t>
            </a:r>
            <a:endParaRPr lang="en-US" b="1" dirty="0">
              <a:solidFill>
                <a:srgbClr val="CD737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5200" y="6135469"/>
            <a:ext cx="1329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B24444"/>
                </a:solidFill>
              </a:rPr>
              <a:t>Anudeepsri</a:t>
            </a:r>
            <a:r>
              <a:rPr lang="en-US" b="1" dirty="0" smtClean="0">
                <a:solidFill>
                  <a:srgbClr val="B24444"/>
                </a:solidFill>
              </a:rPr>
              <a:t> </a:t>
            </a:r>
          </a:p>
          <a:p>
            <a:pPr algn="ctr"/>
            <a:r>
              <a:rPr lang="en-US" b="1" dirty="0" err="1" smtClean="0">
                <a:solidFill>
                  <a:srgbClr val="B24444"/>
                </a:solidFill>
              </a:rPr>
              <a:t>Bathina</a:t>
            </a:r>
            <a:endParaRPr lang="en-US" b="1" dirty="0">
              <a:solidFill>
                <a:srgbClr val="B2444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37329" y="6135469"/>
            <a:ext cx="1305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E3685F"/>
                </a:solidFill>
              </a:rPr>
              <a:t>Apeksha</a:t>
            </a:r>
            <a:r>
              <a:rPr lang="en-US" b="1" dirty="0" smtClean="0">
                <a:solidFill>
                  <a:srgbClr val="E3685F"/>
                </a:solidFill>
              </a:rPr>
              <a:t> </a:t>
            </a:r>
          </a:p>
          <a:p>
            <a:pPr algn="ctr"/>
            <a:r>
              <a:rPr lang="en-US" b="1" dirty="0" err="1" smtClean="0">
                <a:solidFill>
                  <a:srgbClr val="E3685F"/>
                </a:solidFill>
              </a:rPr>
              <a:t>Khandelwal</a:t>
            </a:r>
            <a:endParaRPr lang="en-US" b="1" dirty="0">
              <a:solidFill>
                <a:srgbClr val="E3685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23878" y="2438400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C000"/>
                </a:solidFill>
              </a:rPr>
              <a:t>Tulasi</a:t>
            </a:r>
            <a:r>
              <a:rPr lang="en-US" b="1" dirty="0" smtClean="0">
                <a:solidFill>
                  <a:srgbClr val="FFC000"/>
                </a:solidFill>
              </a:rPr>
              <a:t> Kishore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29400" y="2462260"/>
            <a:ext cx="15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C000"/>
                </a:solidFill>
              </a:rPr>
              <a:t>Alekhya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Kadiri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67889" y="6135469"/>
            <a:ext cx="1442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DAAF42"/>
                </a:solidFill>
              </a:rPr>
              <a:t>Shalini</a:t>
            </a:r>
            <a:r>
              <a:rPr lang="en-US" b="1" dirty="0" smtClean="0">
                <a:solidFill>
                  <a:srgbClr val="DAAF42"/>
                </a:solidFill>
              </a:rPr>
              <a:t> </a:t>
            </a:r>
          </a:p>
          <a:p>
            <a:r>
              <a:rPr lang="en-US" b="1" dirty="0" err="1" smtClean="0">
                <a:solidFill>
                  <a:srgbClr val="DAAF42"/>
                </a:solidFill>
              </a:rPr>
              <a:t>Siddabathula</a:t>
            </a:r>
            <a:endParaRPr lang="en-US" b="1" dirty="0">
              <a:solidFill>
                <a:srgbClr val="DAAF42"/>
              </a:solidFill>
            </a:endParaRPr>
          </a:p>
        </p:txBody>
      </p:sp>
      <p:pic>
        <p:nvPicPr>
          <p:cNvPr id="18" name="Picture 5" descr="Airplane Wearing Mask Flying Cartoon (Graphic) by patrimonio ...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4" t="27093" r="23273" b="27363"/>
          <a:stretch/>
        </p:blipFill>
        <p:spPr bwMode="auto">
          <a:xfrm rot="20387318">
            <a:off x="209825" y="373206"/>
            <a:ext cx="1918166" cy="111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663386" y="1044714"/>
            <a:ext cx="6642414" cy="707886"/>
          </a:xfrm>
          <a:prstGeom prst="rect">
            <a:avLst/>
          </a:prstGeom>
          <a:noFill/>
          <a:ln>
            <a:solidFill>
              <a:srgbClr val="DAAF42"/>
            </a:solidFill>
          </a:ln>
          <a:effectLst>
            <a:glow rad="63500">
              <a:srgbClr val="D8860E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Covid19 Airport Operations</a:t>
            </a:r>
            <a:endParaRPr lang="en-US" sz="4000" b="1" i="1" dirty="0">
              <a:solidFill>
                <a:srgbClr val="C00000"/>
              </a:solidFill>
              <a:latin typeface="Californian FB" panose="0207040306080B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1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4038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Californian FB" panose="0207040306080B030204" pitchFamily="18" charset="0"/>
                <a:cs typeface="Times New Roman" panose="02020603050405020304" pitchFamily="18" charset="0"/>
              </a:rPr>
              <a:t>Views &amp; Reports</a:t>
            </a:r>
            <a:endParaRPr lang="en-US" sz="3000" b="1" i="1" dirty="0">
              <a:latin typeface="Californian FB" panose="0207040306080B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53" b="7628"/>
          <a:stretch/>
        </p:blipFill>
        <p:spPr bwMode="auto">
          <a:xfrm>
            <a:off x="1" y="2986677"/>
            <a:ext cx="5861304" cy="387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4"/>
          <a:stretch/>
        </p:blipFill>
        <p:spPr bwMode="auto">
          <a:xfrm>
            <a:off x="5257800" y="552450"/>
            <a:ext cx="3500247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Airplane Wearing Mask Flying Cartoon (Graphic) by patrimonio ..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0" t="22383" r="20859" b="23897"/>
          <a:stretch/>
        </p:blipFill>
        <p:spPr bwMode="auto">
          <a:xfrm>
            <a:off x="7800786" y="6081123"/>
            <a:ext cx="1312734" cy="78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3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0" y="3505200"/>
            <a:ext cx="41148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b="1" i="1" dirty="0" smtClean="0">
                <a:ln w="18000">
                  <a:solidFill>
                    <a:srgbClr val="DAAF42"/>
                  </a:solidFill>
                  <a:prstDash val="solid"/>
                  <a:miter lim="800000"/>
                </a:ln>
                <a:solidFill>
                  <a:srgbClr val="D8860E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fornian FB" panose="0207040306080B030204" pitchFamily="18" charset="0"/>
                <a:cs typeface="Times New Roman" panose="02020603050405020304" pitchFamily="18" charset="0"/>
              </a:rPr>
              <a:t>Thank You!</a:t>
            </a:r>
            <a:endParaRPr lang="en-US" sz="5400" b="1" i="1" dirty="0">
              <a:ln w="18000">
                <a:solidFill>
                  <a:srgbClr val="DAAF42"/>
                </a:solidFill>
                <a:prstDash val="solid"/>
                <a:miter lim="800000"/>
              </a:ln>
              <a:solidFill>
                <a:srgbClr val="D8860E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lifornian FB" panose="0207040306080B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5" descr="Airplane Wearing Mask Flying Cartoon (Graphic) by patrimonio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0" t="22383" r="20859" b="23897"/>
          <a:stretch/>
        </p:blipFill>
        <p:spPr bwMode="auto">
          <a:xfrm>
            <a:off x="7391400" y="5674969"/>
            <a:ext cx="1600200" cy="95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1286470"/>
            <a:ext cx="4114800" cy="923330"/>
          </a:xfrm>
          <a:prstGeom prst="rect">
            <a:avLst/>
          </a:prstGeom>
          <a:ln>
            <a:solidFill>
              <a:srgbClr val="D8860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b="1" i="1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fornian FB" panose="0207040306080B030204" pitchFamily="18" charset="0"/>
                <a:cs typeface="Times New Roman" panose="02020603050405020304" pitchFamily="18" charset="0"/>
              </a:rPr>
              <a:t>Q&amp;A</a:t>
            </a:r>
            <a:endParaRPr lang="en-US" sz="5400" b="1" i="1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lifornian FB" panose="0207040306080B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2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ntroduction_powerpoint_slide_images_Slide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" t="32716" r="28000" b="46318"/>
          <a:stretch/>
        </p:blipFill>
        <p:spPr bwMode="auto">
          <a:xfrm>
            <a:off x="1524000" y="2755392"/>
            <a:ext cx="6096000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62357" y="435506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Q&amp;A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3" t="16869" r="17473" b="19478"/>
          <a:stretch/>
        </p:blipFill>
        <p:spPr bwMode="auto">
          <a:xfrm>
            <a:off x="5638800" y="3276600"/>
            <a:ext cx="613234" cy="58930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771" r="11333" b="-3"/>
          <a:stretch/>
        </p:blipFill>
        <p:spPr bwMode="auto">
          <a:xfrm>
            <a:off x="4343400" y="3276600"/>
            <a:ext cx="604873" cy="609599"/>
          </a:xfrm>
          <a:prstGeom prst="ellipse">
            <a:avLst/>
          </a:prstGeom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213395" y="2209800"/>
            <a:ext cx="176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B24444"/>
                </a:solidFill>
              </a:rPr>
              <a:t>Views &amp; Reports</a:t>
            </a:r>
            <a:endParaRPr lang="en-US" b="1" dirty="0">
              <a:solidFill>
                <a:srgbClr val="B2444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4467" y="4410670"/>
            <a:ext cx="2141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D8860E"/>
                </a:solidFill>
              </a:rPr>
              <a:t>Server Side Modules</a:t>
            </a:r>
            <a:endParaRPr lang="en-US" b="1" dirty="0">
              <a:solidFill>
                <a:srgbClr val="D8860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29382" y="2209800"/>
            <a:ext cx="263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DAAF42"/>
                </a:solidFill>
              </a:rPr>
              <a:t>Design &amp; Implementation</a:t>
            </a:r>
            <a:endParaRPr lang="en-US" b="1" dirty="0">
              <a:solidFill>
                <a:srgbClr val="DAAF4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0615" y="4410670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D347"/>
                </a:solidFill>
              </a:rPr>
              <a:t>Introduction</a:t>
            </a:r>
            <a:endParaRPr lang="en-US" b="1" dirty="0">
              <a:solidFill>
                <a:srgbClr val="FFD347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2544" y="737616"/>
            <a:ext cx="4038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 smtClean="0">
                <a:latin typeface="Californian FB" panose="0207040306080B030204" pitchFamily="18" charset="0"/>
                <a:cs typeface="Times New Roman" panose="02020603050405020304" pitchFamily="18" charset="0"/>
              </a:rPr>
              <a:t>Our  7 min  Journey….</a:t>
            </a:r>
            <a:endParaRPr lang="en-US" sz="3000" b="1" i="1" dirty="0">
              <a:latin typeface="Californian FB" panose="0207040306080B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5" descr="Airplane Wearing Mask Flying Cartoon (Graphic) by patrimonio ...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0" t="22383" r="20859" b="23897"/>
          <a:stretch/>
        </p:blipFill>
        <p:spPr bwMode="auto">
          <a:xfrm rot="21393619">
            <a:off x="7626943" y="5923106"/>
            <a:ext cx="1348022" cy="80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76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1" r="1641"/>
          <a:stretch/>
        </p:blipFill>
        <p:spPr bwMode="auto">
          <a:xfrm>
            <a:off x="76200" y="1085850"/>
            <a:ext cx="8987598" cy="493395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304800"/>
            <a:ext cx="4038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 smtClean="0">
                <a:latin typeface="Californian FB" panose="0207040306080B030204" pitchFamily="18" charset="0"/>
                <a:cs typeface="Times New Roman" panose="02020603050405020304" pitchFamily="18" charset="0"/>
              </a:rPr>
              <a:t>Database Design</a:t>
            </a:r>
            <a:endParaRPr lang="en-US" sz="3000" b="1" i="1" dirty="0">
              <a:latin typeface="Californian FB" panose="0207040306080B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5" descr="Airplane Wearing Mask Flying Cartoon (Graphic) by patrimonio ..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0" t="22383" r="20859" b="23897"/>
          <a:stretch/>
        </p:blipFill>
        <p:spPr bwMode="auto">
          <a:xfrm>
            <a:off x="7800786" y="6081123"/>
            <a:ext cx="1312734" cy="78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25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5600" y="140208"/>
            <a:ext cx="228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Californian FB" panose="0207040306080B0302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i="1" dirty="0" smtClean="0">
                <a:latin typeface="Californian FB" panose="0207040306080B030204" pitchFamily="18" charset="0"/>
                <a:cs typeface="Times New Roman" panose="02020603050405020304" pitchFamily="18" charset="0"/>
              </a:rPr>
              <a:t>ontinue….</a:t>
            </a:r>
            <a:endParaRPr lang="en-US" sz="3000" b="1" i="1" dirty="0">
              <a:latin typeface="Californian FB" panose="0207040306080B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irplane Wearing Mask Flying Cartoon (Graphic) by patrimonio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0" t="22383" r="20859" b="23897"/>
          <a:stretch/>
        </p:blipFill>
        <p:spPr bwMode="auto">
          <a:xfrm>
            <a:off x="7315200" y="5715000"/>
            <a:ext cx="1728689" cy="103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7600"/>
            <a:ext cx="529998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4343400" cy="207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758" y="2319337"/>
            <a:ext cx="5555242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13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4038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 smtClean="0">
                <a:latin typeface="Californian FB" panose="0207040306080B030204" pitchFamily="18" charset="0"/>
                <a:cs typeface="Times New Roman" panose="02020603050405020304" pitchFamily="18" charset="0"/>
              </a:rPr>
              <a:t>Server Side Modules</a:t>
            </a:r>
            <a:endParaRPr lang="en-US" sz="3000" b="1" i="1" dirty="0">
              <a:latin typeface="Californian FB" panose="0207040306080B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5" descr="Airplane Wearing Mask Flying Cartoon (Graphic) by patrimonio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0" t="22383" r="20859" b="23897"/>
          <a:stretch/>
        </p:blipFill>
        <p:spPr bwMode="auto">
          <a:xfrm>
            <a:off x="7800786" y="6081123"/>
            <a:ext cx="1312734" cy="78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05200"/>
            <a:ext cx="5514203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26"/>
          <a:stretch/>
        </p:blipFill>
        <p:spPr bwMode="auto">
          <a:xfrm>
            <a:off x="252984" y="1600200"/>
            <a:ext cx="4071775" cy="155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49537" y="3128128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fornian FB" panose="0207040306080B030204" pitchFamily="18" charset="0"/>
                <a:cs typeface="Times New Roman" panose="02020603050405020304" pitchFamily="18" charset="0"/>
              </a:rPr>
              <a:t>Table Level Check Constraint</a:t>
            </a:r>
            <a:endParaRPr lang="en-US" sz="1400" b="1" dirty="0">
              <a:latin typeface="Californian FB" panose="0207040306080B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114300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fornian FB" panose="0207040306080B030204" pitchFamily="18" charset="0"/>
                <a:cs typeface="Times New Roman" panose="02020603050405020304" pitchFamily="18" charset="0"/>
              </a:rPr>
              <a:t>Calculate Column Using Function</a:t>
            </a:r>
            <a:endParaRPr lang="en-US" sz="1400" b="1" dirty="0">
              <a:latin typeface="Californian FB" panose="0207040306080B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2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8" b="7471"/>
          <a:stretch/>
        </p:blipFill>
        <p:spPr bwMode="auto">
          <a:xfrm>
            <a:off x="0" y="3429000"/>
            <a:ext cx="9011897" cy="334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3971925"/>
            <a:ext cx="5648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0"/>
          <a:stretch/>
        </p:blipFill>
        <p:spPr bwMode="auto">
          <a:xfrm>
            <a:off x="77783" y="533400"/>
            <a:ext cx="784701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762000"/>
            <a:ext cx="3419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705600" y="140208"/>
            <a:ext cx="228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Californian FB" panose="0207040306080B0302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i="1" dirty="0" smtClean="0">
                <a:latin typeface="Californian FB" panose="0207040306080B030204" pitchFamily="18" charset="0"/>
                <a:cs typeface="Times New Roman" panose="02020603050405020304" pitchFamily="18" charset="0"/>
              </a:rPr>
              <a:t>ontinue….</a:t>
            </a:r>
            <a:endParaRPr lang="en-US" sz="3000" b="1" i="1" dirty="0">
              <a:latin typeface="Californian FB" panose="0207040306080B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" y="152400"/>
            <a:ext cx="84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fornian FB" panose="0207040306080B030204" pitchFamily="18" charset="0"/>
                <a:cs typeface="Times New Roman" panose="02020603050405020304" pitchFamily="18" charset="0"/>
              </a:rPr>
              <a:t>Triggers</a:t>
            </a:r>
            <a:endParaRPr lang="en-US" sz="1400" b="1" dirty="0">
              <a:latin typeface="Californian FB" panose="0207040306080B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3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8"/>
          <a:stretch/>
        </p:blipFill>
        <p:spPr bwMode="auto">
          <a:xfrm>
            <a:off x="0" y="694206"/>
            <a:ext cx="4648200" cy="389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605224"/>
            <a:ext cx="5430437" cy="1262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" t="42208" r="2843" b="6741"/>
          <a:stretch/>
        </p:blipFill>
        <p:spPr bwMode="auto">
          <a:xfrm>
            <a:off x="177442" y="5867400"/>
            <a:ext cx="6299558" cy="81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05600" y="140208"/>
            <a:ext cx="228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Californian FB" panose="0207040306080B0302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i="1" dirty="0" smtClean="0">
                <a:latin typeface="Californian FB" panose="0207040306080B030204" pitchFamily="18" charset="0"/>
                <a:cs typeface="Times New Roman" panose="02020603050405020304" pitchFamily="18" charset="0"/>
              </a:rPr>
              <a:t>ontinue….</a:t>
            </a:r>
            <a:endParaRPr lang="en-US" sz="3000" b="1" i="1" dirty="0">
              <a:latin typeface="Californian FB" panose="0207040306080B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irplane Wearing Mask Flying Cartoon (Graphic) by patrimonio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0" t="22383" r="20859" b="23897"/>
          <a:stretch/>
        </p:blipFill>
        <p:spPr bwMode="auto">
          <a:xfrm>
            <a:off x="7315200" y="5715000"/>
            <a:ext cx="1728689" cy="103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22860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fornian FB" panose="0207040306080B030204" pitchFamily="18" charset="0"/>
                <a:cs typeface="Times New Roman" panose="02020603050405020304" pitchFamily="18" charset="0"/>
              </a:rPr>
              <a:t>Stored Procedure</a:t>
            </a:r>
            <a:endParaRPr lang="en-US" sz="1400" b="1" dirty="0">
              <a:latin typeface="Californian FB" panose="0207040306080B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4038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Californian FB" panose="0207040306080B030204" pitchFamily="18" charset="0"/>
                <a:cs typeface="Times New Roman" panose="02020603050405020304" pitchFamily="18" charset="0"/>
              </a:rPr>
              <a:t>Views &amp; Reports</a:t>
            </a:r>
            <a:endParaRPr lang="en-US" sz="3000" b="1" i="1" dirty="0">
              <a:latin typeface="Californian FB" panose="0207040306080B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809625"/>
            <a:ext cx="40100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0"/>
            <a:ext cx="40100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7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52400"/>
            <a:ext cx="4038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 smtClean="0">
                <a:latin typeface="Californian FB" panose="0207040306080B030204" pitchFamily="18" charset="0"/>
                <a:cs typeface="Times New Roman" panose="02020603050405020304" pitchFamily="18" charset="0"/>
              </a:rPr>
              <a:t>Views &amp; Reports</a:t>
            </a:r>
            <a:endParaRPr lang="en-US" sz="3000" b="1" i="1" dirty="0">
              <a:latin typeface="Californian FB" panose="0207040306080B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0" y="706398"/>
            <a:ext cx="8479639" cy="584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8" r="5735"/>
          <a:stretch/>
        </p:blipFill>
        <p:spPr bwMode="auto">
          <a:xfrm>
            <a:off x="9525" y="4789300"/>
            <a:ext cx="2428875" cy="20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Airplane Wearing Mask Flying Cartoon (Graphic) by patrimonio ..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0" t="22383" r="20859" b="23897"/>
          <a:stretch/>
        </p:blipFill>
        <p:spPr bwMode="auto">
          <a:xfrm>
            <a:off x="7800786" y="6081123"/>
            <a:ext cx="1312734" cy="78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37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1139</TotalTime>
  <Words>67</Words>
  <Application>Microsoft Office PowerPoint</Application>
  <PresentationFormat>On-screen Show (4:3)</PresentationFormat>
  <Paragraphs>31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Apeksha</dc:creator>
  <cp:lastModifiedBy>Apeksha</cp:lastModifiedBy>
  <cp:revision>26</cp:revision>
  <dcterms:created xsi:type="dcterms:W3CDTF">2020-08-06T14:46:26Z</dcterms:created>
  <dcterms:modified xsi:type="dcterms:W3CDTF">2020-08-13T05:28:01Z</dcterms:modified>
</cp:coreProperties>
</file>