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7" r:id="rId3"/>
    <p:sldId id="258" r:id="rId4"/>
    <p:sldId id="259" r:id="rId5"/>
    <p:sldId id="260" r:id="rId6"/>
    <p:sldId id="261" r:id="rId7"/>
    <p:sldId id="266" r:id="rId8"/>
    <p:sldId id="268" r:id="rId9"/>
    <p:sldId id="267" r:id="rId10"/>
    <p:sldId id="262" r:id="rId11"/>
    <p:sldId id="263" r:id="rId12"/>
    <p:sldId id="264" r:id="rId13"/>
    <p:sldId id="265" r:id="rId14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27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1720"/>
            <a:ext cx="10972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428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600" y="3681720"/>
            <a:ext cx="535428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1720"/>
            <a:ext cx="535428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428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771984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209772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428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09480" y="3681720"/>
            <a:ext cx="535428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428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428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600" y="3681720"/>
            <a:ext cx="535428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428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1720"/>
            <a:ext cx="1097208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1720"/>
            <a:ext cx="10972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428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1600" y="3681720"/>
            <a:ext cx="535428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09480" y="3681720"/>
            <a:ext cx="535428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428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76" name="Picture 75"/>
          <p:cNvPicPr/>
          <p:nvPr/>
        </p:nvPicPr>
        <p:blipFill>
          <a:blip r:embed="rId2"/>
          <a:stretch>
            <a:fillRect/>
          </a:stretch>
        </p:blipFill>
        <p:spPr>
          <a:xfrm>
            <a:off x="771984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>
            <a:fillRect/>
          </a:stretch>
        </p:blipFill>
        <p:spPr>
          <a:xfrm>
            <a:off x="209772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428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1720"/>
            <a:ext cx="535428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428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428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600" y="3681720"/>
            <a:ext cx="535428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428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1720"/>
            <a:ext cx="1097208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101520" y="71640"/>
            <a:ext cx="11988000" cy="455760"/>
          </a:xfrm>
          <a:prstGeom prst="rect">
            <a:avLst/>
          </a:prstGeom>
          <a:solidFill>
            <a:srgbClr val="282C4E"/>
          </a:solidFill>
          <a:ln w="9360"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rgbClr val="FFFFFF"/>
                </a:solidFill>
                <a:latin typeface="Times New Roman"/>
              </a:rPr>
              <a:t>Department of Electronics Engineering</a:t>
            </a:r>
            <a:endParaRPr dirty="0"/>
          </a:p>
        </p:txBody>
      </p:sp>
      <p:sp>
        <p:nvSpPr>
          <p:cNvPr id="6" name="CustomShape 2"/>
          <p:cNvSpPr/>
          <p:nvPr/>
        </p:nvSpPr>
        <p:spPr>
          <a:xfrm>
            <a:off x="11160" y="6581160"/>
            <a:ext cx="3589920" cy="27252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FFFFFF"/>
                </a:solidFill>
                <a:latin typeface="Calibri"/>
              </a:rPr>
              <a:t>Department OF Electronics Engineering, VESIT 2016-17</a:t>
            </a:r>
            <a:endParaRPr dirty="0"/>
          </a:p>
        </p:txBody>
      </p:sp>
      <p:pic>
        <p:nvPicPr>
          <p:cNvPr id="2" name="Picture 2"/>
          <p:cNvPicPr/>
          <p:nvPr/>
        </p:nvPicPr>
        <p:blipFill>
          <a:blip r:embed="rId14"/>
          <a:stretch>
            <a:fillRect/>
          </a:stretch>
        </p:blipFill>
        <p:spPr>
          <a:xfrm>
            <a:off x="203040" y="152280"/>
            <a:ext cx="913680" cy="1059120"/>
          </a:xfrm>
          <a:prstGeom prst="rect">
            <a:avLst/>
          </a:prstGeom>
          <a:ln>
            <a:noFill/>
          </a:ln>
        </p:spPr>
      </p:pic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101520" y="71640"/>
            <a:ext cx="11988000" cy="455760"/>
          </a:xfrm>
          <a:prstGeom prst="rect">
            <a:avLst/>
          </a:prstGeom>
          <a:solidFill>
            <a:srgbClr val="282C4E"/>
          </a:solidFill>
          <a:ln w="9360"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rgbClr val="FFFFFF"/>
                </a:solidFill>
                <a:latin typeface="Times New Roman"/>
              </a:rPr>
              <a:t>Department of Electronics Engineering</a:t>
            </a:r>
            <a:endParaRPr dirty="0"/>
          </a:p>
        </p:txBody>
      </p:sp>
      <p:sp>
        <p:nvSpPr>
          <p:cNvPr id="40" name="CustomShape 2"/>
          <p:cNvSpPr/>
          <p:nvPr/>
        </p:nvSpPr>
        <p:spPr>
          <a:xfrm>
            <a:off x="11160" y="6581160"/>
            <a:ext cx="3589920" cy="27252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FFFFFF"/>
                </a:solidFill>
                <a:latin typeface="Calibri"/>
              </a:rPr>
              <a:t>Department OF Electronics Engineering, VESIT 2016-17</a:t>
            </a:r>
            <a:endParaRPr dirty="0"/>
          </a:p>
        </p:txBody>
      </p:sp>
      <p:pic>
        <p:nvPicPr>
          <p:cNvPr id="41" name="Picture 2"/>
          <p:cNvPicPr/>
          <p:nvPr/>
        </p:nvPicPr>
        <p:blipFill>
          <a:blip r:embed="rId14"/>
          <a:stretch>
            <a:fillRect/>
          </a:stretch>
        </p:blipFill>
        <p:spPr>
          <a:xfrm>
            <a:off x="203040" y="152280"/>
            <a:ext cx="913680" cy="1059120"/>
          </a:xfrm>
          <a:prstGeom prst="rect">
            <a:avLst/>
          </a:prstGeom>
          <a:ln>
            <a:noFill/>
          </a:ln>
        </p:spPr>
      </p:pic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260877409000661" TargetMode="External"/><Relationship Id="rId2" Type="http://schemas.openxmlformats.org/officeDocument/2006/relationships/hyperlink" Target="https://www.peerbits.com/blog/warehouse-smart-inventory-management-solution.html/am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eerbits.com/blog/warehouse-smart-inventory-management-solution.html/amp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11582280" y="6492960"/>
            <a:ext cx="6087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72BF3DA0-92F7-490B-B3A2-4EB42802B4E9}" type="slidenum">
              <a:rPr lang="en-US" sz="1200">
                <a:solidFill>
                  <a:srgbClr val="8B8B8B"/>
                </a:solidFill>
                <a:latin typeface="Calibri"/>
              </a:rPr>
              <a:t>1</a:t>
            </a:fld>
            <a:endParaRPr dirty="0"/>
          </a:p>
        </p:txBody>
      </p:sp>
      <p:sp>
        <p:nvSpPr>
          <p:cNvPr id="80" name="CustomShape 2"/>
          <p:cNvSpPr/>
          <p:nvPr/>
        </p:nvSpPr>
        <p:spPr>
          <a:xfrm>
            <a:off x="1143000" y="990600"/>
            <a:ext cx="9463680" cy="53340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dirty="0" smtClean="0">
                <a:solidFill>
                  <a:srgbClr val="000000"/>
                </a:solidFill>
                <a:latin typeface="Calibri"/>
              </a:rPr>
              <a:t>Group No. 2</a:t>
            </a:r>
          </a:p>
          <a:p>
            <a:pPr algn="ctr">
              <a:lnSpc>
                <a:spcPct val="100000"/>
              </a:lnSpc>
            </a:pPr>
            <a:endParaRPr lang="en-US" sz="3600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en-US" sz="4000" b="1" dirty="0" err="1" smtClean="0">
                <a:solidFill>
                  <a:srgbClr val="000000"/>
                </a:solidFill>
                <a:latin typeface="Calibri"/>
              </a:rPr>
              <a:t>IoT</a:t>
            </a:r>
            <a:r>
              <a:rPr lang="en-US" sz="4000" b="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1" dirty="0" smtClean="0">
                <a:solidFill>
                  <a:srgbClr val="000000"/>
                </a:solidFill>
                <a:latin typeface="Calibri"/>
              </a:rPr>
              <a:t>Based Segregation and </a:t>
            </a:r>
            <a:r>
              <a:rPr lang="en-US" sz="4000" b="1" dirty="0">
                <a:solidFill>
                  <a:srgbClr val="000000"/>
                </a:solidFill>
                <a:latin typeface="Calibri"/>
              </a:rPr>
              <a:t>Packaging Assembly Line </a:t>
            </a:r>
            <a:endParaRPr lang="en-US" sz="4000" b="1" dirty="0" smtClean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en-US" sz="4000" b="1" dirty="0" smtClean="0">
                <a:solidFill>
                  <a:srgbClr val="000000"/>
                </a:solidFill>
                <a:latin typeface="Calibri"/>
              </a:rPr>
              <a:t>using RFID</a:t>
            </a:r>
            <a:endParaRPr sz="2000" b="1" dirty="0"/>
          </a:p>
          <a:p>
            <a:pPr algn="ctr">
              <a:lnSpc>
                <a:spcPct val="100000"/>
              </a:lnSpc>
            </a:pPr>
            <a:endParaRPr dirty="0" smtClean="0"/>
          </a:p>
          <a:p>
            <a:pPr algn="ctr">
              <a:lnSpc>
                <a:spcPct val="100000"/>
              </a:lnSpc>
            </a:pPr>
            <a:r>
              <a:rPr lang="en-US" b="1" dirty="0" smtClean="0"/>
              <a:t>Group Members:</a:t>
            </a:r>
          </a:p>
          <a:p>
            <a:pPr algn="ctr">
              <a:lnSpc>
                <a:spcPct val="100000"/>
              </a:lnSpc>
            </a:pPr>
            <a:endParaRPr lang="en-US" b="1" dirty="0" smtClean="0"/>
          </a:p>
          <a:p>
            <a:pPr algn="ctr">
              <a:lnSpc>
                <a:spcPct val="100000"/>
              </a:lnSpc>
            </a:pPr>
            <a:r>
              <a:rPr lang="en-US" dirty="0" smtClean="0"/>
              <a:t>Apeksha </a:t>
            </a:r>
            <a:r>
              <a:rPr lang="en-US" dirty="0" err="1" smtClean="0"/>
              <a:t>Kulkarni</a:t>
            </a:r>
            <a:r>
              <a:rPr lang="en-US" dirty="0" smtClean="0"/>
              <a:t> (30)</a:t>
            </a:r>
          </a:p>
          <a:p>
            <a:pPr algn="ctr">
              <a:lnSpc>
                <a:spcPct val="100000"/>
              </a:lnSpc>
            </a:pPr>
            <a:r>
              <a:rPr lang="en-US" dirty="0" err="1" smtClean="0"/>
              <a:t>Lakshyajit</a:t>
            </a:r>
            <a:r>
              <a:rPr lang="en-US" dirty="0" smtClean="0"/>
              <a:t> </a:t>
            </a:r>
            <a:r>
              <a:rPr lang="en-US" dirty="0" err="1" smtClean="0"/>
              <a:t>Patra</a:t>
            </a:r>
            <a:r>
              <a:rPr lang="en-US" dirty="0" smtClean="0"/>
              <a:t> (51)</a:t>
            </a:r>
          </a:p>
          <a:p>
            <a:pPr algn="ctr">
              <a:lnSpc>
                <a:spcPct val="100000"/>
              </a:lnSpc>
            </a:pPr>
            <a:r>
              <a:rPr lang="en-US" dirty="0" err="1" smtClean="0"/>
              <a:t>Dhaval</a:t>
            </a:r>
            <a:r>
              <a:rPr lang="en-US" dirty="0" smtClean="0"/>
              <a:t> </a:t>
            </a:r>
            <a:r>
              <a:rPr lang="en-US" dirty="0" err="1" smtClean="0"/>
              <a:t>Potdar</a:t>
            </a:r>
            <a:r>
              <a:rPr lang="en-US" dirty="0" smtClean="0"/>
              <a:t>(53)</a:t>
            </a:r>
          </a:p>
          <a:p>
            <a:pPr algn="ctr">
              <a:lnSpc>
                <a:spcPct val="100000"/>
              </a:lnSpc>
            </a:pPr>
            <a:r>
              <a:rPr lang="en-US" dirty="0" err="1" smtClean="0"/>
              <a:t>Yash</a:t>
            </a:r>
            <a:r>
              <a:rPr lang="en-US" dirty="0" smtClean="0"/>
              <a:t> </a:t>
            </a:r>
            <a:r>
              <a:rPr lang="en-US" dirty="0" err="1" smtClean="0"/>
              <a:t>Vig</a:t>
            </a:r>
            <a:r>
              <a:rPr lang="en-US" dirty="0"/>
              <a:t> </a:t>
            </a:r>
            <a:r>
              <a:rPr lang="en-US" dirty="0" smtClean="0"/>
              <a:t>(67)</a:t>
            </a:r>
            <a:endParaRPr lang="en-US" dirty="0" smtClean="0"/>
          </a:p>
          <a:p>
            <a:pPr algn="ctr">
              <a:lnSpc>
                <a:spcPct val="100000"/>
              </a:lnSpc>
            </a:pPr>
            <a:endParaRPr lang="en-US" dirty="0" smtClean="0"/>
          </a:p>
          <a:p>
            <a:pPr algn="ctr">
              <a:lnSpc>
                <a:spcPct val="100000"/>
              </a:lnSpc>
            </a:pPr>
            <a:r>
              <a:rPr lang="en-US" dirty="0" smtClean="0"/>
              <a:t>        </a:t>
            </a:r>
          </a:p>
          <a:p>
            <a:pPr marL="285750" indent="-285750" algn="ctr">
              <a:lnSpc>
                <a:spcPct val="100000"/>
              </a:lnSpc>
              <a:buFont typeface="Arial" panose="020B0604020202020204" pitchFamily="34" charset="0"/>
              <a:buChar char="•"/>
            </a:pPr>
            <a:endParaRPr dirty="0" smtClean="0"/>
          </a:p>
          <a:p>
            <a:pPr algn="ctr"/>
            <a:r>
              <a:rPr lang="en-US" b="1" dirty="0" smtClean="0">
                <a:solidFill>
                  <a:srgbClr val="000000"/>
                </a:solidFill>
                <a:latin typeface="Calibri"/>
              </a:rPr>
              <a:t>PROJECT GUIDE</a:t>
            </a:r>
            <a:r>
              <a:rPr lang="en-US" b="1" dirty="0">
                <a:solidFill>
                  <a:srgbClr val="000000"/>
                </a:solidFill>
                <a:latin typeface="Calibri"/>
              </a:rPr>
              <a:t>:  MR. ABHISHEK </a:t>
            </a:r>
            <a:r>
              <a:rPr lang="en-US" b="1" dirty="0" smtClean="0">
                <a:solidFill>
                  <a:srgbClr val="000000"/>
                </a:solidFill>
                <a:latin typeface="Calibri"/>
              </a:rPr>
              <a:t>CHAUDHARI </a:t>
            </a:r>
            <a:r>
              <a:rPr lang="en-US" b="1" dirty="0">
                <a:solidFill>
                  <a:srgbClr val="000000"/>
                </a:solidFill>
                <a:latin typeface="Calibri"/>
              </a:rPr>
              <a:t>(Assistant Professor, Department of Electronics)</a:t>
            </a:r>
            <a:endParaRPr lang="en-US" b="1"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2"/>
          <p:cNvSpPr/>
          <p:nvPr/>
        </p:nvSpPr>
        <p:spPr>
          <a:xfrm>
            <a:off x="11684160" y="6477120"/>
            <a:ext cx="50724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5898DF1-5165-4E23-B881-74FA6143E95C}" type="slidenum">
              <a:rPr lang="en-US" sz="1200">
                <a:solidFill>
                  <a:srgbClr val="8B8B8B"/>
                </a:solidFill>
                <a:latin typeface="Calibri"/>
              </a:rPr>
              <a:t>10</a:t>
            </a:fld>
            <a:endParaRPr dirty="0"/>
          </a:p>
        </p:txBody>
      </p:sp>
      <p:sp>
        <p:nvSpPr>
          <p:cNvPr id="102" name="CustomShape 3"/>
          <p:cNvSpPr/>
          <p:nvPr/>
        </p:nvSpPr>
        <p:spPr>
          <a:xfrm>
            <a:off x="4611960" y="740160"/>
            <a:ext cx="2270160" cy="6386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000000"/>
                </a:solidFill>
                <a:latin typeface="Calibri"/>
              </a:rPr>
              <a:t>Work Done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2209800"/>
            <a:ext cx="1088631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Literature Review Completed. A number of online articles and technical papers gathered</a:t>
            </a:r>
            <a:br>
              <a:rPr lang="en-US" dirty="0" smtClean="0"/>
            </a:br>
            <a:r>
              <a:rPr lang="en-US" dirty="0" smtClean="0"/>
              <a:t>for reference</a:t>
            </a:r>
            <a:r>
              <a:rPr lang="en-US" dirty="0" smtClean="0"/>
              <a:t>.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RFID tags were successfully scanned and the Unique Identifier of each of the tags was retrieved.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real time database was created using Firebase by Google</a:t>
            </a:r>
            <a:r>
              <a:rPr lang="en-US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Unique Tag ID was successfully stored in the database wirelessly using ESP8266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     Node </a:t>
            </a:r>
            <a:r>
              <a:rPr lang="en-US" dirty="0"/>
              <a:t>MCU Module.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 Further </a:t>
            </a:r>
            <a:r>
              <a:rPr lang="en-US" dirty="0"/>
              <a:t>plan of implantation was successfully defined and the issues with the current </a:t>
            </a:r>
            <a:r>
              <a:rPr lang="en-US" dirty="0" smtClean="0"/>
              <a:t>hardware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 configuration </a:t>
            </a:r>
            <a:r>
              <a:rPr lang="en-US" dirty="0"/>
              <a:t>were recognized. </a:t>
            </a:r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CustomShape 2"/>
          <p:cNvSpPr/>
          <p:nvPr/>
        </p:nvSpPr>
        <p:spPr>
          <a:xfrm>
            <a:off x="11684160" y="6477120"/>
            <a:ext cx="50724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CAFEE69-1CEB-4116-8ACD-970D1ED662EF}" type="slidenum">
              <a:rPr lang="en-US" sz="1200">
                <a:solidFill>
                  <a:srgbClr val="8B8B8B"/>
                </a:solidFill>
                <a:latin typeface="Calibri"/>
              </a:rPr>
              <a:t>11</a:t>
            </a:fld>
            <a:endParaRPr dirty="0"/>
          </a:p>
        </p:txBody>
      </p:sp>
      <p:sp>
        <p:nvSpPr>
          <p:cNvPr id="105" name="CustomShape 3"/>
          <p:cNvSpPr/>
          <p:nvPr/>
        </p:nvSpPr>
        <p:spPr>
          <a:xfrm>
            <a:off x="3962400" y="609600"/>
            <a:ext cx="4554720" cy="6386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000000"/>
                </a:solidFill>
                <a:latin typeface="Calibri"/>
              </a:rPr>
              <a:t>Plan of Implementation</a:t>
            </a:r>
            <a:endParaRPr dirty="0"/>
          </a:p>
        </p:txBody>
      </p:sp>
      <p:graphicFrame>
        <p:nvGraphicFramePr>
          <p:cNvPr id="106" name="Table 4"/>
          <p:cNvGraphicFramePr/>
          <p:nvPr>
            <p:extLst>
              <p:ext uri="{D42A27DB-BD31-4B8C-83A1-F6EECF244321}">
                <p14:modId xmlns:p14="http://schemas.microsoft.com/office/powerpoint/2010/main" val="1305096749"/>
              </p:ext>
            </p:extLst>
          </p:nvPr>
        </p:nvGraphicFramePr>
        <p:xfrm>
          <a:off x="635846" y="1321333"/>
          <a:ext cx="10794154" cy="5270262"/>
        </p:xfrm>
        <a:graphic>
          <a:graphicData uri="http://schemas.openxmlformats.org/drawingml/2006/table">
            <a:tbl>
              <a:tblPr/>
              <a:tblGrid>
                <a:gridCol w="3597225"/>
                <a:gridCol w="3597225"/>
                <a:gridCol w="3599704"/>
              </a:tblGrid>
              <a:tr h="341679">
                <a:tc>
                  <a:txBody>
                    <a:bodyPr/>
                    <a:lstStyle/>
                    <a:p>
                      <a:r>
                        <a:rPr lang="en-US" sz="1600" dirty="0"/>
                        <a:t>SEM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Duration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JOB TO BE COMPLETED</a:t>
                      </a:r>
                      <a:endParaRPr sz="1600" dirty="0"/>
                    </a:p>
                  </a:txBody>
                  <a:tcPr/>
                </a:tc>
              </a:tr>
              <a:tr h="1232588">
                <a:tc>
                  <a:txBody>
                    <a:bodyPr/>
                    <a:lstStyle/>
                    <a:p>
                      <a:r>
                        <a:rPr lang="en-US" sz="1600" dirty="0"/>
                        <a:t>VII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Aug 2018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Gathering enough information about the topic and reading about it from all the necessary and </a:t>
                      </a:r>
                      <a:r>
                        <a:rPr lang="en-US" sz="1600" dirty="0" smtClean="0"/>
                        <a:t>possible </a:t>
                      </a:r>
                      <a:r>
                        <a:rPr lang="en-US" sz="1600" dirty="0"/>
                        <a:t>sources. Doing </a:t>
                      </a:r>
                      <a:r>
                        <a:rPr lang="en-US" sz="1600" dirty="0" smtClean="0"/>
                        <a:t>a Literature </a:t>
                      </a:r>
                      <a:r>
                        <a:rPr lang="en-US" sz="1600" dirty="0"/>
                        <a:t>Survey.</a:t>
                      </a:r>
                      <a:endParaRPr sz="1600" dirty="0"/>
                    </a:p>
                  </a:txBody>
                  <a:tcPr/>
                </a:tc>
              </a:tr>
              <a:tr h="1066800">
                <a:tc>
                  <a:txBody>
                    <a:bodyPr/>
                    <a:lstStyle/>
                    <a:p>
                      <a:r>
                        <a:rPr lang="en-US" sz="1600" dirty="0"/>
                        <a:t>VII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Sept/Oct 2018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Interfacing the sensors with microcontroller and testing the data stream to IoT cloud. Logging data into Database. </a:t>
                      </a:r>
                      <a:endParaRPr sz="1600" dirty="0"/>
                    </a:p>
                    <a:p>
                      <a:endParaRPr sz="1600" dirty="0"/>
                    </a:p>
                  </a:txBody>
                  <a:tcPr/>
                </a:tc>
              </a:tr>
              <a:tr h="341679">
                <a:tc>
                  <a:txBody>
                    <a:bodyPr/>
                    <a:lstStyle/>
                    <a:p>
                      <a:r>
                        <a:rPr lang="en-US" sz="1600" dirty="0"/>
                        <a:t>VII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Nov 2018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854198">
                <a:tc>
                  <a:txBody>
                    <a:bodyPr/>
                    <a:lstStyle/>
                    <a:p>
                      <a:r>
                        <a:rPr lang="en-US" sz="1600" dirty="0"/>
                        <a:t>VII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Dec 2018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Making a conveyer belt to resemble an assembly line. Making the packaging assembly.</a:t>
                      </a:r>
                      <a:endParaRPr sz="1600" dirty="0"/>
                    </a:p>
                  </a:txBody>
                  <a:tcPr/>
                </a:tc>
              </a:tr>
              <a:tr h="854198">
                <a:tc>
                  <a:txBody>
                    <a:bodyPr/>
                    <a:lstStyle/>
                    <a:p>
                      <a:r>
                        <a:rPr lang="en-US" sz="1600" dirty="0"/>
                        <a:t>VIII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Jan 2019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Testing of the entire assembly with the database. Troubleshooting and debugging. </a:t>
                      </a:r>
                      <a:endParaRPr sz="1600" dirty="0"/>
                    </a:p>
                  </a:txBody>
                  <a:tcPr/>
                </a:tc>
              </a:tr>
              <a:tr h="265481">
                <a:tc>
                  <a:txBody>
                    <a:bodyPr/>
                    <a:lstStyle/>
                    <a:p>
                      <a:r>
                        <a:rPr lang="en-US" sz="1600" dirty="0"/>
                        <a:t>VIII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Feb 2019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Final prototype review. </a:t>
                      </a:r>
                      <a:endParaRPr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2"/>
          <p:cNvSpPr/>
          <p:nvPr/>
        </p:nvSpPr>
        <p:spPr>
          <a:xfrm>
            <a:off x="11684160" y="6477120"/>
            <a:ext cx="50724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19A2F774-9FFC-4E23-AC00-D26B8645F200}" type="slidenum">
              <a:rPr lang="en-US" sz="1200">
                <a:solidFill>
                  <a:srgbClr val="8B8B8B"/>
                </a:solidFill>
                <a:latin typeface="Calibri"/>
              </a:rPr>
              <a:t>12</a:t>
            </a:fld>
            <a:endParaRPr dirty="0"/>
          </a:p>
        </p:txBody>
      </p:sp>
      <p:sp>
        <p:nvSpPr>
          <p:cNvPr id="109" name="CustomShape 3"/>
          <p:cNvSpPr/>
          <p:nvPr/>
        </p:nvSpPr>
        <p:spPr>
          <a:xfrm>
            <a:off x="4611240" y="602548"/>
            <a:ext cx="2221200" cy="6386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000000"/>
                </a:solidFill>
                <a:latin typeface="Calibri"/>
              </a:rPr>
              <a:t>References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562804" y="1143000"/>
            <a:ext cx="11097910" cy="60478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[1]. RFID Technology Applied in Warehouse Management System. South China University of Technology.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  IEEE </a:t>
            </a:r>
            <a:r>
              <a:rPr lang="en-US" dirty="0" err="1" smtClean="0"/>
              <a:t>Xplore</a:t>
            </a:r>
            <a:r>
              <a:rPr lang="en-US" dirty="0" smtClean="0"/>
              <a:t>, September 2008.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[2]. Smart Warehouse: An RFID-</a:t>
            </a:r>
            <a:r>
              <a:rPr lang="en-US" dirty="0" err="1" smtClean="0"/>
              <a:t>IoT</a:t>
            </a:r>
            <a:r>
              <a:rPr lang="en-US" dirty="0" smtClean="0"/>
              <a:t> Approach. International Journal of Advanced Research in Computer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  and Communication Engineering. Vol. 4, Issue 9, September 2015.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[3]. An RFID-Enabled Automated Warehouse. International Journal of Materials, Mechanics and </a:t>
            </a:r>
            <a:r>
              <a:rPr lang="en-US" dirty="0" err="1" smtClean="0"/>
              <a:t>Manufact</a:t>
            </a:r>
            <a:r>
              <a:rPr lang="en-US" dirty="0" smtClean="0"/>
              <a:t>-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  </a:t>
            </a:r>
            <a:r>
              <a:rPr lang="en-US" dirty="0" err="1" smtClean="0"/>
              <a:t>uring</a:t>
            </a:r>
            <a:r>
              <a:rPr lang="en-US" dirty="0" smtClean="0"/>
              <a:t>. Vol. 3, Issue 4, November 2015.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[4]. How does a Warehouse Smart Inventory Management System perform? 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www.peerbits.com/blog/warehouse-smart-inventory-management-solution.html/amp</a:t>
            </a:r>
            <a:r>
              <a:rPr lang="en-US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[5]. </a:t>
            </a:r>
            <a:r>
              <a:rPr lang="en-US" dirty="0"/>
              <a:t>RFID smart tag for traceability and cold chain monitoring of foods: Demonstration in an intercontinental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  fresh </a:t>
            </a:r>
            <a:r>
              <a:rPr lang="en-US" dirty="0"/>
              <a:t>fish logistic </a:t>
            </a:r>
            <a:r>
              <a:rPr lang="en-US" dirty="0" smtClean="0"/>
              <a:t>chain. Journal of Food Engineering. Vol. 93, Issue 4, August 2009.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 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www.sciencedirect.com/science/article/pii/S0260877409000661</a:t>
            </a:r>
            <a:r>
              <a:rPr lang="en-US" dirty="0" smtClean="0"/>
              <a:t> 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/>
              <a:t>[6.] ESP8266EX Datasheet by </a:t>
            </a:r>
            <a:r>
              <a:rPr lang="en-US" dirty="0" err="1"/>
              <a:t>Espressif</a:t>
            </a:r>
            <a:r>
              <a:rPr lang="en-US" dirty="0"/>
              <a:t> Systems IOT Team. Version 4.3, 2015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[</a:t>
            </a:r>
            <a:r>
              <a:rPr lang="en-US" dirty="0"/>
              <a:t>7</a:t>
            </a:r>
            <a:r>
              <a:rPr lang="en-US" dirty="0" smtClean="0"/>
              <a:t>.]MFRC522 </a:t>
            </a:r>
            <a:r>
              <a:rPr lang="en-US" dirty="0"/>
              <a:t>Product Datasheet. Rev. 3.9, April 2016.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endParaRPr lang="en-US" dirty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CustomShape 2"/>
          <p:cNvSpPr/>
          <p:nvPr/>
        </p:nvSpPr>
        <p:spPr>
          <a:xfrm>
            <a:off x="11684160" y="6477120"/>
            <a:ext cx="50724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0CBA568-FF47-4564-BA24-D72D3E5D6DA6}" type="slidenum">
              <a:rPr lang="en-US" sz="1200">
                <a:solidFill>
                  <a:srgbClr val="8B8B8B"/>
                </a:solidFill>
                <a:latin typeface="Calibri"/>
              </a:rPr>
              <a:t>2</a:t>
            </a:fld>
            <a:endParaRPr dirty="0"/>
          </a:p>
        </p:txBody>
      </p:sp>
      <p:sp>
        <p:nvSpPr>
          <p:cNvPr id="83" name="CustomShape 3"/>
          <p:cNvSpPr/>
          <p:nvPr/>
        </p:nvSpPr>
        <p:spPr>
          <a:xfrm>
            <a:off x="1132200" y="769320"/>
            <a:ext cx="10551240" cy="638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dirty="0">
                <a:solidFill>
                  <a:srgbClr val="000000"/>
                </a:solidFill>
                <a:latin typeface="Calibri"/>
              </a:rPr>
              <a:t>Introduction</a:t>
            </a:r>
            <a:endParaRPr dirty="0"/>
          </a:p>
        </p:txBody>
      </p:sp>
      <p:sp>
        <p:nvSpPr>
          <p:cNvPr id="84" name="CustomShape 4"/>
          <p:cNvSpPr/>
          <p:nvPr/>
        </p:nvSpPr>
        <p:spPr>
          <a:xfrm>
            <a:off x="685150" y="1200600"/>
            <a:ext cx="10999010" cy="5458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endParaRPr dirty="0"/>
          </a:p>
          <a:p>
            <a:endParaRPr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Up until recently, before RFID based applications were introduced, there were labels being slapped on</a:t>
            </a:r>
            <a:endParaRPr dirty="0"/>
          </a:p>
          <a:p>
            <a:r>
              <a:rPr lang="en-US" dirty="0" smtClean="0"/>
              <a:t>     palettes </a:t>
            </a:r>
            <a:r>
              <a:rPr lang="en-US" dirty="0"/>
              <a:t>and cartons in warehouses of consumer goods manufacturers, in preparation to shipment to</a:t>
            </a:r>
            <a:endParaRPr dirty="0"/>
          </a:p>
          <a:p>
            <a:r>
              <a:rPr lang="en-US" dirty="0" smtClean="0"/>
              <a:t>     warehouses </a:t>
            </a:r>
            <a:r>
              <a:rPr lang="en-US" dirty="0"/>
              <a:t>of suppliers around the world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The early Label based compliance programs never </a:t>
            </a:r>
            <a:r>
              <a:rPr lang="en-US" dirty="0" smtClean="0"/>
              <a:t>matured as </a:t>
            </a:r>
            <a:r>
              <a:rPr lang="en-US" dirty="0"/>
              <a:t>the technology was not reliable at the 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time. The </a:t>
            </a:r>
            <a:r>
              <a:rPr lang="en-US" dirty="0"/>
              <a:t>process of tracking goods on the assembly line by </a:t>
            </a:r>
            <a:r>
              <a:rPr lang="en-US" dirty="0" smtClean="0"/>
              <a:t>the use </a:t>
            </a:r>
            <a:r>
              <a:rPr lang="en-US" dirty="0"/>
              <a:t>of barcodes on cartons and </a:t>
            </a:r>
            <a:r>
              <a:rPr lang="en-US" dirty="0" smtClean="0"/>
              <a:t>casings</a:t>
            </a:r>
          </a:p>
          <a:p>
            <a:r>
              <a:rPr lang="en-US" dirty="0"/>
              <a:t> </a:t>
            </a:r>
            <a:r>
              <a:rPr lang="en-US" dirty="0" smtClean="0"/>
              <a:t>    was not </a:t>
            </a:r>
            <a:r>
              <a:rPr lang="en-US" dirty="0"/>
              <a:t>fast enough and required Line of Sight with the </a:t>
            </a:r>
            <a:r>
              <a:rPr lang="en-US" dirty="0" smtClean="0"/>
              <a:t>barcode readers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 Also </a:t>
            </a:r>
            <a:r>
              <a:rPr lang="en-US" dirty="0"/>
              <a:t>high speed assembly </a:t>
            </a:r>
            <a:r>
              <a:rPr lang="en-US" dirty="0" smtClean="0"/>
              <a:t>lines </a:t>
            </a:r>
            <a:r>
              <a:rPr lang="en-US" dirty="0"/>
              <a:t>were difficult to implement. </a:t>
            </a:r>
            <a:r>
              <a:rPr lang="en-US" dirty="0" smtClean="0"/>
              <a:t>Nowadays, with 100</a:t>
            </a:r>
            <a:r>
              <a:rPr lang="en-US" dirty="0"/>
              <a:t>% read rates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 Passive RFID is generating massive amount of data and creating real efficiency in the</a:t>
            </a:r>
            <a:r>
              <a:rPr lang="en-US" dirty="0"/>
              <a:t> </a:t>
            </a:r>
            <a:r>
              <a:rPr lang="en-US" dirty="0" smtClean="0"/>
              <a:t>Warehouses now.</a:t>
            </a:r>
          </a:p>
          <a:p>
            <a:r>
              <a:rPr lang="en-US" dirty="0" smtClean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Our </a:t>
            </a:r>
            <a:r>
              <a:rPr lang="en-US" dirty="0"/>
              <a:t>project on the above idea, includes building of an IoT based smart </a:t>
            </a:r>
            <a:r>
              <a:rPr lang="en-US" dirty="0" smtClean="0"/>
              <a:t>Packaging Assembly </a:t>
            </a:r>
            <a:r>
              <a:rPr lang="en-US" dirty="0"/>
              <a:t>Line. </a:t>
            </a:r>
            <a:endParaRPr lang="en-US" dirty="0" smtClean="0"/>
          </a:p>
          <a:p>
            <a:r>
              <a:rPr lang="en-US" dirty="0" smtClean="0"/>
              <a:t>     The </a:t>
            </a:r>
            <a:r>
              <a:rPr lang="en-US" dirty="0"/>
              <a:t>simulation will be done on a conveyer belt that we will build to mimic an </a:t>
            </a:r>
            <a:r>
              <a:rPr lang="en-US" dirty="0" smtClean="0"/>
              <a:t>assembly line </a:t>
            </a:r>
            <a:r>
              <a:rPr lang="en-US" dirty="0"/>
              <a:t>in industry. </a:t>
            </a:r>
            <a:endParaRPr lang="en-US" dirty="0" smtClean="0"/>
          </a:p>
          <a:p>
            <a:r>
              <a:rPr lang="en-US" dirty="0" smtClean="0"/>
              <a:t>     The </a:t>
            </a:r>
            <a:r>
              <a:rPr lang="en-US" dirty="0"/>
              <a:t>goods will be automatically packed at the end of the line. Tracking and </a:t>
            </a:r>
            <a:r>
              <a:rPr lang="en-US" dirty="0" smtClean="0"/>
              <a:t>segregation of </a:t>
            </a:r>
            <a:r>
              <a:rPr lang="en-US" dirty="0"/>
              <a:t>goods will </a:t>
            </a:r>
            <a:r>
              <a:rPr lang="en-US" dirty="0" smtClean="0"/>
              <a:t>be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/>
              <a:t>done based on the values of the RFID Tags on goods. </a:t>
            </a:r>
            <a:r>
              <a:rPr lang="en-US" dirty="0" smtClean="0"/>
              <a:t>The </a:t>
            </a:r>
            <a:r>
              <a:rPr lang="en-US" dirty="0"/>
              <a:t>data will automatically </a:t>
            </a:r>
            <a:r>
              <a:rPr lang="en-US" dirty="0" smtClean="0"/>
              <a:t>be uploaded </a:t>
            </a:r>
            <a:r>
              <a:rPr lang="en-US" dirty="0"/>
              <a:t>to </a:t>
            </a:r>
            <a:r>
              <a:rPr lang="en-US" dirty="0" smtClean="0"/>
              <a:t>the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/>
              <a:t>cloud and shall be used for tracking and </a:t>
            </a:r>
            <a:r>
              <a:rPr lang="en-US" dirty="0" smtClean="0"/>
              <a:t>cross-checking the final </a:t>
            </a:r>
            <a:r>
              <a:rPr lang="en-US" dirty="0"/>
              <a:t>packed palette </a:t>
            </a:r>
            <a:r>
              <a:rPr lang="en-US" dirty="0" smtClean="0"/>
              <a:t>of products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CustomShape 2"/>
          <p:cNvSpPr/>
          <p:nvPr/>
        </p:nvSpPr>
        <p:spPr>
          <a:xfrm>
            <a:off x="11684160" y="6477120"/>
            <a:ext cx="50724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DDA650FD-F721-4A88-8226-6F3C578CC96D}" type="slidenum">
              <a:rPr lang="en-US" sz="1200">
                <a:solidFill>
                  <a:srgbClr val="8B8B8B"/>
                </a:solidFill>
                <a:latin typeface="Calibri"/>
              </a:rPr>
              <a:t>3</a:t>
            </a:fld>
            <a:endParaRPr dirty="0"/>
          </a:p>
        </p:txBody>
      </p:sp>
      <p:sp>
        <p:nvSpPr>
          <p:cNvPr id="87" name="CustomShape 3"/>
          <p:cNvSpPr/>
          <p:nvPr/>
        </p:nvSpPr>
        <p:spPr>
          <a:xfrm>
            <a:off x="4572000" y="732960"/>
            <a:ext cx="3426840" cy="6386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dirty="0" smtClean="0">
                <a:solidFill>
                  <a:srgbClr val="000000"/>
                </a:solidFill>
                <a:latin typeface="Calibri"/>
              </a:rPr>
              <a:t>ADVANTAGES OF RFID OVER BARCODE </a:t>
            </a:r>
            <a:endParaRPr dirty="0"/>
          </a:p>
        </p:txBody>
      </p:sp>
      <p:graphicFrame>
        <p:nvGraphicFramePr>
          <p:cNvPr id="88" name="Table 4"/>
          <p:cNvGraphicFramePr/>
          <p:nvPr>
            <p:extLst>
              <p:ext uri="{D42A27DB-BD31-4B8C-83A1-F6EECF244321}">
                <p14:modId xmlns:p14="http://schemas.microsoft.com/office/powerpoint/2010/main" val="2707192075"/>
              </p:ext>
            </p:extLst>
          </p:nvPr>
        </p:nvGraphicFramePr>
        <p:xfrm>
          <a:off x="838800" y="2401801"/>
          <a:ext cx="10407960" cy="4075200"/>
        </p:xfrm>
        <a:graphic>
          <a:graphicData uri="http://schemas.openxmlformats.org/drawingml/2006/table">
            <a:tbl>
              <a:tblPr/>
              <a:tblGrid>
                <a:gridCol w="2903400"/>
                <a:gridCol w="4033080"/>
                <a:gridCol w="3471480"/>
              </a:tblGrid>
              <a:tr h="378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Attribute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RFID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Barcode</a:t>
                      </a:r>
                      <a:endParaRPr dirty="0"/>
                    </a:p>
                  </a:txBody>
                  <a:tcPr/>
                </a:tc>
              </a:tr>
              <a:tr h="860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Read Rate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High throughput. Multiple (&gt;100) Tags can be read simultaneously.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Very low throughput. Tags can only be read manually, one at a time.</a:t>
                      </a:r>
                      <a:endParaRPr dirty="0"/>
                    </a:p>
                  </a:txBody>
                  <a:tcPr/>
                </a:tc>
              </a:tr>
              <a:tr h="378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Line of Sight 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Not Required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Definitely Required </a:t>
                      </a:r>
                      <a:endParaRPr dirty="0"/>
                    </a:p>
                  </a:txBody>
                  <a:tcPr/>
                </a:tc>
              </a:tr>
              <a:tr h="604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Human Capital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Virtually none. Once up and running, the system is completely automated.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Large requirements. Laborers must scan each tag.</a:t>
                      </a:r>
                      <a:endParaRPr dirty="0"/>
                    </a:p>
                  </a:txBody>
                  <a:tcPr/>
                </a:tc>
              </a:tr>
              <a:tr h="378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Read/Write Capability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Ability to read, write, modify, update.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Read only.</a:t>
                      </a:r>
                      <a:endParaRPr dirty="0"/>
                    </a:p>
                  </a:txBody>
                  <a:tcPr/>
                </a:tc>
              </a:tr>
              <a:tr h="604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Durability 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High. Much better protected in harsh environment. 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Low. Cannot be read if dirty and greasy.</a:t>
                      </a:r>
                      <a:endParaRPr dirty="0"/>
                    </a:p>
                  </a:txBody>
                  <a:tcPr/>
                </a:tc>
              </a:tr>
              <a:tr h="378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Security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High. Difficult to replicate 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/>
                        </a:rPr>
                        <a:t>Low. Much easier to counterfeit. </a:t>
                      </a:r>
                      <a:endParaRPr dirty="0"/>
                    </a:p>
                  </a:txBody>
                  <a:tcPr/>
                </a:tc>
              </a:tr>
              <a:tr h="286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Event Triggering 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/>
                        </a:rPr>
                        <a:t>Capable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Capable.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9" name="TextShape 5"/>
          <p:cNvSpPr txBox="1"/>
          <p:nvPr/>
        </p:nvSpPr>
        <p:spPr>
          <a:xfrm>
            <a:off x="542543" y="1280160"/>
            <a:ext cx="11613600" cy="12006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backbone of our project is the higher applicability and convenience of RFID over Barcode Technology.</a:t>
            </a:r>
            <a:endParaRPr dirty="0"/>
          </a:p>
          <a:p>
            <a:r>
              <a:rPr lang="en-US" dirty="0"/>
              <a:t>The following are the a points that make RFID the right choice for Industry 4.0:</a:t>
            </a:r>
            <a:endParaRPr dirty="0"/>
          </a:p>
          <a:p>
            <a:r>
              <a:rPr lang="en-US" sz="1200" dirty="0"/>
              <a:t>Source: </a:t>
            </a:r>
            <a:r>
              <a:rPr lang="en-US" sz="1200" dirty="0">
                <a:hlinkClick r:id="rId2"/>
              </a:rPr>
              <a:t>https://www.peerbits.com/blog/warehouse-smart-inventory-management-solution.html/amp</a:t>
            </a:r>
            <a:endParaRPr dirty="0"/>
          </a:p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200" y="1371600"/>
            <a:ext cx="10984320" cy="47185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 b="1" dirty="0" smtClean="0"/>
              <a:t>1. Smart Warehouse: An RFID-</a:t>
            </a:r>
            <a:r>
              <a:rPr lang="en-US" b="1" dirty="0" err="1" smtClean="0"/>
              <a:t>IoT</a:t>
            </a:r>
            <a:r>
              <a:rPr lang="en-US" b="1" dirty="0" smtClean="0"/>
              <a:t>  Approach  </a:t>
            </a:r>
          </a:p>
          <a:p>
            <a:r>
              <a:rPr lang="en-US" dirty="0" smtClean="0"/>
              <a:t>https://ijarcce.com/wp-content/uploads/2015/10/IJARCCE-106.pdf</a:t>
            </a:r>
            <a:endParaRPr dirty="0" smtClean="0"/>
          </a:p>
          <a:p>
            <a:r>
              <a:rPr lang="en-US" dirty="0" smtClean="0"/>
              <a:t>Firstly</a:t>
            </a:r>
            <a:r>
              <a:rPr lang="en-US" dirty="0"/>
              <a:t>, a RFID sensor node is introduced, which consists of an ordinary sensor connected to a passive</a:t>
            </a:r>
            <a:endParaRPr dirty="0"/>
          </a:p>
          <a:p>
            <a:r>
              <a:rPr lang="en-US" dirty="0"/>
              <a:t>RFID tag over the I2C interface of the microprocessor present inside the tag</a:t>
            </a:r>
            <a:r>
              <a:rPr lang="en-US" dirty="0" smtClean="0"/>
              <a:t>. The </a:t>
            </a:r>
            <a:r>
              <a:rPr lang="en-US" dirty="0"/>
              <a:t>sensor node is employed</a:t>
            </a:r>
            <a:endParaRPr dirty="0"/>
          </a:p>
          <a:p>
            <a:r>
              <a:rPr lang="en-US" dirty="0"/>
              <a:t>in warehouse for different functionalities and the sensing information is then collected by an overhead RFID</a:t>
            </a:r>
            <a:endParaRPr dirty="0"/>
          </a:p>
          <a:p>
            <a:r>
              <a:rPr lang="en-US" dirty="0"/>
              <a:t>reader. In doing so, we make use of the present infrastructure which includes the deployed overhead RFID</a:t>
            </a:r>
            <a:endParaRPr dirty="0"/>
          </a:p>
          <a:p>
            <a:r>
              <a:rPr lang="en-US" dirty="0"/>
              <a:t>readers those are used for the locationing of the items inside a warehouse. The data from the readers is</a:t>
            </a:r>
            <a:endParaRPr dirty="0"/>
          </a:p>
          <a:p>
            <a:r>
              <a:rPr lang="en-US" dirty="0"/>
              <a:t>relayed to different platforms depending upon the requirements.</a:t>
            </a:r>
            <a:endParaRPr dirty="0"/>
          </a:p>
          <a:p>
            <a:endParaRPr dirty="0"/>
          </a:p>
          <a:p>
            <a:r>
              <a:rPr lang="en-US" b="1" dirty="0" smtClean="0"/>
              <a:t>2.  An RFID-Enables Automated Warehouse System</a:t>
            </a:r>
          </a:p>
          <a:p>
            <a:r>
              <a:rPr lang="en-US" dirty="0" smtClean="0"/>
              <a:t>https</a:t>
            </a:r>
            <a:r>
              <a:rPr lang="en-US" dirty="0"/>
              <a:t>://www.ijmmm.org/vol3/212-H028.pdf</a:t>
            </a:r>
            <a:endParaRPr dirty="0"/>
          </a:p>
          <a:p>
            <a:r>
              <a:rPr lang="en-US" dirty="0"/>
              <a:t>A typical RFID reader is a microcontroller-based radio transceiver that powers an RFID tag using the time-</a:t>
            </a:r>
            <a:endParaRPr dirty="0"/>
          </a:p>
          <a:p>
            <a:r>
              <a:rPr lang="en-US" dirty="0"/>
              <a:t>varying electro-magnetic fields (EMF) generated from an RFID antenna. Once an RFID tag is powered, it</a:t>
            </a:r>
            <a:endParaRPr dirty="0"/>
          </a:p>
          <a:p>
            <a:r>
              <a:rPr lang="en-US" dirty="0"/>
              <a:t>can receive commands from an RFID reader. An RFID tag is composed of two essential components: an</a:t>
            </a:r>
            <a:endParaRPr dirty="0"/>
          </a:p>
          <a:p>
            <a:r>
              <a:rPr lang="en-US" dirty="0"/>
              <a:t>antenna and a computer chip. The computer chip is used to store data while the antenna allows data</a:t>
            </a:r>
            <a:endParaRPr dirty="0"/>
          </a:p>
          <a:p>
            <a:r>
              <a:rPr lang="en-US" dirty="0"/>
              <a:t>communication between an RFID tag and an RFID reader through a wireless signal transmission. Each</a:t>
            </a:r>
            <a:endParaRPr dirty="0"/>
          </a:p>
          <a:p>
            <a:r>
              <a:rPr lang="en-US" dirty="0"/>
              <a:t>RFID tag has a unique identification (UID), which can be used to uniquely identify an RFID tagged item.</a:t>
            </a:r>
            <a:endParaRPr dirty="0"/>
          </a:p>
          <a:p>
            <a:r>
              <a:rPr lang="en-US" dirty="0"/>
              <a:t>The collected RFID information data by an RFID reader can be transferred to a host PC as database for</a:t>
            </a:r>
            <a:endParaRPr dirty="0"/>
          </a:p>
          <a:p>
            <a:r>
              <a:rPr lang="en-US" dirty="0"/>
              <a:t>data processing and storage.</a:t>
            </a:r>
            <a:endParaRPr dirty="0"/>
          </a:p>
          <a:p>
            <a:endParaRPr dirty="0"/>
          </a:p>
        </p:txBody>
      </p:sp>
      <p:sp>
        <p:nvSpPr>
          <p:cNvPr id="91" name="CustomShape 2"/>
          <p:cNvSpPr/>
          <p:nvPr/>
        </p:nvSpPr>
        <p:spPr>
          <a:xfrm>
            <a:off x="2514600" y="732960"/>
            <a:ext cx="3426840" cy="6386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000000"/>
                </a:solidFill>
                <a:latin typeface="Calibri"/>
              </a:rPr>
              <a:t>Literature Review: Reference Papers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640080" y="1645920"/>
            <a:ext cx="10783080" cy="42976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 b="1" dirty="0" smtClean="0"/>
              <a:t>3.</a:t>
            </a:r>
            <a:r>
              <a:rPr lang="en-US" b="1" dirty="0"/>
              <a:t> </a:t>
            </a:r>
            <a:r>
              <a:rPr lang="en-US" b="1" dirty="0" smtClean="0"/>
              <a:t>RFID Technology Applied in Warehouse Management System</a:t>
            </a:r>
            <a:endParaRPr dirty="0" smtClean="0"/>
          </a:p>
          <a:p>
            <a:r>
              <a:rPr lang="en-US" dirty="0"/>
              <a:t>https://www.researchgate.net/publication/4370815_RFID_Technology_Applied_in_Warehouse_</a:t>
            </a:r>
          </a:p>
          <a:p>
            <a:r>
              <a:rPr lang="en-US" dirty="0" err="1" smtClean="0"/>
              <a:t>Management_System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RFID technology has a lot of advantage, such as simultaneous collection of large quantities of data,</a:t>
            </a:r>
            <a:endParaRPr dirty="0"/>
          </a:p>
          <a:p>
            <a:r>
              <a:rPr lang="en-US" dirty="0"/>
              <a:t>without any requirement on accurate counter-position, which makes the enterprise free of daily mass</a:t>
            </a:r>
            <a:endParaRPr dirty="0"/>
          </a:p>
          <a:p>
            <a:r>
              <a:rPr lang="en-US" dirty="0"/>
              <a:t>repeating operations. The warehouse management system (WMS) based on RFID can collect, transfer,</a:t>
            </a:r>
            <a:endParaRPr dirty="0"/>
          </a:p>
          <a:p>
            <a:r>
              <a:rPr lang="en-US" dirty="0"/>
              <a:t>check, and update mass data on daily frequent goods entry and delivery, thus the labor intensity will be</a:t>
            </a:r>
            <a:endParaRPr dirty="0"/>
          </a:p>
          <a:p>
            <a:r>
              <a:rPr lang="en-US" dirty="0"/>
              <a:t>decreased, errors like fault scanning, miss scanning, re-scanning in the repeating manual operations can</a:t>
            </a:r>
            <a:endParaRPr dirty="0"/>
          </a:p>
          <a:p>
            <a:r>
              <a:rPr lang="en-US" dirty="0"/>
              <a:t>also be avoided, while the efficiency and accuracy will be improved a lot. With development of the RFID</a:t>
            </a:r>
            <a:endParaRPr dirty="0"/>
          </a:p>
          <a:p>
            <a:r>
              <a:rPr lang="en-US" dirty="0"/>
              <a:t>technology, reduction of costs, gradual unification of the standards, decrease of the error rate, the effective</a:t>
            </a:r>
            <a:endParaRPr dirty="0"/>
          </a:p>
          <a:p>
            <a:r>
              <a:rPr lang="en-US" dirty="0"/>
              <a:t>combination of WMS and RFID will become one of the key factors to improve the competitive power of</a:t>
            </a:r>
            <a:endParaRPr dirty="0"/>
          </a:p>
          <a:p>
            <a:r>
              <a:rPr lang="en-US" dirty="0"/>
              <a:t>enterprises and the efficiency of the supply chain.</a:t>
            </a:r>
            <a:endParaRPr dirty="0"/>
          </a:p>
        </p:txBody>
      </p:sp>
      <p:sp>
        <p:nvSpPr>
          <p:cNvPr id="93" name="CustomShape 2"/>
          <p:cNvSpPr/>
          <p:nvPr/>
        </p:nvSpPr>
        <p:spPr>
          <a:xfrm>
            <a:off x="4572360" y="732960"/>
            <a:ext cx="3426840" cy="63864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CustomShape 3"/>
          <p:cNvSpPr/>
          <p:nvPr/>
        </p:nvSpPr>
        <p:spPr>
          <a:xfrm>
            <a:off x="4572360" y="732960"/>
            <a:ext cx="3426840" cy="6386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dirty="0">
                <a:solidFill>
                  <a:srgbClr val="000000"/>
                </a:solidFill>
                <a:latin typeface="Calibri"/>
              </a:rPr>
              <a:t>Literature Review: References (contd.)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smtClean="0">
                <a:latin typeface="Calibri" panose="020F0502020204030204" pitchFamily="34" charset="0"/>
              </a:rPr>
              <a:t>Block Diagram</a:t>
            </a:r>
            <a:endParaRPr lang="en-US" sz="3600" dirty="0">
              <a:latin typeface="Calibri" panose="020F0502020204030204" pitchFamily="34" charset="0"/>
            </a:endParaRPr>
          </a:p>
        </p:txBody>
      </p:sp>
      <p:pic>
        <p:nvPicPr>
          <p:cNvPr id="1026" name="Picture 2" descr="C:\Users\Apeksha\Desktop\BlockDia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491" y="1447800"/>
            <a:ext cx="6831013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801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b="1" dirty="0" smtClean="0"/>
              <a:t>SOFTWARE ALGORITHM</a:t>
            </a:r>
            <a:endParaRPr lang="en-US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09600" y="2057400"/>
            <a:ext cx="10972440" cy="39776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1. Start by sending the parcel attached with an RFID tag on the conveyor, to be read by the RFID reader. </a:t>
            </a:r>
          </a:p>
          <a:p>
            <a:pPr>
              <a:lnSpc>
                <a:spcPct val="150000"/>
              </a:lnSpc>
            </a:pPr>
            <a:r>
              <a:rPr lang="en-US" dirty="0"/>
              <a:t>2. The RFID number is sent to the database containing Customer Id, Delivery Type and RFID Number </a:t>
            </a:r>
            <a:r>
              <a:rPr lang="en-US" dirty="0" smtClean="0"/>
              <a:t>fields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/>
              <a:t>and attached randomly.</a:t>
            </a:r>
          </a:p>
          <a:p>
            <a:pPr>
              <a:lnSpc>
                <a:spcPct val="150000"/>
              </a:lnSpc>
            </a:pPr>
            <a:r>
              <a:rPr lang="en-US" dirty="0"/>
              <a:t>3. The corresponding type of delivery information is retrieved.</a:t>
            </a:r>
          </a:p>
          <a:p>
            <a:pPr>
              <a:lnSpc>
                <a:spcPct val="150000"/>
              </a:lnSpc>
            </a:pPr>
            <a:r>
              <a:rPr lang="en-US" dirty="0"/>
              <a:t>4. Check the corresponding delivery type. Is it Express Delivery or Normal Delivery?</a:t>
            </a:r>
          </a:p>
          <a:p>
            <a:pPr>
              <a:lnSpc>
                <a:spcPct val="150000"/>
              </a:lnSpc>
            </a:pPr>
            <a:r>
              <a:rPr lang="en-US" dirty="0"/>
              <a:t>5. Depending on the delivery type, the microcontroller informs the stepper motor.</a:t>
            </a:r>
          </a:p>
          <a:p>
            <a:pPr>
              <a:lnSpc>
                <a:spcPct val="150000"/>
              </a:lnSpc>
            </a:pPr>
            <a:r>
              <a:rPr lang="en-US" dirty="0"/>
              <a:t>6. The stepper motor controls the flap and accordingly adjusts it to direct the parcel towards a different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conveyor </a:t>
            </a:r>
            <a:r>
              <a:rPr lang="en-US" dirty="0"/>
              <a:t>belt.</a:t>
            </a:r>
          </a:p>
          <a:p>
            <a:pPr>
              <a:lnSpc>
                <a:spcPct val="150000"/>
              </a:lnSpc>
            </a:pPr>
            <a:r>
              <a:rPr lang="en-US" dirty="0"/>
              <a:t>7. The parcel is moved towards the packaging section.</a:t>
            </a:r>
          </a:p>
          <a:p>
            <a:pPr>
              <a:lnSpc>
                <a:spcPct val="150000"/>
              </a:lnSpc>
            </a:pPr>
            <a:r>
              <a:rPr lang="en-US" dirty="0"/>
              <a:t>8. A rod wound up with plastic is used which rotates by virtue of DC motors.</a:t>
            </a:r>
          </a:p>
          <a:p>
            <a:pPr>
              <a:lnSpc>
                <a:spcPct val="150000"/>
              </a:lnSpc>
            </a:pPr>
            <a:r>
              <a:rPr lang="en-US" dirty="0"/>
              <a:t>9. The parcel is rotated in order to be wrapped by the rotating plastic system.</a:t>
            </a:r>
          </a:p>
          <a:p>
            <a:pPr>
              <a:lnSpc>
                <a:spcPct val="150000"/>
              </a:lnSpc>
            </a:pPr>
            <a:r>
              <a:rPr lang="en-US" dirty="0"/>
              <a:t>10. The parcel is ready for delivery.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814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092040" y="2902680"/>
            <a:ext cx="5360760" cy="6386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 dirty="0"/>
          </a:p>
        </p:txBody>
      </p:sp>
      <p:pic>
        <p:nvPicPr>
          <p:cNvPr id="2050" name="Picture 2" descr="C:\Users\Apeksha\Desktop\Flowch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040" y="1143000"/>
            <a:ext cx="6324600" cy="559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000" b="1" dirty="0" smtClean="0"/>
              <a:t>FLOWCHART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066943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CustomShape 2"/>
          <p:cNvSpPr/>
          <p:nvPr/>
        </p:nvSpPr>
        <p:spPr>
          <a:xfrm>
            <a:off x="11684160" y="6477120"/>
            <a:ext cx="50724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B60E82DD-0077-42BD-99B6-EA871C3FFA94}" type="slidenum">
              <a:rPr lang="en-US" sz="1200">
                <a:solidFill>
                  <a:srgbClr val="8B8B8B"/>
                </a:solidFill>
                <a:latin typeface="Calibri"/>
              </a:rPr>
              <a:t>9</a:t>
            </a:fld>
            <a:endParaRPr dirty="0"/>
          </a:p>
        </p:txBody>
      </p:sp>
      <p:sp>
        <p:nvSpPr>
          <p:cNvPr id="97" name="CustomShape 3"/>
          <p:cNvSpPr/>
          <p:nvPr/>
        </p:nvSpPr>
        <p:spPr>
          <a:xfrm>
            <a:off x="3389040" y="682200"/>
            <a:ext cx="5412600" cy="6386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000000"/>
                </a:solidFill>
                <a:latin typeface="Calibri"/>
              </a:rPr>
              <a:t>Hardware/Software Scheme</a:t>
            </a:r>
            <a:endParaRPr dirty="0"/>
          </a:p>
        </p:txBody>
      </p:sp>
      <p:sp>
        <p:nvSpPr>
          <p:cNvPr id="98" name="CustomShape 4"/>
          <p:cNvSpPr/>
          <p:nvPr/>
        </p:nvSpPr>
        <p:spPr>
          <a:xfrm>
            <a:off x="1554480" y="2286000"/>
            <a:ext cx="3336120" cy="13788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r>
              <a:rPr lang="en-US" b="1" dirty="0"/>
              <a:t>Hardware</a:t>
            </a:r>
            <a:r>
              <a:rPr lang="en-US" b="1" dirty="0" smtClean="0"/>
              <a:t>:</a:t>
            </a:r>
            <a:endParaRPr dirty="0"/>
          </a:p>
          <a:p>
            <a:pPr>
              <a:lnSpc>
                <a:spcPct val="100000"/>
              </a:lnSpc>
              <a:buSzPct val="25000"/>
            </a:pPr>
            <a:r>
              <a:rPr lang="en-US" dirty="0"/>
              <a:t>MFRC 522 RFID Tag Reader</a:t>
            </a:r>
            <a:endParaRPr dirty="0"/>
          </a:p>
          <a:p>
            <a:pPr>
              <a:lnSpc>
                <a:spcPct val="100000"/>
              </a:lnSpc>
              <a:buSzPct val="25000"/>
            </a:pPr>
            <a:r>
              <a:rPr lang="en-US" dirty="0"/>
              <a:t>Node </a:t>
            </a:r>
            <a:r>
              <a:rPr lang="en-US" dirty="0" smtClean="0"/>
              <a:t>MCU ESP8266 12e Model</a:t>
            </a:r>
            <a:endParaRPr dirty="0"/>
          </a:p>
          <a:p>
            <a:pPr>
              <a:lnSpc>
                <a:spcPct val="100000"/>
              </a:lnSpc>
              <a:buSzPct val="25000"/>
            </a:pPr>
            <a:r>
              <a:rPr lang="en-US" dirty="0"/>
              <a:t>DC </a:t>
            </a:r>
            <a:r>
              <a:rPr lang="en-US" dirty="0" smtClean="0"/>
              <a:t>Motors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dirty="0" smtClean="0"/>
              <a:t>Stepper </a:t>
            </a:r>
            <a:r>
              <a:rPr lang="en-US" dirty="0" smtClean="0"/>
              <a:t>Motor NEMA 17 Model</a:t>
            </a:r>
            <a:endParaRPr lang="en-US" dirty="0" smtClean="0"/>
          </a:p>
          <a:p>
            <a:pPr>
              <a:lnSpc>
                <a:spcPct val="100000"/>
              </a:lnSpc>
              <a:buSzPct val="25000"/>
            </a:pPr>
            <a:endParaRPr dirty="0"/>
          </a:p>
        </p:txBody>
      </p:sp>
      <p:sp>
        <p:nvSpPr>
          <p:cNvPr id="99" name="CustomShape 5"/>
          <p:cNvSpPr/>
          <p:nvPr/>
        </p:nvSpPr>
        <p:spPr>
          <a:xfrm>
            <a:off x="1591560" y="4247280"/>
            <a:ext cx="1242720" cy="8661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r>
              <a:rPr lang="en-US" b="1" dirty="0"/>
              <a:t>Software:</a:t>
            </a:r>
            <a:endParaRPr dirty="0"/>
          </a:p>
          <a:p>
            <a:pPr>
              <a:lnSpc>
                <a:spcPct val="100000"/>
              </a:lnSpc>
              <a:buSzPct val="25000"/>
            </a:pPr>
            <a:r>
              <a:rPr lang="en-US" dirty="0" smtClean="0"/>
              <a:t>Embedded C(</a:t>
            </a:r>
            <a:r>
              <a:rPr lang="en-US" dirty="0" err="1" smtClean="0"/>
              <a:t>Arduino</a:t>
            </a:r>
            <a:r>
              <a:rPr lang="en-US" dirty="0" smtClean="0"/>
              <a:t> IDE)</a:t>
            </a:r>
            <a:endParaRPr dirty="0"/>
          </a:p>
          <a:p>
            <a:pPr>
              <a:lnSpc>
                <a:spcPct val="100000"/>
              </a:lnSpc>
              <a:buSzPct val="25000"/>
            </a:pPr>
            <a:r>
              <a:rPr lang="en-US" dirty="0" smtClean="0"/>
              <a:t>Firebase by Google</a:t>
            </a:r>
            <a:endParaRPr lang="en-US" dirty="0" smtClean="0"/>
          </a:p>
          <a:p>
            <a:pPr>
              <a:lnSpc>
                <a:spcPct val="100000"/>
              </a:lnSpc>
              <a:buSzPct val="25000"/>
            </a:pPr>
            <a:r>
              <a:rPr lang="en-US" dirty="0" smtClean="0"/>
              <a:t>Node JS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dirty="0" smtClean="0"/>
              <a:t>Eagle</a:t>
            </a:r>
            <a:endParaRPr lang="en-US" dirty="0" smtClean="0"/>
          </a:p>
          <a:p>
            <a:pPr>
              <a:lnSpc>
                <a:spcPct val="100000"/>
              </a:lnSpc>
              <a:buSzPct val="25000"/>
            </a:pPr>
            <a:endParaRPr lang="en-US" dirty="0" smtClean="0"/>
          </a:p>
          <a:p>
            <a:pPr>
              <a:lnSpc>
                <a:spcPct val="100000"/>
              </a:lnSpc>
              <a:buSzPct val="25000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1393</Words>
  <Application>Microsoft Office PowerPoint</Application>
  <PresentationFormat>Custom</PresentationFormat>
  <Paragraphs>173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Block Diagram</vt:lpstr>
      <vt:lpstr>SOFTWARE ALGORITHM</vt:lpstr>
      <vt:lpstr>FLOWCHART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Apeksha</dc:creator>
  <cp:lastModifiedBy>Apeksha</cp:lastModifiedBy>
  <cp:revision>25</cp:revision>
  <dcterms:modified xsi:type="dcterms:W3CDTF">2018-10-28T15:25:21Z</dcterms:modified>
</cp:coreProperties>
</file>