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58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79"/>
    <a:srgbClr val="D02670"/>
    <a:srgbClr val="0072C3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3" autoAdjust="0"/>
    <p:restoredTop sz="91480" autoAdjust="0"/>
  </p:normalViewPr>
  <p:slideViewPr>
    <p:cSldViewPr snapToGrid="0">
      <p:cViewPr varScale="1">
        <p:scale>
          <a:sx n="115" d="100"/>
          <a:sy n="115" d="100"/>
        </p:scale>
        <p:origin x="120" y="234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7C27C1-3A13-4662-86D2-99184B212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233D6-C063-4086-8198-287CE14C59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C7592-F12A-415B-8CA1-4C443227E5E9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C5560-C479-4DCF-BC4D-6AC0BF94BE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0EBA1-BAF0-438C-8E41-2CAF1D5B53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1C983-1CA8-4F02-BA8B-D0791693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8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77DC-A97D-4457-9332-659CBAEA1974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E4709-FE0D-4C32-8E9D-24B9BC91834C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DE86053-C45C-43DE-8C84-221BA2DDAC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0" name="Graphic 9" hidden="1">
              <a:extLst>
                <a:ext uri="{FF2B5EF4-FFF2-40B4-BE49-F238E27FC236}">
                  <a16:creationId xmlns:a16="http://schemas.microsoft.com/office/drawing/2014/main" id="{903A25F7-0632-4B39-AE74-A5B03E406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3FE4311E-186B-4257-AA4E-D647659107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0D37F4C7-7D22-4594-B693-34A2005F2C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9BE7BDB-7704-4F7B-A488-42686E898E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6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4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1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7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AD5D50AD-2091-4491-B9D6-444E97743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CFBDDC-848F-475A-AD39-CEE0B83D5920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77532-0507-492E-B247-14A591D617BE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C3686-5EF2-4235-89E7-F03E46B242EF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6B3BB-BEDC-4043-96AF-6783204A5C6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B1055-43A0-4EFA-A160-D92DFFAC40C9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CA6B6-4D2E-4E50-A9EC-D36759637072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874DC-2015-4664-ADC3-3CA33B0D715D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09900-2BDA-4240-BC15-EA286DF28964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F422B-943E-4161-B8E4-5FB210AEBD3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30B03E-510B-4B6D-9346-4ED55532729D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97D8F-2232-466C-99F9-F4A3AF6AB527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F0A7E-00F2-4BF9-9B4A-12B1311CF901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301F5-9973-4D6B-B764-4840F9B1B5F7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AC0954-43F3-4DEA-BB1C-D3498C6717C4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7BCA-7790-48B5-82B7-611B732FA75A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7D4FE-AE65-4566-AA6E-FC773E2FF908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4E264-179C-48CD-B47F-3B80156006C2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2FDBF2-88BE-45C9-A5E0-C269FE4CC9BC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133F6-7FBD-47FB-98B1-A5D5F3C3C29C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1B199C-0B12-4651-B4DB-861CE921791F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C1F0BD-A5DC-4780-AAF4-F3BB71819760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CAC56-4EE0-49CC-83CD-31B315E14FD5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D98477-58D8-4F74-B3B8-9BB1255451AA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0B4346-1041-44CA-A943-8F6DCC964635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CFB5AD-CBBF-4408-B0CB-6A4F16AC933B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A6749-D0E1-4AD2-81C3-5AE23ECDC5D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022D95-B44E-4A9B-BBDA-5B2FD40CFAF4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6D773-6160-4FAD-9F1E-124CC64A7F9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C45E71-1676-4E93-BDDF-1F86E7CF74FA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31269-B1A9-49E2-BF43-131393CDD228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E1FD02-6D14-47D2-A2ED-C862FF85089D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12F690-6C08-4711-8F22-FF4ED16ACDC7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9550F1-136B-4BE5-85AB-672B827FCE66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377F31-BDC7-47D0-9E58-CE057CC9A38D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1EB25B-F4A0-4DBA-A737-CC70985A77FF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5DB53318-D0C2-4566-9DF3-37A09FB4E5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48" name="Graphic 47" hidden="1">
              <a:extLst>
                <a:ext uri="{FF2B5EF4-FFF2-40B4-BE49-F238E27FC236}">
                  <a16:creationId xmlns:a16="http://schemas.microsoft.com/office/drawing/2014/main" id="{03C83A5E-B9AD-4D55-80A2-83A2BEC0D4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49" name="Graphic 48" hidden="1">
              <a:extLst>
                <a:ext uri="{FF2B5EF4-FFF2-40B4-BE49-F238E27FC236}">
                  <a16:creationId xmlns:a16="http://schemas.microsoft.com/office/drawing/2014/main" id="{45982B4C-E187-4E5E-9FE7-700E84712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50" name="Graphic 49" hidden="1">
              <a:extLst>
                <a:ext uri="{FF2B5EF4-FFF2-40B4-BE49-F238E27FC236}">
                  <a16:creationId xmlns:a16="http://schemas.microsoft.com/office/drawing/2014/main" id="{81994ED1-CF38-4C59-BA3E-BA0D64CC4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0E8D9E7D-A27C-44C2-8143-70B296CD6B3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069E224B-233A-4B94-B7F6-8C93C38219F0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microsoft.com/office/2007/relationships/hdphoto" Target="../media/hdphoto8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6.xml"/><Relationship Id="rId3" Type="http://schemas.openxmlformats.org/officeDocument/2006/relationships/image" Target="../media/image10.jpe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9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11" Type="http://schemas.openxmlformats.org/officeDocument/2006/relationships/image" Target="../media/image110.png"/><Relationship Id="rId5" Type="http://schemas.microsoft.com/office/2007/relationships/hdphoto" Target="../media/hdphoto2.wdp"/><Relationship Id="rId15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Vintage gray background">
            <a:extLst>
              <a:ext uri="{FF2B5EF4-FFF2-40B4-BE49-F238E27FC236}">
                <a16:creationId xmlns:a16="http://schemas.microsoft.com/office/drawing/2014/main" id="{FD586451-AF22-471F-A823-C231C545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08FEBF9-D80B-4483-9C85-F50EEA1B84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2876" y="2502592"/>
            <a:ext cx="121920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</a:rPr>
              <a:t>Technology Usage and Trends Dashboard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280" y="3179187"/>
            <a:ext cx="9135454" cy="1049133"/>
          </a:xfrm>
          <a:noFill/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APEKSHA  A. KHOCHARE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10982-A772-4132-BEB3-91BCDB69F8BC}"/>
              </a:ext>
            </a:extLst>
          </p:cNvPr>
          <p:cNvSpPr txBox="1"/>
          <p:nvPr/>
        </p:nvSpPr>
        <p:spPr>
          <a:xfrm>
            <a:off x="4629196" y="3923143"/>
            <a:ext cx="432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r>
              <a:rPr lang="en-US" sz="2400" baseline="30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 </a:t>
            </a: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APRIL, 2025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41832-7F85-420D-AE66-C12385DBC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736" y="1429966"/>
            <a:ext cx="5771680" cy="25972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     </a:t>
            </a:r>
            <a:r>
              <a:rPr lang="en-US" sz="56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Current Year — Top 10 Databases in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MySQL is the most widely used database, especially in web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PostgreSQL is highly popular for its advanced features and open-source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SQLite and MongoDB are strong choices for lightweight and NoSQL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Traditional databases like SQL Server and Oracle still maintain a strong presence in enterprises.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5664" y="1429966"/>
            <a:ext cx="5181600" cy="23443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Implications</a:t>
            </a:r>
          </a:p>
          <a:p>
            <a:pPr marL="0" indent="0">
              <a:buNone/>
            </a:pPr>
            <a:endParaRPr lang="en-US" sz="4800" b="1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Developers and analysts should maintain strong skills in SQL-based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Companies continue to rely on relational databases for secure and scalable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 of MongoDB provides an advantage for NoSQL-focused projects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4B899-2EAE-4662-8CD5-0E28BE5816A9}"/>
              </a:ext>
            </a:extLst>
          </p:cNvPr>
          <p:cNvSpPr txBox="1"/>
          <p:nvPr/>
        </p:nvSpPr>
        <p:spPr>
          <a:xfrm>
            <a:off x="223736" y="4153711"/>
            <a:ext cx="5340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Next Year — Anticipated Future Demand (Short Version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PostgreSQL will dominate due to cloud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MongoDB and Firebase will grow for real-time and mobile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Cloud-native databases (AWS RDS,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Firestore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) are rising fast.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Oracle and SQL Server may decline slightly in new projects.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9F795-EF4C-416C-B987-01AD1FDF4FB6}"/>
              </a:ext>
            </a:extLst>
          </p:cNvPr>
          <p:cNvSpPr txBox="1"/>
          <p:nvPr/>
        </p:nvSpPr>
        <p:spPr>
          <a:xfrm>
            <a:off x="6627781" y="4241260"/>
            <a:ext cx="5097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Cloud database skills (PostgreSQL on AWS, MongoDB Atlas, etc.) will be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Developers should invest in learning NoSQL and serverless databases to stay competitive.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Future projects will prioritize scalability, flexibility, and real-time performance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4D81B-085E-4464-A088-55FCBC58B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92" y="246494"/>
            <a:ext cx="9605635" cy="105930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3937679" y="2572883"/>
            <a:ext cx="7068725" cy="1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/>
              <a:t>https://github.com/apeksha1403/-Tech-Trends-and-Demographic-Insights-Dashboard-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E22B35-8509-4B6D-9726-5DBB9AABBB54}"/>
              </a:ext>
            </a:extLst>
          </p:cNvPr>
          <p:cNvSpPr/>
          <p:nvPr/>
        </p:nvSpPr>
        <p:spPr>
          <a:xfrm>
            <a:off x="344603" y="1452193"/>
            <a:ext cx="2163505" cy="2119979"/>
          </a:xfrm>
          <a:custGeom>
            <a:avLst/>
            <a:gdLst>
              <a:gd name="connsiteX0" fmla="*/ 190898 w 2163505"/>
              <a:gd name="connsiteY0" fmla="*/ 0 h 2163505"/>
              <a:gd name="connsiteX1" fmla="*/ 0 w 2163505"/>
              <a:gd name="connsiteY1" fmla="*/ 0 h 2163505"/>
              <a:gd name="connsiteX2" fmla="*/ 0 w 2163505"/>
              <a:gd name="connsiteY2" fmla="*/ 2163506 h 2163505"/>
              <a:gd name="connsiteX3" fmla="*/ 2163506 w 2163505"/>
              <a:gd name="connsiteY3" fmla="*/ 2163506 h 2163505"/>
              <a:gd name="connsiteX4" fmla="*/ 2163506 w 2163505"/>
              <a:gd name="connsiteY4" fmla="*/ 1972608 h 2163505"/>
              <a:gd name="connsiteX5" fmla="*/ 190898 w 2163505"/>
              <a:gd name="connsiteY5" fmla="*/ 1972608 h 216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505" h="2163505">
                <a:moveTo>
                  <a:pt x="190898" y="0"/>
                </a:moveTo>
                <a:lnTo>
                  <a:pt x="0" y="0"/>
                </a:lnTo>
                <a:lnTo>
                  <a:pt x="0" y="2163506"/>
                </a:lnTo>
                <a:lnTo>
                  <a:pt x="2163506" y="2163506"/>
                </a:lnTo>
                <a:lnTo>
                  <a:pt x="2163506" y="1972608"/>
                </a:lnTo>
                <a:lnTo>
                  <a:pt x="190898" y="197260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 cap="flat">
            <a:noFill/>
            <a:prstDash val="solid"/>
            <a:miter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E9F6C2-37BF-4F12-9ACB-C35D49C013F3}"/>
              </a:ext>
            </a:extLst>
          </p:cNvPr>
          <p:cNvSpPr/>
          <p:nvPr/>
        </p:nvSpPr>
        <p:spPr>
          <a:xfrm>
            <a:off x="703704" y="2299620"/>
            <a:ext cx="349978" cy="1113569"/>
          </a:xfrm>
          <a:custGeom>
            <a:avLst/>
            <a:gdLst>
              <a:gd name="connsiteX0" fmla="*/ 0 w 349978"/>
              <a:gd name="connsiteY0" fmla="*/ 0 h 1113569"/>
              <a:gd name="connsiteX1" fmla="*/ 349979 w 349978"/>
              <a:gd name="connsiteY1" fmla="*/ 0 h 1113569"/>
              <a:gd name="connsiteX2" fmla="*/ 349979 w 349978"/>
              <a:gd name="connsiteY2" fmla="*/ 1113569 h 1113569"/>
              <a:gd name="connsiteX3" fmla="*/ 0 w 349978"/>
              <a:gd name="connsiteY3" fmla="*/ 1113569 h 111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78" h="1113569">
                <a:moveTo>
                  <a:pt x="0" y="0"/>
                </a:moveTo>
                <a:lnTo>
                  <a:pt x="349979" y="0"/>
                </a:lnTo>
                <a:lnTo>
                  <a:pt x="349979" y="1113569"/>
                </a:lnTo>
                <a:lnTo>
                  <a:pt x="0" y="11135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4232C1-2F7B-4319-B65C-5A709D03E768}"/>
              </a:ext>
            </a:extLst>
          </p:cNvPr>
          <p:cNvSpPr/>
          <p:nvPr/>
        </p:nvSpPr>
        <p:spPr>
          <a:xfrm>
            <a:off x="1185596" y="1647290"/>
            <a:ext cx="349978" cy="1781710"/>
          </a:xfrm>
          <a:custGeom>
            <a:avLst/>
            <a:gdLst>
              <a:gd name="connsiteX0" fmla="*/ 0 w 349978"/>
              <a:gd name="connsiteY0" fmla="*/ 0 h 1781710"/>
              <a:gd name="connsiteX1" fmla="*/ 349979 w 349978"/>
              <a:gd name="connsiteY1" fmla="*/ 0 h 1781710"/>
              <a:gd name="connsiteX2" fmla="*/ 349979 w 349978"/>
              <a:gd name="connsiteY2" fmla="*/ 1781711 h 1781710"/>
              <a:gd name="connsiteX3" fmla="*/ 0 w 349978"/>
              <a:gd name="connsiteY3" fmla="*/ 1781711 h 178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78" h="1781710">
                <a:moveTo>
                  <a:pt x="0" y="0"/>
                </a:moveTo>
                <a:lnTo>
                  <a:pt x="349979" y="0"/>
                </a:lnTo>
                <a:lnTo>
                  <a:pt x="349979" y="1781711"/>
                </a:lnTo>
                <a:lnTo>
                  <a:pt x="0" y="178171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DAB484-26E5-4353-B46E-C64EDB328E8C}"/>
              </a:ext>
            </a:extLst>
          </p:cNvPr>
          <p:cNvSpPr/>
          <p:nvPr/>
        </p:nvSpPr>
        <p:spPr>
          <a:xfrm>
            <a:off x="1577872" y="2315431"/>
            <a:ext cx="349978" cy="1113569"/>
          </a:xfrm>
          <a:custGeom>
            <a:avLst/>
            <a:gdLst>
              <a:gd name="connsiteX0" fmla="*/ 0 w 349978"/>
              <a:gd name="connsiteY0" fmla="*/ 0 h 1113569"/>
              <a:gd name="connsiteX1" fmla="*/ 349979 w 349978"/>
              <a:gd name="connsiteY1" fmla="*/ 0 h 1113569"/>
              <a:gd name="connsiteX2" fmla="*/ 349979 w 349978"/>
              <a:gd name="connsiteY2" fmla="*/ 1113569 h 1113569"/>
              <a:gd name="connsiteX3" fmla="*/ 0 w 349978"/>
              <a:gd name="connsiteY3" fmla="*/ 1113569 h 111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78" h="1113569">
                <a:moveTo>
                  <a:pt x="0" y="0"/>
                </a:moveTo>
                <a:lnTo>
                  <a:pt x="349979" y="0"/>
                </a:lnTo>
                <a:lnTo>
                  <a:pt x="349979" y="1113569"/>
                </a:lnTo>
                <a:lnTo>
                  <a:pt x="0" y="11135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1E2DBE-22FE-4D20-B9E0-9F5EF773074C}"/>
              </a:ext>
            </a:extLst>
          </p:cNvPr>
          <p:cNvSpPr/>
          <p:nvPr/>
        </p:nvSpPr>
        <p:spPr>
          <a:xfrm>
            <a:off x="2035741" y="2816190"/>
            <a:ext cx="349978" cy="572692"/>
          </a:xfrm>
          <a:custGeom>
            <a:avLst/>
            <a:gdLst>
              <a:gd name="connsiteX0" fmla="*/ 0 w 349978"/>
              <a:gd name="connsiteY0" fmla="*/ 0 h 572692"/>
              <a:gd name="connsiteX1" fmla="*/ 349979 w 349978"/>
              <a:gd name="connsiteY1" fmla="*/ 0 h 572692"/>
              <a:gd name="connsiteX2" fmla="*/ 349979 w 349978"/>
              <a:gd name="connsiteY2" fmla="*/ 572693 h 572692"/>
              <a:gd name="connsiteX3" fmla="*/ 0 w 349978"/>
              <a:gd name="connsiteY3" fmla="*/ 572693 h 57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78" h="572692">
                <a:moveTo>
                  <a:pt x="0" y="0"/>
                </a:moveTo>
                <a:lnTo>
                  <a:pt x="349979" y="0"/>
                </a:lnTo>
                <a:lnTo>
                  <a:pt x="349979" y="572693"/>
                </a:lnTo>
                <a:lnTo>
                  <a:pt x="0" y="57269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34945-1125-4BF9-B6FA-F123B39AF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9" y="175098"/>
            <a:ext cx="9726038" cy="699616"/>
          </a:xfrm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Current Technology Usage</a:t>
            </a:r>
            <a:endParaRPr lang="en-US" sz="20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DFAED-3672-42C3-A8C0-F6368851E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77" y="953311"/>
            <a:ext cx="11605845" cy="5729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7872C-F8F1-4CB8-ACD8-50FA895F7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9" y="0"/>
            <a:ext cx="10515600" cy="1025930"/>
          </a:xfrm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</a:rPr>
              <a:t>Future Technology Trends</a:t>
            </a:r>
            <a:endParaRPr lang="en-US" sz="28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C80A-9909-4257-8C21-31E1C35A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33" y="1108954"/>
            <a:ext cx="11456352" cy="5749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57634-5BA9-4B60-8F4B-3AC41150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382"/>
            <a:ext cx="10515600" cy="329591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</a:br>
            <a:r>
              <a:rPr lang="en-US" sz="27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Demographics</a:t>
            </a:r>
            <a:br>
              <a:rPr lang="en-US" sz="4400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ource Sans Pro" panose="020B0503030403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E635C-B7E2-4D91-B962-09330FBF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815974"/>
            <a:ext cx="11658600" cy="585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AE36-1379-4488-9BC5-03326E0E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-14882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369" y="513958"/>
            <a:ext cx="2743201" cy="2326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3940" y="1176740"/>
            <a:ext cx="8754894" cy="5681250"/>
          </a:xfrm>
        </p:spPr>
        <p:txBody>
          <a:bodyPr>
            <a:normAutofit fontScale="85000" lnSpcReduction="20000"/>
          </a:bodyPr>
          <a:lstStyle/>
          <a:p>
            <a:r>
              <a:rPr lang="en-US" sz="2300" b="1" dirty="0">
                <a:solidFill>
                  <a:schemeClr val="accent4">
                    <a:lumMod val="50000"/>
                  </a:schemeClr>
                </a:solidFill>
              </a:rPr>
              <a:t>The dashboard reveals that Python, SQL, and MySQL are currently the most widely used technologies, highlighting their strong foothold in the industry.</a:t>
            </a:r>
          </a:p>
          <a:p>
            <a:r>
              <a:rPr lang="en-US" sz="2300" b="1" dirty="0">
                <a:solidFill>
                  <a:schemeClr val="accent4">
                    <a:lumMod val="50000"/>
                  </a:schemeClr>
                </a:solidFill>
              </a:rPr>
              <a:t>Looking ahead, there is a noticeable shift toward cloud technologies like AWS and GCP, along with a growing preference for PostgreSQL, indicating that future demand will be cloud-driven and more open-source focused.</a:t>
            </a:r>
          </a:p>
          <a:p>
            <a:r>
              <a:rPr lang="en-US" sz="2300" b="1" dirty="0">
                <a:solidFill>
                  <a:schemeClr val="accent4">
                    <a:lumMod val="50000"/>
                  </a:schemeClr>
                </a:solidFill>
              </a:rPr>
              <a:t>In terms of demographics, the majority of respondents fall in the 25–34 age group and typically hold a bachelor’s degree, suggesting that young professionals are leading technology adoption trends.</a:t>
            </a:r>
          </a:p>
          <a:p>
            <a:r>
              <a:rPr lang="en-US" sz="2300" b="1" dirty="0">
                <a:solidFill>
                  <a:schemeClr val="accent4">
                    <a:lumMod val="50000"/>
                  </a:schemeClr>
                </a:solidFill>
              </a:rPr>
              <a:t>The data also shows a global spread, with high participation from countries like USA, India, and Germany, emphasizing the international nature of the technology workforce.</a:t>
            </a:r>
          </a:p>
          <a:p>
            <a:r>
              <a:rPr lang="en-US" sz="2300" b="1" dirty="0">
                <a:solidFill>
                  <a:schemeClr val="accent4">
                    <a:lumMod val="50000"/>
                  </a:schemeClr>
                </a:solidFill>
              </a:rPr>
              <a:t>Finally, the analysis indicates that individuals with higher education levels tend to engage with a broader range of technologies, showing a positive correlation between education and technological adaptability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293CCE-EC26-4709-8D13-89408A42B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>
            <a:normAutofit/>
          </a:bodyPr>
          <a:lstStyle/>
          <a:p>
            <a:r>
              <a:rPr lang="en-US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OVERALL FINDINGS &amp; IMPLICATIONS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1984D-AF27-4A2D-8D56-DAA12E73E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634" y="1532107"/>
            <a:ext cx="518160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Python, SQL, and MySQL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are the current top technologies in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Cloud platforms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(AWS, GCP) 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are projected to dominate in the near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age group 25–34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with 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bachelor’s degree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makes up the largest portion of the tech workforce.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Respondents are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globally distributed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with strong presence 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USA, India, and Germany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Higher education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is linked to broader and more diverse technology adoption.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6754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Implications: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Continuous learning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cloud skills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will be essential for staying relevant in the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Organizations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should invest in training employees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emerging cloud technologies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Recruitment strategies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may focus on young professionals with strong educational backgrounds.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Companies need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embrace globalization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by considering diverse talent pools worldwide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EC679-7B02-4FE5-92F3-791FFA9A8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171" y="350861"/>
            <a:ext cx="5001573" cy="1325563"/>
          </a:xfrm>
        </p:spPr>
        <p:txBody>
          <a:bodyPr anchor="ctr">
            <a:normAutofit/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826" y="350861"/>
            <a:ext cx="2468321" cy="2256817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2653147" y="2055803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Python, SQL, and cloud technologies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are key drivers in today’s tech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technology trends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show a strong move toward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cloud-native and flexible databases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 professionals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higher education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dominate the tech workforce.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diversity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shaping the technology sector, with major hubs in the USA, India, and Germany.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Continuous upskilling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essential to stay competitive in the rapidly evolving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Organizations must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adapt to emerging technologies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diverse global talent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for sustained growth.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323F2-91F4-4E90-BAB5-EC3C4D0AC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832" y="1275168"/>
            <a:ext cx="7795793" cy="701285"/>
          </a:xfrm>
        </p:spPr>
        <p:txBody>
          <a:bodyPr anchor="ctr">
            <a:noAutofit/>
          </a:bodyPr>
          <a:lstStyle/>
          <a:p>
            <a:r>
              <a:rPr lang="en-US" sz="24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PROGRAMING LANGUAGE ACROSS AGE GROUP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077" y="265104"/>
            <a:ext cx="2168720" cy="134084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A8603-693C-40C3-A44A-C3D6372F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747" y="2241557"/>
            <a:ext cx="9309369" cy="4351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0C877-E714-441F-BDF4-60A82AEA3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523" y="387523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POSTINGS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1F96-D1C5-4227-97A5-611576C3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638" y="1713086"/>
            <a:ext cx="8411749" cy="4496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C8CE549-3294-4871-A20F-2C1EBC8AB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548" y="1698814"/>
            <a:ext cx="2109612" cy="216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5282479" y="1128409"/>
            <a:ext cx="6071321" cy="5379395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Executive Summary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Trends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Year Trends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Trends</a:t>
            </a: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Trends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Database Usage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Database Demand</a:t>
            </a: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Dashboards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Technology Usage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Technology Trends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Demographics</a:t>
            </a: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 from Dashboard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Findings and Implications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sz="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3930F-8B8C-4A15-8C41-9E794B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137" y="254905"/>
            <a:ext cx="5929053" cy="1325563"/>
          </a:xfrm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844E5-F573-4E85-A166-DA5F5FAEF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05" y="1838529"/>
            <a:ext cx="9559474" cy="4649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A3FC7-9BE4-4419-AB17-6F719E50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2" y="50648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255" y="1376211"/>
            <a:ext cx="3054361" cy="2557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562100"/>
            <a:ext cx="7068725" cy="4614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6449-008C-4A18-A669-7E83D4A9D0AA}"/>
              </a:ext>
            </a:extLst>
          </p:cNvPr>
          <p:cNvSpPr txBox="1"/>
          <p:nvPr/>
        </p:nvSpPr>
        <p:spPr>
          <a:xfrm>
            <a:off x="3676650" y="1376212"/>
            <a:ext cx="670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endParaRPr lang="en-US" b="1" dirty="0">
              <a:ln>
                <a:solidFill>
                  <a:schemeClr val="bg1"/>
                </a:solidFill>
              </a:ln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Purpose of the Report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To analyze developer survey data, capturing current technology usage, future trends, and demographic insights.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Target Audience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Hiring managers and recruiters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Technology team leaders and decision-makers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Educational institutions and training providers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Aspiring and professional developers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Value of the Report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Helps organizations understand technology adoption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Assists in making informed decisions about tech investments and hiring.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Highlights opportunities for curriculum development in education and training.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Provides insights for developers to align their skills with industry demand.</a:t>
            </a:r>
          </a:p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09A6F-0A9C-4A90-BEEA-D3040F7E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1" y="1"/>
            <a:ext cx="5695449" cy="992940"/>
          </a:xfrm>
        </p:spPr>
        <p:txBody>
          <a:bodyPr anchor="ctr">
            <a:normAutofit/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3762376" y="1114426"/>
            <a:ext cx="7677150" cy="55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Technology Usage: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Identified top 10 programming languages currently used by developers.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Technology Trends: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Highlighted top 10 technologies developers want to work with in future (languages, databases, platforms, frameworks).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Demographics Overview: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Mapped respondent distribution by country, age group, and education level.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 Preferences: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Developers showed strong interest in working with Python, JavaScript, and TypeScript.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Trends: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PostgreSQL and MongoDB are the most desired databases for future work.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 Insights: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platforms like AWS and Google Cloud dominate developer preferences.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 and Age Correlation: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education levels are more common among older respondents.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Developer Community: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 responses covered a diverse range of countries, showing the global nature of tech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endParaRPr lang="en-US" sz="2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901" y="916153"/>
            <a:ext cx="3194581" cy="2436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90E1F-222E-44C1-8E6E-E60F34DFA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097"/>
            <a:ext cx="12192000" cy="6734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00" y="123239"/>
            <a:ext cx="2676023" cy="2003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E3EB12-65D3-4784-8FEF-497B36249E29}"/>
              </a:ext>
            </a:extLst>
          </p:cNvPr>
          <p:cNvSpPr txBox="1"/>
          <p:nvPr/>
        </p:nvSpPr>
        <p:spPr>
          <a:xfrm>
            <a:off x="5276850" y="1628775"/>
            <a:ext cx="61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AD8F768-DED6-4A34-A58E-621C1047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53" y="1780222"/>
            <a:ext cx="109600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Data Source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Developer Survey Data: </a:t>
            </a:r>
            <a:r>
              <a:rPr kumimoji="0" lang="en-US" altLang="en-US" sz="1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survey_data_updated.csv</a:t>
            </a:r>
            <a:endParaRPr kumimoji="0" lang="en-US" altLang="en-US" sz="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Collected from a global community of developers through an online survey.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Data Collection Method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Structured questionnaire distributed via online platforms.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Self-reported responses covering technology usage, preferences,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Key Data Wrangling Steps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Removed rows with null or missing values to ensure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Split multiple response fields (e.g., languages, platforms) into individual entries for analysis.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Filtered the top 10 entries for specific metrics like languages, databases, platforms, and frameworks.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Standardized field names for better readability in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AFF79C-DC07-490D-962E-DD97ED54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403172"/>
            <a:ext cx="10515600" cy="848660"/>
          </a:xfrm>
        </p:spPr>
        <p:txBody>
          <a:bodyPr>
            <a:normAutofit/>
          </a:bodyPr>
          <a:lstStyle/>
          <a:p>
            <a:r>
              <a:rPr lang="en-US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ADCC4-0686-4165-87E6-753D070A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39" y="1430929"/>
            <a:ext cx="11278720" cy="5340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DC13F-095B-4A8C-8521-2D38B326D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94651"/>
            <a:ext cx="10515600" cy="779463"/>
          </a:xfrm>
        </p:spPr>
        <p:txBody>
          <a:bodyPr>
            <a:normAutofit/>
          </a:bodyPr>
          <a:lstStyle/>
          <a:p>
            <a:r>
              <a:rPr lang="en-US" sz="20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719848"/>
            <a:ext cx="5810590" cy="5457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 for Current Year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784" y="745030"/>
            <a:ext cx="5181600" cy="19981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Implications for Current Year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should prioritize learning JavaScript and Python for better job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technologies continue to dominate the tech landscape.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C138EC-4FD5-4329-A2FA-A2B02CA7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6" y="1107434"/>
            <a:ext cx="529389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JavaScript, Python, and HTML/CSS remain the most widely used languages.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usage of TypeScript and Java among full-stack and backend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a high demand for web development and data-related skills.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B097AA5-CAE8-458C-ADD5-810F4563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6" y="3180970"/>
            <a:ext cx="47860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Findings for Next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TypeScript are highly desired for future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interest in languages like Go and Kotlin.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a shift toward backend, mobile, and AI-related technologies.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DC907-C359-44DF-9092-126D013F400B}"/>
              </a:ext>
            </a:extLst>
          </p:cNvPr>
          <p:cNvSpPr txBox="1"/>
          <p:nvPr/>
        </p:nvSpPr>
        <p:spPr>
          <a:xfrm>
            <a:off x="6196586" y="3239311"/>
            <a:ext cx="5282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Implications for Current 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Upskilling in Python, Go, and Kotlin could prepare developers for future market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should support training in trending languages to retain talent.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D1692-5A63-4504-9701-6A5B969D3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2" y="126560"/>
            <a:ext cx="10515600" cy="1108954"/>
          </a:xfrm>
        </p:spPr>
        <p:txBody>
          <a:bodyPr anchor="ctr">
            <a:normAutofit/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8D62-7B0D-459B-9A65-56DF3FA6004B}"/>
              </a:ext>
            </a:extLst>
          </p:cNvPr>
          <p:cNvSpPr txBox="1"/>
          <p:nvPr/>
        </p:nvSpPr>
        <p:spPr>
          <a:xfrm>
            <a:off x="311285" y="1305341"/>
            <a:ext cx="113813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Technology Usage: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JavaScript, Python, and HTML/CSS are the top programming languages in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development skills are highly valued in the current job market.</a:t>
            </a:r>
          </a:p>
          <a:p>
            <a:r>
              <a:rPr lang="en-US" dirty="0"/>
              <a:t>🔹 </a:t>
            </a:r>
            <a:r>
              <a:rPr lang="en-US" b="1" dirty="0"/>
              <a:t>Future Technology Trends: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Python, TypeScript, and Go are gaining popularity for future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There's a clear shift toward backend development, AI, and cloud technologies.</a:t>
            </a:r>
          </a:p>
          <a:p>
            <a:r>
              <a:rPr lang="en-US" dirty="0"/>
              <a:t>🔹 </a:t>
            </a:r>
            <a:r>
              <a:rPr lang="en-US" b="1" dirty="0"/>
              <a:t>Demographic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of respondents are aged between 25–34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have a Bachelor’s or Master’s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globally distributed, with a strong presence from the US, India, and Europe.</a:t>
            </a:r>
          </a:p>
          <a:p>
            <a:r>
              <a:rPr lang="en-US" dirty="0"/>
              <a:t>🔹 </a:t>
            </a: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are eager to learn modern, scalable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must invest in training for emerging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demographic trends helps tailor workforce strategies.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2F3794-DB90-41D1-B1DB-36D286826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9" y="266598"/>
            <a:ext cx="10515600" cy="725623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</a:t>
            </a:r>
            <a:r>
              <a:rPr lang="en-US" sz="2200" dirty="0" err="1">
                <a:solidFill>
                  <a:schemeClr val="tx1"/>
                </a:solidFill>
              </a:rPr>
              <a:t>charof</a:t>
            </a:r>
            <a:r>
              <a:rPr lang="en-US" sz="2200" dirty="0">
                <a:solidFill>
                  <a:schemeClr val="tx1"/>
                </a:solidFill>
              </a:rPr>
              <a:t>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64B23-944D-4AC1-9584-FEEB00F5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2" y="992221"/>
            <a:ext cx="11235448" cy="5632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542</TotalTime>
  <Words>1375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Arial</vt:lpstr>
      <vt:lpstr>Calibri</vt:lpstr>
      <vt:lpstr>Gill Sans MT</vt:lpstr>
      <vt:lpstr>IBM Plex Mono</vt:lpstr>
      <vt:lpstr>IBM Plex Mono Text</vt:lpstr>
      <vt:lpstr>IBM Plex Sans</vt:lpstr>
      <vt:lpstr>Source Sans Pro</vt:lpstr>
      <vt:lpstr>Verdana</vt:lpstr>
      <vt:lpstr>Gallery</vt:lpstr>
      <vt:lpstr>Technology Usage and Trends Dashboard  </vt:lpstr>
      <vt:lpstr>PowerPoint Presentation</vt:lpstr>
      <vt:lpstr>INTRODUCTION</vt:lpstr>
      <vt:lpstr>EXECUTIVE SUMMARY</vt:lpstr>
      <vt:lpstr>METHODOLOGY</vt:lpstr>
      <vt:lpstr>PROGRAMMING LANGUAGE TRENDS</vt:lpstr>
      <vt:lpstr>PROGRAMMING LANGUAGE TRENDS - FINDINGS &amp; IMPLICATIONS</vt:lpstr>
      <vt:lpstr>Key Results and Insights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 Demographics  </vt:lpstr>
      <vt:lpstr>DISCUSSION</vt:lpstr>
      <vt:lpstr>OVERALL FINDINGS &amp; IMPLICATIONS</vt:lpstr>
      <vt:lpstr>CONCLUSION</vt:lpstr>
      <vt:lpstr>PROGRAMING LANGUAGE ACROSS AGE GROUP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Tori Sleeper</dc:creator>
  <cp:lastModifiedBy>mangesh pingale</cp:lastModifiedBy>
  <cp:revision>37</cp:revision>
  <dcterms:created xsi:type="dcterms:W3CDTF">2024-10-30T05:40:03Z</dcterms:created>
  <dcterms:modified xsi:type="dcterms:W3CDTF">2025-07-06T14:34:53Z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