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B2272-6B75-4B08-8137-04F3B81356C2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B9283-F57F-4329-955E-25F9623F3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9DC93-ECBF-437F-89E3-01F41BA776E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6516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6003-1916-4855-B1CB-8FA5D33DC4F6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A843-3D21-4C7C-A395-4ACD252B8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6003-1916-4855-B1CB-8FA5D33DC4F6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A843-3D21-4C7C-A395-4ACD252B8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6003-1916-4855-B1CB-8FA5D33DC4F6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A843-3D21-4C7C-A395-4ACD252B8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6003-1916-4855-B1CB-8FA5D33DC4F6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A843-3D21-4C7C-A395-4ACD252B8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6003-1916-4855-B1CB-8FA5D33DC4F6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A843-3D21-4C7C-A395-4ACD252B8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6003-1916-4855-B1CB-8FA5D33DC4F6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A843-3D21-4C7C-A395-4ACD252B8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6003-1916-4855-B1CB-8FA5D33DC4F6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A843-3D21-4C7C-A395-4ACD252B8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6003-1916-4855-B1CB-8FA5D33DC4F6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A843-3D21-4C7C-A395-4ACD252B8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6003-1916-4855-B1CB-8FA5D33DC4F6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A843-3D21-4C7C-A395-4ACD252B8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6003-1916-4855-B1CB-8FA5D33DC4F6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A843-3D21-4C7C-A395-4ACD252B8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6003-1916-4855-B1CB-8FA5D33DC4F6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A843-3D21-4C7C-A395-4ACD252B8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86003-1916-4855-B1CB-8FA5D33DC4F6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1A843-3D21-4C7C-A395-4ACD252B8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maven.apache.org/download.cg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2666999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Maven 3.x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i="1" dirty="0" smtClean="0"/>
              <a:t>by</a:t>
            </a:r>
            <a:br>
              <a:rPr lang="en-US" sz="2800" i="1" dirty="0" smtClean="0"/>
            </a:br>
            <a:r>
              <a:rPr lang="en-US" sz="2800" i="1" dirty="0" err="1" smtClean="0"/>
              <a:t>Anand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Kulkarni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xmlns="" val="180469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Super POM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en-US" sz="2400" dirty="0" smtClean="0"/>
              <a:t>Super </a:t>
            </a:r>
            <a:r>
              <a:rPr lang="en-US" sz="2400" dirty="0"/>
              <a:t>POM defines some standard configuration variables that are inherited by all projects</a:t>
            </a:r>
            <a:r>
              <a:rPr lang="en-US" sz="2400" dirty="0" smtClean="0"/>
              <a:t>. It is found inside lib/maven-model-builder-xx.jar.</a:t>
            </a:r>
          </a:p>
          <a:p>
            <a:pPr>
              <a:lnSpc>
                <a:spcPct val="170000"/>
              </a:lnSpc>
            </a:pPr>
            <a:r>
              <a:rPr lang="en-US" sz="2400" dirty="0"/>
              <a:t>The default Super POM defines a single remote Maven repository with an ID of central. </a:t>
            </a:r>
            <a:r>
              <a:rPr lang="en-US" sz="2400" dirty="0" smtClean="0"/>
              <a:t>This is </a:t>
            </a:r>
            <a:r>
              <a:rPr lang="en-US" sz="2400" dirty="0"/>
              <a:t>the central Maven repository that all Maven clients are configured to read from by default</a:t>
            </a:r>
            <a:r>
              <a:rPr lang="en-US" sz="2400" dirty="0" smtClean="0"/>
              <a:t>.</a:t>
            </a:r>
          </a:p>
          <a:p>
            <a:pPr lvl="1">
              <a:buNone/>
            </a:pPr>
            <a:r>
              <a:rPr lang="en-US" sz="1900" dirty="0" smtClean="0"/>
              <a:t> &lt;repositories&gt;</a:t>
            </a:r>
          </a:p>
          <a:p>
            <a:pPr lvl="1">
              <a:buNone/>
            </a:pPr>
            <a:r>
              <a:rPr lang="en-US" sz="1900" dirty="0" smtClean="0"/>
              <a:t>    &lt;repository&gt;</a:t>
            </a:r>
          </a:p>
          <a:p>
            <a:pPr lvl="1">
              <a:buNone/>
            </a:pPr>
            <a:r>
              <a:rPr lang="en-US" sz="1900" dirty="0" smtClean="0"/>
              <a:t>      </a:t>
            </a:r>
            <a:r>
              <a:rPr lang="en-US" sz="1900" b="1" dirty="0" smtClean="0"/>
              <a:t>&lt;id&gt;central&lt;/id&gt;</a:t>
            </a:r>
          </a:p>
          <a:p>
            <a:pPr lvl="1">
              <a:buNone/>
            </a:pPr>
            <a:r>
              <a:rPr lang="en-US" sz="1900" dirty="0" smtClean="0"/>
              <a:t>      &lt;name&gt;Central Repository&lt;/name&gt;</a:t>
            </a:r>
          </a:p>
          <a:p>
            <a:pPr lvl="1">
              <a:buNone/>
            </a:pPr>
            <a:r>
              <a:rPr lang="en-US" sz="1900" dirty="0" smtClean="0"/>
              <a:t>      &lt;</a:t>
            </a:r>
            <a:r>
              <a:rPr lang="en-US" sz="1900" dirty="0" err="1" smtClean="0"/>
              <a:t>url</a:t>
            </a:r>
            <a:r>
              <a:rPr lang="en-US" sz="1900" dirty="0" smtClean="0"/>
              <a:t>&gt;https://repo.maven.apache.org/maven2&lt;/url&gt;</a:t>
            </a:r>
          </a:p>
          <a:p>
            <a:pPr lvl="1">
              <a:buNone/>
            </a:pPr>
            <a:r>
              <a:rPr lang="en-US" sz="1900" dirty="0" smtClean="0"/>
              <a:t>      &lt;layout&gt;default&lt;/layout&gt;</a:t>
            </a:r>
          </a:p>
          <a:p>
            <a:pPr lvl="1">
              <a:buNone/>
            </a:pPr>
            <a:r>
              <a:rPr lang="en-US" sz="1900" dirty="0" smtClean="0"/>
              <a:t>      &lt;snapshots&gt;</a:t>
            </a:r>
          </a:p>
          <a:p>
            <a:pPr lvl="1">
              <a:buNone/>
            </a:pPr>
            <a:r>
              <a:rPr lang="en-US" sz="1900" dirty="0" smtClean="0"/>
              <a:t>        &lt;enabled&gt;false&lt;/enabled&gt;</a:t>
            </a:r>
          </a:p>
          <a:p>
            <a:pPr lvl="1">
              <a:buNone/>
            </a:pPr>
            <a:r>
              <a:rPr lang="en-US" sz="1900" dirty="0" smtClean="0"/>
              <a:t>      &lt;/snapshots&gt;</a:t>
            </a:r>
          </a:p>
          <a:p>
            <a:pPr lvl="1">
              <a:buNone/>
            </a:pPr>
            <a:r>
              <a:rPr lang="en-US" sz="1900" dirty="0" smtClean="0"/>
              <a:t>    &lt;/repository&gt;</a:t>
            </a:r>
          </a:p>
          <a:p>
            <a:pPr lvl="1">
              <a:buNone/>
            </a:pPr>
            <a:r>
              <a:rPr lang="en-US" sz="1900" dirty="0" smtClean="0"/>
              <a:t>  &lt;/repositories&gt;</a:t>
            </a:r>
          </a:p>
        </p:txBody>
      </p:sp>
    </p:spTree>
    <p:extLst>
      <p:ext uri="{BB962C8B-B14F-4D97-AF65-F5344CB8AC3E}">
        <p14:creationId xmlns:p14="http://schemas.microsoft.com/office/powerpoint/2010/main" xmlns="" val="1333987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Effective POM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Effective POM is a combination of your project’s </a:t>
            </a:r>
            <a:r>
              <a:rPr lang="en-US" sz="2200" dirty="0" err="1" smtClean="0"/>
              <a:t>pom</a:t>
            </a:r>
            <a:r>
              <a:rPr lang="en-US" sz="2200" dirty="0" smtClean="0"/>
              <a:t> &amp; super </a:t>
            </a:r>
            <a:r>
              <a:rPr lang="en-US" sz="2200" dirty="0" err="1" smtClean="0"/>
              <a:t>pom</a:t>
            </a:r>
            <a:r>
              <a:rPr lang="en-US" sz="2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If you want to see a project’s effective POM, you’ll need to run the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effective-</a:t>
            </a:r>
            <a:r>
              <a:rPr lang="en-US" sz="2200" dirty="0" err="1"/>
              <a:t>pom</a:t>
            </a:r>
            <a:r>
              <a:rPr lang="en-US" sz="2200" dirty="0"/>
              <a:t> goal in the Maven Help </a:t>
            </a:r>
            <a:r>
              <a:rPr lang="en-US" sz="2200" dirty="0" err="1" smtClean="0"/>
              <a:t>plugin</a:t>
            </a:r>
            <a:r>
              <a:rPr lang="en-US" sz="2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You can also generate effective </a:t>
            </a:r>
            <a:r>
              <a:rPr lang="en-US" sz="2200" dirty="0" err="1" smtClean="0"/>
              <a:t>pom</a:t>
            </a:r>
            <a:r>
              <a:rPr lang="en-US" sz="2200" dirty="0" smtClean="0"/>
              <a:t> using following command on console: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200" b="1" dirty="0" smtClean="0"/>
              <a:t>&gt;</a:t>
            </a:r>
            <a:r>
              <a:rPr lang="en-US" sz="2200" b="1" dirty="0" err="1" smtClean="0"/>
              <a:t>mvn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help:effective-pom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xmlns="" val="1333987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2438400"/>
            <a:ext cx="8229600" cy="1210011"/>
          </a:xfrm>
        </p:spPr>
        <p:txBody>
          <a:bodyPr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5400" i="1" dirty="0" smtClean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xmlns="" val="1195944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What is Maven?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8768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Maven is not only a build tool but also a project management tool.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 build tool such as Ant is focused solely on preprocessing, compilation, packaging, testing.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 project management tool such as Maven provides a superset of features found in a build tool. In addition to providing build capabilities, Maven can also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run reports, generate a web site, and facilitate communication among members of a working team.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333987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Convention Over Configuration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876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"Convention Over Configuration" concept believes that Systems, libraries, and frameworks should assume reasonable defaults. Without requiring unnecessary configuration, systems should "just work".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Maven has adopted "Convention Over Configuration".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1333987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Maven installation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876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Download Maven binary zip archive from </a:t>
            </a:r>
            <a:r>
              <a:rPr lang="en-US" sz="2200" dirty="0" smtClean="0">
                <a:hlinkClick r:id="rId2"/>
              </a:rPr>
              <a:t>http://maven.apache.org/download.cgi</a:t>
            </a:r>
            <a:endParaRPr lang="en-US" sz="2200" dirty="0" smtClean="0"/>
          </a:p>
          <a:p>
            <a:pPr>
              <a:lnSpc>
                <a:spcPct val="150000"/>
              </a:lnSpc>
            </a:pPr>
            <a:r>
              <a:rPr lang="en-US" sz="2200" dirty="0" smtClean="0"/>
              <a:t>Extract the zip to root drive.. For example C:\apache-maven-3.6.3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Set following environment variables: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M2_HOME= C:\apache-maven-3.6.3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PATH=%PATH%;%M2_HOME%/bin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Open console &amp; make sure “</a:t>
            </a:r>
            <a:r>
              <a:rPr lang="en-US" sz="2200" dirty="0" err="1" smtClean="0"/>
              <a:t>mvn</a:t>
            </a:r>
            <a:r>
              <a:rPr lang="en-US" sz="2200" dirty="0" smtClean="0"/>
              <a:t>” command runs successfully.</a:t>
            </a:r>
          </a:p>
        </p:txBody>
      </p:sp>
    </p:spTree>
    <p:extLst>
      <p:ext uri="{BB962C8B-B14F-4D97-AF65-F5344CB8AC3E}">
        <p14:creationId xmlns:p14="http://schemas.microsoft.com/office/powerpoint/2010/main" xmlns="" val="1333987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Maven installation directory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876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200" dirty="0" smtClean="0"/>
              <a:t>Maven installation directory contains following resources:</a:t>
            </a:r>
          </a:p>
          <a:p>
            <a:r>
              <a:rPr lang="en-US" sz="2200" b="1" i="1" dirty="0" smtClean="0"/>
              <a:t>LICENSE.txt</a:t>
            </a:r>
            <a:r>
              <a:rPr lang="en-US" sz="2200" dirty="0" smtClean="0"/>
              <a:t> – contains software license of Apache Maven.</a:t>
            </a:r>
            <a:endParaRPr lang="en-US" sz="2200" dirty="0"/>
          </a:p>
          <a:p>
            <a:r>
              <a:rPr lang="en-US" sz="2200" b="1" i="1" dirty="0" smtClean="0"/>
              <a:t>NOTICE.txt</a:t>
            </a:r>
            <a:r>
              <a:rPr lang="en-US" sz="2200" dirty="0" smtClean="0"/>
              <a:t> – contains </a:t>
            </a:r>
            <a:r>
              <a:rPr lang="en-US" sz="2200" dirty="0"/>
              <a:t>some notices and attributions required by libraries that Maven depends </a:t>
            </a:r>
            <a:r>
              <a:rPr lang="en-US" sz="2200" dirty="0" smtClean="0"/>
              <a:t>on.</a:t>
            </a:r>
            <a:endParaRPr lang="en-US" sz="2200" dirty="0"/>
          </a:p>
          <a:p>
            <a:r>
              <a:rPr lang="en-US" sz="2200" b="1" i="1" dirty="0" smtClean="0"/>
              <a:t>README.txt</a:t>
            </a:r>
            <a:r>
              <a:rPr lang="en-US" sz="2200" dirty="0" smtClean="0"/>
              <a:t> – contains installation instructions.</a:t>
            </a:r>
            <a:endParaRPr lang="en-US" sz="2200" dirty="0"/>
          </a:p>
          <a:p>
            <a:r>
              <a:rPr lang="en-US" sz="2200" b="1" i="1" dirty="0"/>
              <a:t>bin</a:t>
            </a:r>
            <a:r>
              <a:rPr lang="en-US" sz="2200" b="1" i="1" dirty="0" smtClean="0"/>
              <a:t>/</a:t>
            </a:r>
            <a:r>
              <a:rPr lang="en-US" sz="2200" dirty="0" smtClean="0"/>
              <a:t> - contains the </a:t>
            </a:r>
            <a:r>
              <a:rPr lang="en-US" sz="2200" dirty="0" err="1" smtClean="0"/>
              <a:t>mvn</a:t>
            </a:r>
            <a:r>
              <a:rPr lang="en-US" sz="2200" dirty="0" smtClean="0"/>
              <a:t> script that executes Maven.</a:t>
            </a:r>
            <a:endParaRPr lang="en-US" sz="2200" dirty="0"/>
          </a:p>
          <a:p>
            <a:r>
              <a:rPr lang="en-US" sz="2200" b="1" i="1" dirty="0"/>
              <a:t>boot</a:t>
            </a:r>
            <a:r>
              <a:rPr lang="en-US" sz="2200" b="1" i="1" dirty="0" smtClean="0"/>
              <a:t>/</a:t>
            </a:r>
            <a:r>
              <a:rPr lang="en-US" sz="2200" dirty="0" smtClean="0"/>
              <a:t> - contains JAR file plexus-classworlds-2.6.0.jar that is responsible for creating a class loader in which Maven executes.</a:t>
            </a:r>
            <a:endParaRPr lang="en-US" sz="2200" dirty="0"/>
          </a:p>
          <a:p>
            <a:r>
              <a:rPr lang="en-US" sz="2200" b="1" i="1" dirty="0"/>
              <a:t>conf</a:t>
            </a:r>
            <a:r>
              <a:rPr lang="en-US" sz="2200" b="1" i="1" dirty="0" smtClean="0"/>
              <a:t>/ </a:t>
            </a:r>
            <a:r>
              <a:rPr lang="en-US" sz="2200" dirty="0" smtClean="0"/>
              <a:t>- contains global settings.xml that can be used to customize the behavior of maven installation.</a:t>
            </a:r>
            <a:endParaRPr lang="en-US" sz="2200" dirty="0"/>
          </a:p>
          <a:p>
            <a:r>
              <a:rPr lang="en-US" sz="2200" b="1" i="1" dirty="0"/>
              <a:t>lib</a:t>
            </a:r>
            <a:r>
              <a:rPr lang="en-US" sz="2200" b="1" i="1" dirty="0" smtClean="0"/>
              <a:t>/</a:t>
            </a:r>
            <a:r>
              <a:rPr lang="en-US" sz="2200" dirty="0" smtClean="0"/>
              <a:t> - contains maven related jar files required to execute </a:t>
            </a:r>
            <a:r>
              <a:rPr lang="en-US" sz="2200" dirty="0" err="1" smtClean="0"/>
              <a:t>mvn</a:t>
            </a:r>
            <a:r>
              <a:rPr lang="en-US" sz="2200" dirty="0" smtClean="0"/>
              <a:t> operation.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1333987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POM (Project Object Model)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876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POM describes project’s identity, structure and build configuration details.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Maven projects, dependencies, builds, artifacts: all of these are objects </a:t>
            </a:r>
            <a:r>
              <a:rPr lang="en-US" sz="2400" dirty="0" smtClean="0"/>
              <a:t>that are described </a:t>
            </a:r>
            <a:r>
              <a:rPr lang="en-US" sz="2400" dirty="0"/>
              <a:t>by an XML file called </a:t>
            </a:r>
            <a:r>
              <a:rPr lang="en-US" sz="2400" dirty="0" smtClean="0"/>
              <a:t>pom.xml.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pom.xml </a:t>
            </a:r>
            <a:r>
              <a:rPr lang="en-US" sz="2400" dirty="0" smtClean="0"/>
              <a:t>is </a:t>
            </a:r>
            <a:r>
              <a:rPr lang="en-US" sz="2400" dirty="0"/>
              <a:t>analogous to </a:t>
            </a:r>
            <a:r>
              <a:rPr lang="en-US" sz="2400" dirty="0" smtClean="0"/>
              <a:t>Ant build.xml.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POM tells Maven </a:t>
            </a:r>
            <a:r>
              <a:rPr lang="en-US" sz="2400" dirty="0" smtClean="0"/>
              <a:t>what sort </a:t>
            </a:r>
            <a:r>
              <a:rPr lang="en-US" sz="2400" dirty="0"/>
              <a:t>of project it is dealing with and how to modify default behavior to generate output from </a:t>
            </a:r>
            <a:r>
              <a:rPr lang="en-US" sz="2400" dirty="0" smtClean="0"/>
              <a:t>source.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1333987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POM (Project Object Model)</a:t>
            </a:r>
            <a:endParaRPr lang="en-US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143000"/>
            <a:ext cx="7488997" cy="548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33987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POM categories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The POM contains </a:t>
            </a:r>
            <a:r>
              <a:rPr lang="en-US" sz="2400" dirty="0" smtClean="0"/>
              <a:t>4 </a:t>
            </a:r>
            <a:r>
              <a:rPr lang="en-US" sz="2400" dirty="0"/>
              <a:t>categories of description and </a:t>
            </a:r>
            <a:r>
              <a:rPr lang="en-US" sz="2400" dirty="0" smtClean="0"/>
              <a:t>configuration: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b="1" dirty="0"/>
              <a:t>General project information</a:t>
            </a:r>
          </a:p>
          <a:p>
            <a:pPr>
              <a:buNone/>
            </a:pPr>
            <a:r>
              <a:rPr lang="en-US" sz="2400" dirty="0" smtClean="0"/>
              <a:t>	This </a:t>
            </a:r>
            <a:r>
              <a:rPr lang="en-US" sz="2400" dirty="0"/>
              <a:t>includes a project’s name, the URL for a project, the sponsoring organization, and a list </a:t>
            </a:r>
            <a:r>
              <a:rPr lang="en-US" sz="2400" dirty="0" smtClean="0"/>
              <a:t>of developers </a:t>
            </a:r>
            <a:r>
              <a:rPr lang="en-US" sz="2400" dirty="0"/>
              <a:t>and contributors along with the license for a project.</a:t>
            </a:r>
          </a:p>
          <a:p>
            <a:r>
              <a:rPr lang="en-US" sz="2400" b="1" dirty="0"/>
              <a:t>Build settings</a:t>
            </a:r>
          </a:p>
          <a:p>
            <a:pPr>
              <a:buNone/>
            </a:pPr>
            <a:r>
              <a:rPr lang="en-US" sz="2400" dirty="0" smtClean="0"/>
              <a:t>	In </a:t>
            </a:r>
            <a:r>
              <a:rPr lang="en-US" sz="2400" dirty="0"/>
              <a:t>this section, we customize the behavior of the default Maven build. We can change the </a:t>
            </a:r>
            <a:r>
              <a:rPr lang="en-US" sz="2400" dirty="0" smtClean="0"/>
              <a:t>location of </a:t>
            </a:r>
            <a:r>
              <a:rPr lang="en-US" sz="2400" dirty="0"/>
              <a:t>source and tests, we can add new </a:t>
            </a:r>
            <a:r>
              <a:rPr lang="en-US" sz="2400" dirty="0" err="1"/>
              <a:t>plugins</a:t>
            </a:r>
            <a:r>
              <a:rPr lang="en-US" sz="2400" dirty="0"/>
              <a:t>, we can attach </a:t>
            </a:r>
            <a:r>
              <a:rPr lang="en-US" sz="2400" dirty="0" err="1"/>
              <a:t>plugin</a:t>
            </a:r>
            <a:r>
              <a:rPr lang="en-US" sz="2400" dirty="0"/>
              <a:t> goals to the lifecycle, and </a:t>
            </a:r>
            <a:r>
              <a:rPr lang="en-US" sz="2400" dirty="0" smtClean="0"/>
              <a:t>we can </a:t>
            </a:r>
            <a:r>
              <a:rPr lang="en-US" sz="2400" dirty="0"/>
              <a:t>customize the site generation parameters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333987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POM categories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8768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Build </a:t>
            </a:r>
            <a:r>
              <a:rPr lang="en-US" sz="2400" b="1" dirty="0"/>
              <a:t>environment</a:t>
            </a:r>
          </a:p>
          <a:p>
            <a:pPr>
              <a:buNone/>
            </a:pPr>
            <a:r>
              <a:rPr lang="en-US" sz="2400" dirty="0" smtClean="0"/>
              <a:t>	The </a:t>
            </a:r>
            <a:r>
              <a:rPr lang="en-US" sz="2400" dirty="0"/>
              <a:t>build environment consists of profiles that can be activated for use in different </a:t>
            </a:r>
            <a:r>
              <a:rPr lang="en-US" sz="2400" dirty="0" smtClean="0"/>
              <a:t>environments. For </a:t>
            </a:r>
            <a:r>
              <a:rPr lang="en-US" sz="2400" dirty="0"/>
              <a:t>example, during development you may want to deploy to a development server, whereas </a:t>
            </a:r>
            <a:r>
              <a:rPr lang="en-US" sz="2400" dirty="0" smtClean="0"/>
              <a:t>in production </a:t>
            </a:r>
            <a:r>
              <a:rPr lang="en-US" sz="2400" dirty="0"/>
              <a:t>you want to deploy to a production server. The build environment customizes </a:t>
            </a:r>
            <a:r>
              <a:rPr lang="en-US" sz="2400" dirty="0" smtClean="0"/>
              <a:t>the build </a:t>
            </a:r>
            <a:r>
              <a:rPr lang="en-US" sz="2400" dirty="0"/>
              <a:t>settings for specific environments and is often supplemented by a custom </a:t>
            </a:r>
            <a:r>
              <a:rPr lang="en-US" sz="2400" dirty="0" smtClean="0"/>
              <a:t>settings.xml </a:t>
            </a:r>
            <a:r>
              <a:rPr lang="en-US" sz="2000" dirty="0"/>
              <a:t>in ~/.m2</a:t>
            </a:r>
            <a:r>
              <a:rPr lang="en-US" sz="2000" dirty="0" smtClean="0"/>
              <a:t>.</a:t>
            </a:r>
          </a:p>
          <a:p>
            <a:r>
              <a:rPr lang="en-US" sz="2400" b="1" dirty="0"/>
              <a:t>POM relationships</a:t>
            </a:r>
          </a:p>
          <a:p>
            <a:pPr>
              <a:buNone/>
            </a:pPr>
            <a:r>
              <a:rPr lang="en-US" sz="2400" dirty="0" smtClean="0"/>
              <a:t>	A </a:t>
            </a:r>
            <a:r>
              <a:rPr lang="en-US" sz="2400" dirty="0"/>
              <a:t>project rarely stands alone; it depends on other projects, inherits POM settings from </a:t>
            </a:r>
            <a:r>
              <a:rPr lang="en-US" sz="2400" dirty="0" smtClean="0"/>
              <a:t>parent projects</a:t>
            </a:r>
            <a:r>
              <a:rPr lang="en-US" sz="2400" dirty="0"/>
              <a:t>, defines its own coordinates, and may include </a:t>
            </a:r>
            <a:r>
              <a:rPr lang="en-US" sz="2400" dirty="0" err="1" smtClean="0"/>
              <a:t>submodules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333987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548</Words>
  <Application>Microsoft Office PowerPoint</Application>
  <PresentationFormat>On-screen Show (4:3)</PresentationFormat>
  <Paragraphs>65</Paragraphs>
  <Slides>12</Slides>
  <Notes>1</Notes>
  <HiddenSlides>11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Maven 3.x  by Anand Kulkarni</vt:lpstr>
      <vt:lpstr>What is Maven?</vt:lpstr>
      <vt:lpstr>Convention Over Configuration</vt:lpstr>
      <vt:lpstr>Maven installation</vt:lpstr>
      <vt:lpstr>Maven installation directory</vt:lpstr>
      <vt:lpstr>POM (Project Object Model)</vt:lpstr>
      <vt:lpstr>POM (Project Object Model)</vt:lpstr>
      <vt:lpstr>POM categories</vt:lpstr>
      <vt:lpstr>POM categories</vt:lpstr>
      <vt:lpstr>Super POM</vt:lpstr>
      <vt:lpstr>Effective POM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  by Anand Kulkarni</dc:title>
  <dc:creator>sony</dc:creator>
  <cp:lastModifiedBy>sony</cp:lastModifiedBy>
  <cp:revision>25</cp:revision>
  <dcterms:created xsi:type="dcterms:W3CDTF">2020-03-07T16:15:09Z</dcterms:created>
  <dcterms:modified xsi:type="dcterms:W3CDTF">2020-03-09T05:39:47Z</dcterms:modified>
</cp:coreProperties>
</file>