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sk2Ehb9tzO85FAdCipoQqx9Zr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586164d5f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586164d5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586164d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586164d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586164d5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586164d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586164d5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586164d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586164d5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586164d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64fc33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264fc3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d065a9d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d065a9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86164d5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86164d5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86164d5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86164d5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86164d5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86164d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0"/>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9"/>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0"/>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0"/>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0"/>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20"/>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1"/>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1"/>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3"/>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4"/>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5"/>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5"/>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9" name="Google Shape;59;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6" name="Google Shape;6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4" name="Google Shape;7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1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1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3" name="Google Shape;83;p1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4" name="Google Shape;84;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7"/>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7"/>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8"/>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p:nvPr>
            <p:ph idx="2" type="pic"/>
          </p:nvPr>
        </p:nvSpPr>
        <p:spPr>
          <a:xfrm>
            <a:off x="2589212" y="634965"/>
            <a:ext cx="8915400" cy="3854970"/>
          </a:xfrm>
          <a:prstGeom prst="rect">
            <a:avLst/>
          </a:prstGeom>
          <a:noFill/>
          <a:ln>
            <a:noFill/>
          </a:ln>
        </p:spPr>
      </p:sp>
      <p:sp>
        <p:nvSpPr>
          <p:cNvPr id="99" name="Google Shape;99;p18"/>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9"/>
          <p:cNvGrpSpPr/>
          <p:nvPr/>
        </p:nvGrpSpPr>
        <p:grpSpPr>
          <a:xfrm>
            <a:off x="1" y="228600"/>
            <a:ext cx="2851516" cy="6638628"/>
            <a:chOff x="2487613" y="285750"/>
            <a:chExt cx="2428875" cy="5654676"/>
          </a:xfrm>
        </p:grpSpPr>
        <p:sp>
          <p:nvSpPr>
            <p:cNvPr id="7" name="Google Shape;7;p9"/>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9"/>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9"/>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9"/>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9"/>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9"/>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9"/>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9"/>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9"/>
          <p:cNvGrpSpPr/>
          <p:nvPr/>
        </p:nvGrpSpPr>
        <p:grpSpPr>
          <a:xfrm>
            <a:off x="27221" y="-786"/>
            <a:ext cx="2356674" cy="6854039"/>
            <a:chOff x="6627813" y="194833"/>
            <a:chExt cx="1952625" cy="5678918"/>
          </a:xfrm>
        </p:grpSpPr>
        <p:sp>
          <p:nvSpPr>
            <p:cNvPr id="20" name="Google Shape;20;p9"/>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9"/>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9"/>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9"/>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9"/>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9"/>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9"/>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9"/>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9"/>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9"/>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analyticsvidhya.com/blog/2020/01/3-important-nlp-libraries-indian-languages-python/" TargetMode="External"/><Relationship Id="rId4" Type="http://schemas.openxmlformats.org/officeDocument/2006/relationships/hyperlink" Target="https://research.variancia.com/hindi_stemmer/" TargetMode="External"/><Relationship Id="rId5" Type="http://schemas.openxmlformats.org/officeDocument/2006/relationships/hyperlink" Target="https://github.com/goru001/inltk" TargetMode="External"/><Relationship Id="rId6" Type="http://schemas.openxmlformats.org/officeDocument/2006/relationships/hyperlink" Target="https://studymachinelearning.com/cosine-similarity-text-similarity-metric/" TargetMode="External"/><Relationship Id="rId7" Type="http://schemas.openxmlformats.org/officeDocument/2006/relationships/hyperlink" Target="https://www.geeksforgeeks.org/python-measure-similarity-between-two-sentences-using-cosine-similarity/" TargetMode="External"/><Relationship Id="rId8" Type="http://schemas.openxmlformats.org/officeDocument/2006/relationships/hyperlink" Target="https://www.analyticsvidhya.com/blog/2021/10/hands-on-hindi-text-analysis-using-natural-language-processing-nl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Cosine_similar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bogotobogo.com/Algorithms/tf_idf_term_frequency_inverse_document_frequency_NLP_Natural_Language_Processing.php" TargetMode="External"/><Relationship Id="rId4" Type="http://schemas.openxmlformats.org/officeDocument/2006/relationships/hyperlink" Target="http://www.bogotobogo.com/python/scikit-learn/scikit-learn_install.php" TargetMode="External"/><Relationship Id="rId5" Type="http://schemas.openxmlformats.org/officeDocument/2006/relationships/hyperlink" Target="http://www.bogotobogo.com/python/NLTK/tokenization_tagging_NLTK.php"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994299" y="321815"/>
            <a:ext cx="10386026" cy="226278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7B230B"/>
              </a:buClr>
              <a:buSzPts val="6600"/>
              <a:buFont typeface="Century Gothic"/>
              <a:buNone/>
            </a:pPr>
            <a:r>
              <a:rPr b="1" lang="en-US" sz="6600">
                <a:solidFill>
                  <a:srgbClr val="7B230B"/>
                </a:solidFill>
              </a:rPr>
              <a:t>Natural </a:t>
            </a:r>
            <a:br>
              <a:rPr b="1" lang="en-US" sz="6600">
                <a:solidFill>
                  <a:srgbClr val="7B230B"/>
                </a:solidFill>
              </a:rPr>
            </a:br>
            <a:r>
              <a:rPr b="1" lang="en-US" sz="6600">
                <a:solidFill>
                  <a:srgbClr val="7B230B"/>
                </a:solidFill>
              </a:rPr>
              <a:t>Language Processing</a:t>
            </a:r>
            <a:endParaRPr b="1" sz="6600">
              <a:solidFill>
                <a:srgbClr val="7B230B"/>
              </a:solidFill>
            </a:endParaRPr>
          </a:p>
        </p:txBody>
      </p:sp>
      <p:sp>
        <p:nvSpPr>
          <p:cNvPr id="165" name="Google Shape;165;p1"/>
          <p:cNvSpPr txBox="1"/>
          <p:nvPr>
            <p:ph idx="1" type="subTitle"/>
          </p:nvPr>
        </p:nvSpPr>
        <p:spPr>
          <a:xfrm>
            <a:off x="2580335" y="3710263"/>
            <a:ext cx="8915399" cy="1126283"/>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400"/>
              <a:buNone/>
            </a:pPr>
            <a:r>
              <a:rPr b="1" lang="en-US" sz="2400"/>
              <a:t>Guided BY-</a:t>
            </a:r>
            <a:endParaRPr/>
          </a:p>
          <a:p>
            <a:pPr indent="0" lvl="0" marL="0" rtl="0" algn="r">
              <a:spcBef>
                <a:spcPts val="1000"/>
              </a:spcBef>
              <a:spcAft>
                <a:spcPts val="0"/>
              </a:spcAft>
              <a:buSzPts val="2400"/>
              <a:buNone/>
            </a:pPr>
            <a:r>
              <a:rPr b="1" lang="en-US" sz="2400"/>
              <a:t>Dr. Pooja Jain</a:t>
            </a:r>
            <a:endParaRPr/>
          </a:p>
          <a:p>
            <a:pPr indent="0" lvl="0" marL="0" rtl="0" algn="r">
              <a:spcBef>
                <a:spcPts val="1000"/>
              </a:spcBef>
              <a:spcAft>
                <a:spcPts val="0"/>
              </a:spcAft>
              <a:buSzPts val="2400"/>
              <a:buNone/>
            </a:pPr>
            <a:r>
              <a:rPr b="1" lang="en-US" sz="2400"/>
              <a:t>Presented By-</a:t>
            </a:r>
            <a:endParaRPr/>
          </a:p>
          <a:p>
            <a:pPr indent="0" lvl="0" marL="0" rtl="0" algn="r">
              <a:spcBef>
                <a:spcPts val="1000"/>
              </a:spcBef>
              <a:spcAft>
                <a:spcPts val="0"/>
              </a:spcAft>
              <a:buSzPts val="2400"/>
              <a:buNone/>
            </a:pPr>
            <a:r>
              <a:rPr b="1" lang="en-US" sz="2400"/>
              <a:t>Apeksha Pandey (BT19ECE024)</a:t>
            </a:r>
            <a:endParaRPr/>
          </a:p>
          <a:p>
            <a:pPr indent="0" lvl="0" marL="0" rtl="0" algn="r">
              <a:spcBef>
                <a:spcPts val="1000"/>
              </a:spcBef>
              <a:spcAft>
                <a:spcPts val="0"/>
              </a:spcAft>
              <a:buSzPts val="2400"/>
              <a:buNone/>
            </a:pPr>
            <a:r>
              <a:rPr b="1" lang="en-US" sz="2400"/>
              <a:t>Priya Gupta(BT19ECE011)</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2586164d5f_0_37"/>
          <p:cNvSpPr txBox="1"/>
          <p:nvPr/>
        </p:nvSpPr>
        <p:spPr>
          <a:xfrm>
            <a:off x="679625" y="1405575"/>
            <a:ext cx="11074800" cy="39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950">
                <a:solidFill>
                  <a:schemeClr val="dk1"/>
                </a:solidFill>
              </a:rPr>
              <a:t>Finally, we flatten the retrieved cosine similarity and check if the similarity is equal to zero or not. If the cosine similarity of the matched vector is 0, that means our query did not have an answer. </a:t>
            </a:r>
            <a:endParaRPr b="1" sz="1950">
              <a:solidFill>
                <a:schemeClr val="dk1"/>
              </a:solidFill>
            </a:endParaRPr>
          </a:p>
          <a:p>
            <a:pPr indent="0" lvl="0" marL="0" rtl="0" algn="l">
              <a:lnSpc>
                <a:spcPct val="115000"/>
              </a:lnSpc>
              <a:spcBef>
                <a:spcPts val="1200"/>
              </a:spcBef>
              <a:spcAft>
                <a:spcPts val="0"/>
              </a:spcAft>
              <a:buNone/>
            </a:pPr>
            <a:r>
              <a:rPr b="1" lang="en-US" sz="1950">
                <a:solidFill>
                  <a:schemeClr val="dk1"/>
                </a:solidFill>
              </a:rPr>
              <a:t>In that case, we will simply print that we do not understand the user query.</a:t>
            </a:r>
            <a:endParaRPr b="1" sz="1950">
              <a:solidFill>
                <a:schemeClr val="dk1"/>
              </a:solidFill>
            </a:endParaRPr>
          </a:p>
          <a:p>
            <a:pPr indent="0" lvl="0" marL="0" rtl="0" algn="l">
              <a:lnSpc>
                <a:spcPct val="115000"/>
              </a:lnSpc>
              <a:spcBef>
                <a:spcPts val="1200"/>
              </a:spcBef>
              <a:spcAft>
                <a:spcPts val="0"/>
              </a:spcAft>
              <a:buNone/>
            </a:pPr>
            <a:r>
              <a:rPr b="1" lang="en-US" sz="1950">
                <a:solidFill>
                  <a:schemeClr val="dk1"/>
                </a:solidFill>
              </a:rPr>
              <a:t>so </a:t>
            </a:r>
            <a:r>
              <a:rPr lang="en-US" sz="2200">
                <a:solidFill>
                  <a:srgbClr val="6A8759"/>
                </a:solidFill>
                <a:highlight>
                  <a:srgbClr val="2B2B2B"/>
                </a:highlight>
                <a:latin typeface="Courier New"/>
                <a:ea typeface="Courier New"/>
                <a:cs typeface="Courier New"/>
                <a:sym typeface="Courier New"/>
              </a:rPr>
              <a:t>"</a:t>
            </a:r>
            <a:r>
              <a:rPr lang="en-US" sz="2200">
                <a:solidFill>
                  <a:srgbClr val="6A8759"/>
                </a:solidFill>
                <a:highlight>
                  <a:srgbClr val="2B2B2B"/>
                </a:highlight>
                <a:latin typeface="Mangal"/>
                <a:ea typeface="Mangal"/>
                <a:cs typeface="Mangal"/>
                <a:sym typeface="Mangal"/>
              </a:rPr>
              <a:t>मैं क्षमाप्रार्थी हूँ पर मैं आपके इस सवाल का उत्तर देने में असमर्थ हूँ ।</a:t>
            </a:r>
            <a:r>
              <a:rPr lang="en-US" sz="2200">
                <a:solidFill>
                  <a:srgbClr val="6A8759"/>
                </a:solidFill>
                <a:highlight>
                  <a:srgbClr val="2B2B2B"/>
                </a:highlight>
                <a:latin typeface="Courier New"/>
                <a:ea typeface="Courier New"/>
                <a:cs typeface="Courier New"/>
                <a:sym typeface="Courier New"/>
              </a:rPr>
              <a:t>" </a:t>
            </a:r>
            <a:r>
              <a:rPr b="1" lang="en-US" sz="2000">
                <a:solidFill>
                  <a:srgbClr val="262626"/>
                </a:solidFill>
                <a:latin typeface="Courier New"/>
                <a:ea typeface="Courier New"/>
                <a:cs typeface="Courier New"/>
                <a:sym typeface="Courier New"/>
              </a:rPr>
              <a:t>is returned.</a:t>
            </a:r>
            <a:endParaRPr b="1" sz="1950">
              <a:solidFill>
                <a:schemeClr val="dk1"/>
              </a:solidFill>
            </a:endParaRPr>
          </a:p>
          <a:p>
            <a:pPr indent="0" lvl="0" marL="0" rtl="0" algn="l">
              <a:lnSpc>
                <a:spcPct val="115000"/>
              </a:lnSpc>
              <a:spcBef>
                <a:spcPts val="1200"/>
              </a:spcBef>
              <a:spcAft>
                <a:spcPts val="0"/>
              </a:spcAft>
              <a:buNone/>
            </a:pPr>
            <a:r>
              <a:rPr b="1" lang="en-US" sz="1950">
                <a:solidFill>
                  <a:schemeClr val="dk1"/>
                </a:solidFill>
              </a:rPr>
              <a:t>Otherwise, if the cosine similarity is not equal to zero, that means we found a sentence similar to the input in our corpus. </a:t>
            </a:r>
            <a:endParaRPr b="1" sz="1950">
              <a:solidFill>
                <a:schemeClr val="dk1"/>
              </a:solidFill>
            </a:endParaRPr>
          </a:p>
          <a:p>
            <a:pPr indent="0" lvl="0" marL="0" rtl="0" algn="l">
              <a:lnSpc>
                <a:spcPct val="115000"/>
              </a:lnSpc>
              <a:spcBef>
                <a:spcPts val="1200"/>
              </a:spcBef>
              <a:spcAft>
                <a:spcPts val="1200"/>
              </a:spcAft>
              <a:buNone/>
            </a:pPr>
            <a:r>
              <a:rPr b="1" lang="en-US" sz="1950">
                <a:solidFill>
                  <a:schemeClr val="dk1"/>
                </a:solidFill>
              </a:rPr>
              <a:t>In that case, we will just pass the index of the matched sentence to our "article_sentences" list that contains the collection of all sentences.</a:t>
            </a:r>
            <a:endParaRPr b="1" sz="19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2586164d5f_0_0"/>
          <p:cNvSpPr txBox="1"/>
          <p:nvPr/>
        </p:nvSpPr>
        <p:spPr>
          <a:xfrm>
            <a:off x="2857525" y="1251125"/>
            <a:ext cx="134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Century Gothic"/>
              <a:ea typeface="Century Gothic"/>
              <a:cs typeface="Century Gothic"/>
              <a:sym typeface="Century Gothic"/>
            </a:endParaRPr>
          </a:p>
        </p:txBody>
      </p:sp>
      <p:pic>
        <p:nvPicPr>
          <p:cNvPr id="233" name="Google Shape;233;g12586164d5f_0_0"/>
          <p:cNvPicPr preferRelativeResize="0"/>
          <p:nvPr/>
        </p:nvPicPr>
        <p:blipFill rotWithShape="1">
          <a:blip r:embed="rId3">
            <a:alphaModFix/>
          </a:blip>
          <a:srcRect b="9511" l="28630" r="30120" t="20758"/>
          <a:stretch/>
        </p:blipFill>
        <p:spPr>
          <a:xfrm>
            <a:off x="2965625" y="957650"/>
            <a:ext cx="7197802" cy="5776774"/>
          </a:xfrm>
          <a:prstGeom prst="rect">
            <a:avLst/>
          </a:prstGeom>
          <a:noFill/>
          <a:ln cap="flat" cmpd="sng" w="114300">
            <a:solidFill>
              <a:srgbClr val="1C4587"/>
            </a:solidFill>
            <a:prstDash val="solid"/>
            <a:round/>
            <a:headEnd len="sm" w="sm" type="none"/>
            <a:tailEnd len="sm" w="sm" type="none"/>
          </a:ln>
        </p:spPr>
      </p:pic>
      <p:sp>
        <p:nvSpPr>
          <p:cNvPr id="234" name="Google Shape;234;g12586164d5f_0_0"/>
          <p:cNvSpPr txBox="1"/>
          <p:nvPr/>
        </p:nvSpPr>
        <p:spPr>
          <a:xfrm>
            <a:off x="11039275" y="3988825"/>
            <a:ext cx="97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g12586164d5f_0_3"/>
          <p:cNvPicPr preferRelativeResize="0"/>
          <p:nvPr/>
        </p:nvPicPr>
        <p:blipFill rotWithShape="1">
          <a:blip r:embed="rId3">
            <a:alphaModFix/>
          </a:blip>
          <a:srcRect b="4279" l="0" r="0" t="43468"/>
          <a:stretch/>
        </p:blipFill>
        <p:spPr>
          <a:xfrm>
            <a:off x="695075" y="2255100"/>
            <a:ext cx="11337326" cy="3954174"/>
          </a:xfrm>
          <a:prstGeom prst="rect">
            <a:avLst/>
          </a:prstGeom>
          <a:noFill/>
          <a:ln>
            <a:noFill/>
          </a:ln>
        </p:spPr>
      </p:pic>
      <p:sp>
        <p:nvSpPr>
          <p:cNvPr id="240" name="Google Shape;240;g12586164d5f_0_3"/>
          <p:cNvSpPr txBox="1"/>
          <p:nvPr/>
        </p:nvSpPr>
        <p:spPr>
          <a:xfrm>
            <a:off x="1544600" y="432475"/>
            <a:ext cx="7429500" cy="1139100"/>
          </a:xfrm>
          <a:prstGeom prst="rect">
            <a:avLst/>
          </a:prstGeom>
          <a:solidFill>
            <a:schemeClr val="lt1"/>
          </a:solidFill>
          <a:ln cap="flat" cmpd="sng" w="9525">
            <a:solidFill>
              <a:srgbClr val="EE6C4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rgbClr val="38761D"/>
                </a:solidFill>
                <a:latin typeface="Century Gothic"/>
                <a:ea typeface="Century Gothic"/>
                <a:cs typeface="Century Gothic"/>
                <a:sym typeface="Century Gothic"/>
              </a:rPr>
              <a:t>HARDCODED MESSAGES TO GREET AND GRACEFULLY HANDLE THE ERROR</a:t>
            </a:r>
            <a:endParaRPr sz="3100">
              <a:solidFill>
                <a:srgbClr val="38761D"/>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12586164d5f_0_6"/>
          <p:cNvPicPr preferRelativeResize="0"/>
          <p:nvPr/>
        </p:nvPicPr>
        <p:blipFill rotWithShape="1">
          <a:blip r:embed="rId3">
            <a:alphaModFix/>
          </a:blip>
          <a:srcRect b="4641" l="0" r="0" t="43555"/>
          <a:stretch/>
        </p:blipFill>
        <p:spPr>
          <a:xfrm>
            <a:off x="375850" y="1451925"/>
            <a:ext cx="11816150" cy="4911799"/>
          </a:xfrm>
          <a:prstGeom prst="rect">
            <a:avLst/>
          </a:prstGeom>
          <a:noFill/>
          <a:ln>
            <a:noFill/>
          </a:ln>
        </p:spPr>
      </p:pic>
      <p:sp>
        <p:nvSpPr>
          <p:cNvPr id="246" name="Google Shape;246;g12586164d5f_0_6"/>
          <p:cNvSpPr txBox="1"/>
          <p:nvPr/>
        </p:nvSpPr>
        <p:spPr>
          <a:xfrm>
            <a:off x="1745400" y="617825"/>
            <a:ext cx="1002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555555"/>
                </a:solidFill>
              </a:rPr>
              <a:t>Response to different language script: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12586164d5f_0_14"/>
          <p:cNvPicPr preferRelativeResize="0"/>
          <p:nvPr/>
        </p:nvPicPr>
        <p:blipFill rotWithShape="1">
          <a:blip r:embed="rId3">
            <a:alphaModFix/>
          </a:blip>
          <a:srcRect b="3643" l="0" r="0" t="14120"/>
          <a:stretch/>
        </p:blipFill>
        <p:spPr>
          <a:xfrm>
            <a:off x="828875" y="1204775"/>
            <a:ext cx="11049048" cy="5297975"/>
          </a:xfrm>
          <a:prstGeom prst="rect">
            <a:avLst/>
          </a:prstGeom>
          <a:noFill/>
          <a:ln>
            <a:noFill/>
          </a:ln>
        </p:spPr>
      </p:pic>
      <p:sp>
        <p:nvSpPr>
          <p:cNvPr id="252" name="Google Shape;252;g12586164d5f_0_14"/>
          <p:cNvSpPr txBox="1"/>
          <p:nvPr/>
        </p:nvSpPr>
        <p:spPr>
          <a:xfrm>
            <a:off x="1887000" y="447950"/>
            <a:ext cx="8418000" cy="5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50">
                <a:solidFill>
                  <a:srgbClr val="555555"/>
                </a:solidFill>
              </a:rPr>
              <a:t>Some input and responses:</a:t>
            </a:r>
            <a:endParaRPr b="1"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12264fc33e0_0_0"/>
          <p:cNvPicPr preferRelativeResize="0"/>
          <p:nvPr/>
        </p:nvPicPr>
        <p:blipFill rotWithShape="1">
          <a:blip r:embed="rId3">
            <a:alphaModFix/>
          </a:blip>
          <a:srcRect b="4237" l="0" r="0" t="75814"/>
          <a:stretch/>
        </p:blipFill>
        <p:spPr>
          <a:xfrm>
            <a:off x="1065775" y="3333651"/>
            <a:ext cx="10796699" cy="2072450"/>
          </a:xfrm>
          <a:prstGeom prst="rect">
            <a:avLst/>
          </a:prstGeom>
          <a:noFill/>
          <a:ln>
            <a:noFill/>
          </a:ln>
        </p:spPr>
      </p:pic>
      <p:sp>
        <p:nvSpPr>
          <p:cNvPr id="258" name="Google Shape;258;g12264fc33e0_0_0"/>
          <p:cNvSpPr txBox="1"/>
          <p:nvPr/>
        </p:nvSpPr>
        <p:spPr>
          <a:xfrm>
            <a:off x="1065775" y="1681525"/>
            <a:ext cx="11046000" cy="1584900"/>
          </a:xfrm>
          <a:prstGeom prst="rect">
            <a:avLst/>
          </a:prstGeom>
          <a:noFill/>
          <a:ln>
            <a:noFill/>
          </a:ln>
        </p:spPr>
        <p:txBody>
          <a:bodyPr anchorCtr="0" anchor="t" bIns="91425" lIns="91425" spcFirstLastPara="1" rIns="91425" wrap="square" tIns="91425">
            <a:spAutoFit/>
          </a:bodyPr>
          <a:lstStyle/>
          <a:p>
            <a:pPr indent="0" lvl="0" marL="0" marR="152400" rtl="0" algn="l">
              <a:lnSpc>
                <a:spcPct val="143000"/>
              </a:lnSpc>
              <a:spcBef>
                <a:spcPts val="0"/>
              </a:spcBef>
              <a:spcAft>
                <a:spcPts val="0"/>
              </a:spcAft>
              <a:buNone/>
            </a:pPr>
            <a:r>
              <a:rPr b="1" lang="en-US" sz="1600">
                <a:solidFill>
                  <a:srgbClr val="274E13"/>
                </a:solidFill>
              </a:rPr>
              <a:t>Certain errors regarding absolute text matching can occur if more than one occurrence is there  in different contexts.</a:t>
            </a:r>
            <a:endParaRPr b="1" sz="1600">
              <a:solidFill>
                <a:srgbClr val="274E13"/>
              </a:solidFill>
            </a:endParaRPr>
          </a:p>
          <a:p>
            <a:pPr indent="0" lvl="0" marL="0" rtl="0" algn="l">
              <a:lnSpc>
                <a:spcPct val="120000"/>
              </a:lnSpc>
              <a:spcBef>
                <a:spcPts val="0"/>
              </a:spcBef>
              <a:spcAft>
                <a:spcPts val="0"/>
              </a:spcAft>
              <a:buNone/>
            </a:pPr>
            <a:r>
              <a:rPr b="1" lang="en-US" sz="1600">
                <a:solidFill>
                  <a:srgbClr val="274E13"/>
                </a:solidFill>
              </a:rPr>
              <a:t>A Lemmatizer in place of stemmer would better the results for example</a:t>
            </a:r>
            <a:endParaRPr b="1" sz="1600">
              <a:solidFill>
                <a:srgbClr val="274E13"/>
              </a:solidFill>
            </a:endParaRPr>
          </a:p>
          <a:p>
            <a:pPr indent="0" lvl="0" marL="0" rtl="0" algn="l">
              <a:lnSpc>
                <a:spcPct val="120000"/>
              </a:lnSpc>
              <a:spcBef>
                <a:spcPts val="1200"/>
              </a:spcBef>
              <a:spcAft>
                <a:spcPts val="0"/>
              </a:spcAft>
              <a:buNone/>
            </a:pPr>
            <a:r>
              <a:rPr b="1" lang="en-US" sz="1600">
                <a:solidFill>
                  <a:srgbClr val="274E13"/>
                </a:solidFill>
              </a:rPr>
              <a:t>Here in this, बारे मे Was searched as बार leading to wrong result.</a:t>
            </a:r>
            <a:endParaRPr b="1" sz="1800">
              <a:solidFill>
                <a:srgbClr val="274E13"/>
              </a:solidFill>
            </a:endParaRPr>
          </a:p>
        </p:txBody>
      </p:sp>
      <p:sp>
        <p:nvSpPr>
          <p:cNvPr id="259" name="Google Shape;259;g12264fc33e0_0_0"/>
          <p:cNvSpPr txBox="1"/>
          <p:nvPr/>
        </p:nvSpPr>
        <p:spPr>
          <a:xfrm>
            <a:off x="3682975" y="719675"/>
            <a:ext cx="4854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3200">
                <a:solidFill>
                  <a:schemeClr val="accent1"/>
                </a:solidFill>
                <a:latin typeface="Century Gothic"/>
                <a:ea typeface="Century Gothic"/>
                <a:cs typeface="Century Gothic"/>
                <a:sym typeface="Century Gothic"/>
              </a:rPr>
              <a:t>Scope of Improvement</a:t>
            </a:r>
            <a:endParaRPr b="1">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Application:</a:t>
            </a:r>
            <a:endParaRPr/>
          </a:p>
        </p:txBody>
      </p:sp>
      <p:sp>
        <p:nvSpPr>
          <p:cNvPr id="265" name="Google Shape;265;p6"/>
          <p:cNvSpPr txBox="1"/>
          <p:nvPr>
            <p:ph idx="1" type="body"/>
          </p:nvPr>
        </p:nvSpPr>
        <p:spPr>
          <a:xfrm>
            <a:off x="2589212" y="1615736"/>
            <a:ext cx="8915400" cy="42954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Can help people to put questions and get answers written in Hindi Text</a:t>
            </a:r>
            <a:r>
              <a:rPr lang="en-US"/>
              <a:t>.</a:t>
            </a:r>
            <a:endParaRPr/>
          </a:p>
          <a:p>
            <a:pPr indent="0" lvl="0" marL="0" rtl="0" algn="l">
              <a:spcBef>
                <a:spcPts val="1000"/>
              </a:spcBef>
              <a:spcAft>
                <a:spcPts val="0"/>
              </a:spcAft>
              <a:buSzPts val="2800"/>
              <a:buNone/>
            </a:pPr>
            <a:r>
              <a:rPr lang="en-US" sz="2800"/>
              <a:t>   Handy and Helpful for those to read and</a:t>
            </a:r>
            <a:endParaRPr/>
          </a:p>
          <a:p>
            <a:pPr indent="0" lvl="0" marL="0" rtl="0" algn="l">
              <a:spcBef>
                <a:spcPts val="1000"/>
              </a:spcBef>
              <a:spcAft>
                <a:spcPts val="0"/>
              </a:spcAft>
              <a:buSzPts val="2800"/>
              <a:buNone/>
            </a:pPr>
            <a:r>
              <a:rPr lang="en-US" sz="2800"/>
              <a:t>   understand Hindi better than English.</a:t>
            </a:r>
            <a:endParaRPr/>
          </a:p>
          <a:p>
            <a:pPr indent="-165100" lvl="0" marL="342900" rtl="0" algn="l">
              <a:spcBef>
                <a:spcPts val="1000"/>
              </a:spcBef>
              <a:spcAft>
                <a:spcPts val="0"/>
              </a:spcAft>
              <a:buSzPts val="2800"/>
              <a:buNone/>
            </a:pPr>
            <a:r>
              <a:t/>
            </a:r>
            <a:endParaRPr sz="2800"/>
          </a:p>
          <a:p>
            <a:pPr indent="-228600" lvl="0" marL="342900" rtl="0" algn="l">
              <a:spcBef>
                <a:spcPts val="10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7"/>
          <p:cNvSpPr/>
          <p:nvPr/>
        </p:nvSpPr>
        <p:spPr>
          <a:xfrm>
            <a:off x="4570028" y="658125"/>
            <a:ext cx="2704200" cy="92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3200">
                <a:solidFill>
                  <a:schemeClr val="accent1"/>
                </a:solidFill>
                <a:latin typeface="Century Gothic"/>
                <a:ea typeface="Century Gothic"/>
                <a:cs typeface="Century Gothic"/>
                <a:sym typeface="Century Gothic"/>
              </a:rPr>
              <a:t>References</a:t>
            </a:r>
            <a:endParaRPr b="1"/>
          </a:p>
        </p:txBody>
      </p:sp>
      <p:sp>
        <p:nvSpPr>
          <p:cNvPr id="271" name="Google Shape;271;p7"/>
          <p:cNvSpPr txBox="1"/>
          <p:nvPr/>
        </p:nvSpPr>
        <p:spPr>
          <a:xfrm>
            <a:off x="1443263" y="1440426"/>
            <a:ext cx="8957700" cy="5356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3">
                  <a:extLst>
                    <a:ext uri="{A12FA001-AC4F-418D-AE19-62706E023703}">
                      <ahyp:hlinkClr val="tx"/>
                    </a:ext>
                  </a:extLst>
                </a:hlinkClick>
              </a:rPr>
              <a:t>https://www.analyticsvidhya.com/blog/2020/01/3-important-nlp-libraries-indian-languages-python/</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https://research.variancia.com/hindi_stemmer/</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5">
                  <a:extLst>
                    <a:ext uri="{A12FA001-AC4F-418D-AE19-62706E023703}">
                      <ahyp:hlinkClr val="tx"/>
                    </a:ext>
                  </a:extLst>
                </a:hlinkClick>
              </a:rPr>
              <a:t>https://github.com/goru001/inltk</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6">
                  <a:extLst>
                    <a:ext uri="{A12FA001-AC4F-418D-AE19-62706E023703}">
                      <ahyp:hlinkClr val="tx"/>
                    </a:ext>
                  </a:extLst>
                </a:hlinkClick>
              </a:rPr>
              <a:t>https://studymachinelearning.com/cosine-similarity-text-similarity-metric/</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7">
                  <a:extLst>
                    <a:ext uri="{A12FA001-AC4F-418D-AE19-62706E023703}">
                      <ahyp:hlinkClr val="tx"/>
                    </a:ext>
                  </a:extLst>
                </a:hlinkClick>
              </a:rPr>
              <a:t>https://www.geeksforgeeks.org/python-measure-similarity-between-two-sentences-using-cosine-similarity/</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u="sng">
                <a:solidFill>
                  <a:schemeClr val="dk1"/>
                </a:solidFill>
                <a:latin typeface="Century Gothic"/>
                <a:ea typeface="Century Gothic"/>
                <a:cs typeface="Century Gothic"/>
                <a:sym typeface="Century Gothic"/>
                <a:hlinkClick r:id="rId8">
                  <a:extLst>
                    <a:ext uri="{A12FA001-AC4F-418D-AE19-62706E023703}">
                      <ahyp:hlinkClr val="tx"/>
                    </a:ext>
                  </a:extLst>
                </a:hlinkClick>
              </a:rPr>
              <a:t>https://www.analyticsvidhya.com/blog/2021/10/hands-on-hindi-text-analysis-using-natural-language-processing-nlp/</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8"/>
          <p:cNvSpPr txBox="1"/>
          <p:nvPr/>
        </p:nvSpPr>
        <p:spPr>
          <a:xfrm>
            <a:off x="1899850" y="973100"/>
            <a:ext cx="74295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a:solidFill>
                  <a:srgbClr val="38761D"/>
                </a:solidFill>
                <a:latin typeface="Century Gothic"/>
                <a:ea typeface="Century Gothic"/>
                <a:cs typeface="Century Gothic"/>
                <a:sym typeface="Century Gothic"/>
              </a:rPr>
              <a:t>WE THANK YOU FOR YOUR TIME!!</a:t>
            </a:r>
            <a:endParaRPr b="1" sz="7200">
              <a:solidFill>
                <a:srgbClr val="38761D"/>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p:nvPr/>
        </p:nvSpPr>
        <p:spPr>
          <a:xfrm>
            <a:off x="1782673" y="463831"/>
            <a:ext cx="9900341" cy="75713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chemeClr val="accent1"/>
                </a:solidFill>
                <a:latin typeface="Century Gothic"/>
                <a:ea typeface="Century Gothic"/>
                <a:cs typeface="Century Gothic"/>
                <a:sym typeface="Century Gothic"/>
              </a:rPr>
              <a:t>Contents:</a:t>
            </a:r>
            <a:endParaRPr/>
          </a:p>
          <a:p>
            <a:pPr indent="0" lvl="0" marL="0" marR="0" rtl="0" algn="l">
              <a:spcBef>
                <a:spcPts val="0"/>
              </a:spcBef>
              <a:spcAft>
                <a:spcPts val="0"/>
              </a:spcAft>
              <a:buNone/>
            </a:pPr>
            <a:r>
              <a:t/>
            </a:r>
            <a:endParaRPr sz="5400">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1.Topic and Introduction</a:t>
            </a:r>
            <a:endParaRPr sz="3200"/>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2.Methodology Used</a:t>
            </a:r>
            <a:endParaRPr sz="3200"/>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3.Detailed </a:t>
            </a:r>
            <a:r>
              <a:rPr lang="en-US" sz="3200">
                <a:solidFill>
                  <a:schemeClr val="accent1"/>
                </a:solidFill>
                <a:latin typeface="Century Gothic"/>
                <a:ea typeface="Century Gothic"/>
                <a:cs typeface="Century Gothic"/>
                <a:sym typeface="Century Gothic"/>
              </a:rPr>
              <a:t>explanation</a:t>
            </a:r>
            <a:endParaRPr sz="3200">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5.Flow of the code</a:t>
            </a:r>
            <a:endParaRPr sz="3200">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6.Scope of improvement</a:t>
            </a:r>
            <a:endParaRPr sz="3200">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7.Applications</a:t>
            </a:r>
            <a:endParaRPr sz="3200">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8</a:t>
            </a:r>
            <a:r>
              <a:rPr lang="en-US" sz="3200">
                <a:solidFill>
                  <a:schemeClr val="accent1"/>
                </a:solidFill>
                <a:latin typeface="Century Gothic"/>
                <a:ea typeface="Century Gothic"/>
                <a:cs typeface="Century Gothic"/>
                <a:sym typeface="Century Gothic"/>
              </a:rPr>
              <a:t>.References</a:t>
            </a:r>
            <a:endParaRPr sz="3200"/>
          </a:p>
          <a:p>
            <a:pPr indent="0" lvl="0" marL="0" marR="0" rtl="0" algn="l">
              <a:spcBef>
                <a:spcPts val="0"/>
              </a:spcBef>
              <a:spcAft>
                <a:spcPts val="0"/>
              </a:spcAft>
              <a:buNone/>
            </a:pPr>
            <a:r>
              <a:t/>
            </a:r>
            <a:endParaRPr sz="3200">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700">
              <a:solidFill>
                <a:schemeClr val="accent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5400">
              <a:solidFill>
                <a:schemeClr val="accen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txBox="1"/>
          <p:nvPr>
            <p:ph type="title"/>
          </p:nvPr>
        </p:nvSpPr>
        <p:spPr>
          <a:xfrm flipH="1">
            <a:off x="2059832" y="316471"/>
            <a:ext cx="9916144" cy="427328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E5E3D9"/>
              </a:buClr>
              <a:buSzPct val="100000"/>
              <a:buFont typeface="Century Gothic"/>
              <a:buNone/>
            </a:pPr>
            <a:r>
              <a:rPr b="1" lang="en-US" sz="4000">
                <a:solidFill>
                  <a:schemeClr val="accent1"/>
                </a:solidFill>
              </a:rPr>
              <a:t>Topic and Introduction</a:t>
            </a:r>
            <a:br>
              <a:rPr b="1" lang="en-US" sz="4000">
                <a:solidFill>
                  <a:srgbClr val="E5E3D9"/>
                </a:solidFill>
              </a:rPr>
            </a:br>
            <a:br>
              <a:rPr b="1" lang="en-US" sz="4000">
                <a:solidFill>
                  <a:srgbClr val="E5E3D9"/>
                </a:solidFill>
              </a:rPr>
            </a:br>
            <a:r>
              <a:rPr lang="en-US"/>
              <a:t>We will be working on </a:t>
            </a:r>
            <a:r>
              <a:rPr b="1" lang="en-US">
                <a:solidFill>
                  <a:srgbClr val="38761D"/>
                </a:solidFill>
              </a:rPr>
              <a:t>Question Answering in Hindi Language.</a:t>
            </a:r>
            <a:br>
              <a:rPr b="1" lang="en-US">
                <a:solidFill>
                  <a:srgbClr val="38761D"/>
                </a:solidFill>
              </a:rPr>
            </a:br>
            <a:br>
              <a:rPr lang="en-US"/>
            </a:br>
            <a:r>
              <a:rPr lang="en-US"/>
              <a:t>The user will be able to input the questions in Hindi(</a:t>
            </a:r>
            <a:r>
              <a:rPr b="1" lang="en-US">
                <a:highlight>
                  <a:schemeClr val="lt2"/>
                </a:highlight>
              </a:rPr>
              <a:t>Devanagari</a:t>
            </a:r>
            <a:r>
              <a:rPr lang="en-US">
                <a:highlight>
                  <a:schemeClr val="lt2"/>
                </a:highlight>
              </a:rPr>
              <a:t>)</a:t>
            </a:r>
            <a:r>
              <a:rPr lang="en-US"/>
              <a:t> font and our project will answer queries in the same.</a:t>
            </a:r>
            <a:br>
              <a:rPr lang="en-US"/>
            </a:br>
            <a:br>
              <a:rPr lang="en-US"/>
            </a:br>
            <a:br>
              <a:rPr lang="en-US"/>
            </a:br>
            <a:endParaRPr/>
          </a:p>
        </p:txBody>
      </p:sp>
      <p:pic>
        <p:nvPicPr>
          <p:cNvPr descr="Amita Devanagari Font Download" id="176" name="Google Shape;176;p3"/>
          <p:cNvPicPr preferRelativeResize="0"/>
          <p:nvPr/>
        </p:nvPicPr>
        <p:blipFill rotWithShape="1">
          <a:blip r:embed="rId3">
            <a:alphaModFix/>
          </a:blip>
          <a:srcRect b="0" l="0" r="0" t="0"/>
          <a:stretch/>
        </p:blipFill>
        <p:spPr>
          <a:xfrm>
            <a:off x="7767008" y="3986073"/>
            <a:ext cx="3791718" cy="23969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p:nvPr/>
        </p:nvSpPr>
        <p:spPr>
          <a:xfrm>
            <a:off x="2539658" y="511153"/>
            <a:ext cx="653416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chemeClr val="accent4"/>
                </a:solidFill>
                <a:latin typeface="Century Gothic"/>
                <a:ea typeface="Century Gothic"/>
                <a:cs typeface="Century Gothic"/>
                <a:sym typeface="Century Gothic"/>
              </a:rPr>
              <a:t>Methodology Used</a:t>
            </a:r>
            <a:endParaRPr b="1" sz="5400" cap="none">
              <a:solidFill>
                <a:schemeClr val="accent4"/>
              </a:solidFill>
              <a:latin typeface="Century Gothic"/>
              <a:ea typeface="Century Gothic"/>
              <a:cs typeface="Century Gothic"/>
              <a:sym typeface="Century Gothic"/>
            </a:endParaRPr>
          </a:p>
        </p:txBody>
      </p:sp>
      <p:sp>
        <p:nvSpPr>
          <p:cNvPr id="182" name="Google Shape;182;p4"/>
          <p:cNvSpPr/>
          <p:nvPr/>
        </p:nvSpPr>
        <p:spPr>
          <a:xfrm>
            <a:off x="559293" y="2148396"/>
            <a:ext cx="3409025" cy="2112886"/>
          </a:xfrm>
          <a:prstGeom prst="rect">
            <a:avLst/>
          </a:prstGeom>
          <a:solidFill>
            <a:srgbClr val="EFB16F"/>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Compare the user input to the  information available</a:t>
            </a:r>
            <a:endParaRPr/>
          </a:p>
        </p:txBody>
      </p:sp>
      <p:sp>
        <p:nvSpPr>
          <p:cNvPr id="183" name="Google Shape;183;p4"/>
          <p:cNvSpPr/>
          <p:nvPr/>
        </p:nvSpPr>
        <p:spPr>
          <a:xfrm>
            <a:off x="4928585" y="2148396"/>
            <a:ext cx="2805345" cy="2112886"/>
          </a:xfrm>
          <a:prstGeom prst="rect">
            <a:avLst/>
          </a:prstGeom>
          <a:solidFill>
            <a:srgbClr val="EE6C49"/>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Match the closest information </a:t>
            </a:r>
            <a:endParaRPr/>
          </a:p>
        </p:txBody>
      </p:sp>
      <p:sp>
        <p:nvSpPr>
          <p:cNvPr id="184" name="Google Shape;184;p4"/>
          <p:cNvSpPr/>
          <p:nvPr/>
        </p:nvSpPr>
        <p:spPr>
          <a:xfrm>
            <a:off x="9073836" y="2148396"/>
            <a:ext cx="2645400" cy="2112900"/>
          </a:xfrm>
          <a:prstGeom prst="rect">
            <a:avLst/>
          </a:prstGeom>
          <a:solidFill>
            <a:srgbClr val="EE6C49"/>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Provide the best output</a:t>
            </a:r>
            <a:endParaRPr/>
          </a:p>
        </p:txBody>
      </p:sp>
      <p:sp>
        <p:nvSpPr>
          <p:cNvPr id="185" name="Google Shape;185;p4"/>
          <p:cNvSpPr/>
          <p:nvPr/>
        </p:nvSpPr>
        <p:spPr>
          <a:xfrm>
            <a:off x="3968318" y="2814220"/>
            <a:ext cx="960267" cy="248575"/>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6" name="Google Shape;186;p4"/>
          <p:cNvSpPr/>
          <p:nvPr/>
        </p:nvSpPr>
        <p:spPr>
          <a:xfrm>
            <a:off x="7733930" y="2814221"/>
            <a:ext cx="1253231" cy="248575"/>
          </a:xfrm>
          <a:prstGeom prst="right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5d065a9d9_0_4"/>
          <p:cNvSpPr txBox="1"/>
          <p:nvPr/>
        </p:nvSpPr>
        <p:spPr>
          <a:xfrm>
            <a:off x="1915250" y="169900"/>
            <a:ext cx="9082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कोरोना एक वायरस जनित रोग है जिसने महामारी का रूप ले लिया है और समस्त संसार में तबाही मचा रहा है. इस रोग की शुरुआत जुकाम एवं खासी मात्र से होती है. कोरोना से बचाव करने में ही समझदारी है, क्योंकी यह एक संक्रामक रोग है जो बहुत ही तेजी से एक दूसरे में फैलता है.</a:t>
            </a:r>
            <a:endParaRPr sz="2400"/>
          </a:p>
        </p:txBody>
      </p:sp>
      <p:sp>
        <p:nvSpPr>
          <p:cNvPr id="192" name="Google Shape;192;g115d065a9d9_0_4"/>
          <p:cNvSpPr txBox="1"/>
          <p:nvPr/>
        </p:nvSpPr>
        <p:spPr>
          <a:xfrm>
            <a:off x="2023425" y="2237300"/>
            <a:ext cx="8356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कोरोना एक वायरस जनित रोग है जिसने महामारी का रूप ले लिया है और समस्त संसार में तबाही मचा रहा है.</a:t>
            </a:r>
            <a:endParaRPr sz="2400">
              <a:solidFill>
                <a:schemeClr val="dk1"/>
              </a:solidFill>
            </a:endParaRPr>
          </a:p>
          <a:p>
            <a:pPr indent="0" lvl="0" marL="0" rtl="0" algn="l">
              <a:spcBef>
                <a:spcPts val="0"/>
              </a:spcBef>
              <a:spcAft>
                <a:spcPts val="0"/>
              </a:spcAft>
              <a:buNone/>
            </a:pPr>
            <a:r>
              <a:rPr lang="en-US" sz="2400">
                <a:solidFill>
                  <a:schemeClr val="dk1"/>
                </a:solidFill>
              </a:rPr>
              <a:t> इस रोग की शुरुआत जुकाम एवं खासी मात्र से होती है. </a:t>
            </a:r>
            <a:endParaRPr sz="2400">
              <a:solidFill>
                <a:schemeClr val="dk1"/>
              </a:solidFill>
            </a:endParaRPr>
          </a:p>
          <a:p>
            <a:pPr indent="0" lvl="0" marL="0" rtl="0" algn="l">
              <a:spcBef>
                <a:spcPts val="0"/>
              </a:spcBef>
              <a:spcAft>
                <a:spcPts val="0"/>
              </a:spcAft>
              <a:buNone/>
            </a:pPr>
            <a:r>
              <a:rPr lang="en-US" sz="2400">
                <a:solidFill>
                  <a:schemeClr val="dk1"/>
                </a:solidFill>
              </a:rPr>
              <a:t> कोरोना से बचाव करने में ही समझदारी है, क्योंकी यह एक संक्रामक  रोग है जो बहुत ही तेजी से एक दूसरे में फैलता है.</a:t>
            </a:r>
            <a:endParaRPr sz="2400"/>
          </a:p>
        </p:txBody>
      </p:sp>
      <p:sp>
        <p:nvSpPr>
          <p:cNvPr id="193" name="Google Shape;193;g115d065a9d9_0_4"/>
          <p:cNvSpPr txBox="1"/>
          <p:nvPr/>
        </p:nvSpPr>
        <p:spPr>
          <a:xfrm>
            <a:off x="2208750" y="4674300"/>
            <a:ext cx="6703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t>
            </a:r>
            <a:r>
              <a:rPr lang="en-US" sz="2400">
                <a:solidFill>
                  <a:schemeClr val="dk1"/>
                </a:solidFill>
              </a:rPr>
              <a:t>कोरोना’,’ एक’,’ वायरस’, ‘जनित’,’ रोग’, ‘है ‘,’जिसने’,’ महामारी’, ‘का’ ,‘रूप’, ‘ले’,’लिया’,’ है’,’और’,’ समस्त’,’ संसार’,’ में’,’ तबाही’,’ मचा’, ‘रहा’,’ है’]</a:t>
            </a:r>
            <a:endParaRPr sz="2400"/>
          </a:p>
        </p:txBody>
      </p:sp>
      <p:sp>
        <p:nvSpPr>
          <p:cNvPr id="194" name="Google Shape;194;g115d065a9d9_0_4"/>
          <p:cNvSpPr/>
          <p:nvPr/>
        </p:nvSpPr>
        <p:spPr>
          <a:xfrm>
            <a:off x="5390625" y="1791725"/>
            <a:ext cx="262500" cy="509700"/>
          </a:xfrm>
          <a:prstGeom prst="downArrow">
            <a:avLst>
              <a:gd fmla="val 50000" name="adj1"/>
              <a:gd fmla="val 50000" name="adj2"/>
            </a:avLst>
          </a:prstGeom>
          <a:solidFill>
            <a:srgbClr val="78230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15d065a9d9_0_4"/>
          <p:cNvSpPr/>
          <p:nvPr/>
        </p:nvSpPr>
        <p:spPr>
          <a:xfrm>
            <a:off x="5421525" y="4170400"/>
            <a:ext cx="339900" cy="587100"/>
          </a:xfrm>
          <a:prstGeom prst="downArrow">
            <a:avLst>
              <a:gd fmla="val 50000" name="adj1"/>
              <a:gd fmla="val 50000" name="adj2"/>
            </a:avLst>
          </a:prstGeom>
          <a:solidFill>
            <a:srgbClr val="78230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15d065a9d9_0_4"/>
          <p:cNvSpPr txBox="1"/>
          <p:nvPr/>
        </p:nvSpPr>
        <p:spPr>
          <a:xfrm>
            <a:off x="463375" y="18535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solidFill>
                  <a:srgbClr val="7F6000"/>
                </a:solidFill>
                <a:latin typeface="Century Gothic"/>
                <a:ea typeface="Century Gothic"/>
                <a:cs typeface="Century Gothic"/>
                <a:sym typeface="Century Gothic"/>
              </a:rPr>
              <a:t>Example</a:t>
            </a:r>
            <a:endParaRPr b="1" u="sng">
              <a:solidFill>
                <a:srgbClr val="7F60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txBox="1"/>
          <p:nvPr>
            <p:ph idx="1" type="body"/>
          </p:nvPr>
        </p:nvSpPr>
        <p:spPr>
          <a:xfrm>
            <a:off x="1760850" y="745725"/>
            <a:ext cx="9743700" cy="5587200"/>
          </a:xfrm>
          <a:prstGeom prst="rect">
            <a:avLst/>
          </a:prstGeom>
          <a:noFill/>
          <a:ln>
            <a:noFill/>
          </a:ln>
        </p:spPr>
        <p:txBody>
          <a:bodyPr anchorCtr="0" anchor="t" bIns="45700" lIns="91425" spcFirstLastPara="1" rIns="91425" wrap="square" tIns="45700">
            <a:normAutofit fontScale="55000" lnSpcReduction="10000"/>
          </a:bodyPr>
          <a:lstStyle/>
          <a:p>
            <a:pPr indent="-139700" lvl="0" marL="342900" rtl="0" algn="l">
              <a:spcBef>
                <a:spcPts val="0"/>
              </a:spcBef>
              <a:spcAft>
                <a:spcPts val="0"/>
              </a:spcAft>
              <a:buSzPct val="100000"/>
              <a:buNone/>
            </a:pPr>
            <a:r>
              <a:t/>
            </a:r>
            <a:endParaRPr sz="3200"/>
          </a:p>
          <a:p>
            <a:pPr indent="-307340" lvl="0" marL="342900" rtl="0" algn="l">
              <a:spcBef>
                <a:spcPts val="1000"/>
              </a:spcBef>
              <a:spcAft>
                <a:spcPts val="0"/>
              </a:spcAft>
              <a:buSzPct val="100000"/>
              <a:buChar char="🠶"/>
            </a:pPr>
            <a:r>
              <a:rPr lang="en-US" sz="4800"/>
              <a:t>Break information into sentences and then to words</a:t>
            </a:r>
            <a:endParaRPr sz="4800"/>
          </a:p>
          <a:p>
            <a:pPr indent="-307340" lvl="0" marL="342900" rtl="0" algn="l">
              <a:spcBef>
                <a:spcPts val="1000"/>
              </a:spcBef>
              <a:spcAft>
                <a:spcPts val="0"/>
              </a:spcAft>
              <a:buSzPct val="100000"/>
              <a:buChar char="🠶"/>
            </a:pPr>
            <a:r>
              <a:rPr lang="en-US" sz="4800"/>
              <a:t>Stemming</a:t>
            </a:r>
            <a:r>
              <a:rPr lang="en-US" sz="4800"/>
              <a:t>- to get specific words to match</a:t>
            </a:r>
            <a:endParaRPr sz="4800"/>
          </a:p>
          <a:p>
            <a:pPr indent="-307340" lvl="0" marL="342900" rtl="0" algn="l">
              <a:spcBef>
                <a:spcPts val="1000"/>
              </a:spcBef>
              <a:spcAft>
                <a:spcPts val="0"/>
              </a:spcAft>
              <a:buSzPct val="100000"/>
              <a:buChar char="🠶"/>
            </a:pPr>
            <a:r>
              <a:rPr lang="en-US" sz="4800"/>
              <a:t>Cosine Similarity to match keywords in query and information data.</a:t>
            </a:r>
            <a:endParaRPr sz="4800"/>
          </a:p>
          <a:p>
            <a:pPr indent="-307340" lvl="0" marL="342900" rtl="0" algn="l">
              <a:spcBef>
                <a:spcPts val="1000"/>
              </a:spcBef>
              <a:spcAft>
                <a:spcPts val="0"/>
              </a:spcAft>
              <a:buSzPct val="100000"/>
              <a:buChar char="🠶"/>
            </a:pPr>
            <a:r>
              <a:rPr lang="en-US" sz="4800"/>
              <a:t>Libraries used-nltk,inltk,sklearnetc</a:t>
            </a:r>
            <a:endParaRPr sz="4800"/>
          </a:p>
          <a:p>
            <a:pPr indent="0" lvl="0" marL="0" rtl="0" algn="l">
              <a:spcBef>
                <a:spcPts val="1000"/>
              </a:spcBef>
              <a:spcAft>
                <a:spcPts val="0"/>
              </a:spcAft>
              <a:buSzPct val="66666"/>
              <a:buNone/>
            </a:pPr>
            <a:r>
              <a:t/>
            </a:r>
            <a:endParaRPr sz="4800"/>
          </a:p>
          <a:p>
            <a:pPr indent="0" lvl="0" marL="0" rtl="0" algn="l">
              <a:spcBef>
                <a:spcPts val="1000"/>
              </a:spcBef>
              <a:spcAft>
                <a:spcPts val="0"/>
              </a:spcAft>
              <a:buSzPct val="100000"/>
              <a:buNone/>
            </a:pPr>
            <a:r>
              <a:t/>
            </a:r>
            <a:endParaRPr sz="3200"/>
          </a:p>
          <a:p>
            <a:pPr indent="0" lvl="0" marL="0" rtl="0" algn="l">
              <a:spcBef>
                <a:spcPts val="1000"/>
              </a:spcBef>
              <a:spcAft>
                <a:spcPts val="0"/>
              </a:spcAft>
              <a:buSzPct val="100000"/>
              <a:buNone/>
            </a:pPr>
            <a:r>
              <a:t/>
            </a:r>
            <a:endParaRPr sz="3200"/>
          </a:p>
          <a:p>
            <a:pPr indent="0" lvl="0" marL="0" rtl="0" algn="l">
              <a:spcBef>
                <a:spcPts val="1000"/>
              </a:spcBef>
              <a:spcAft>
                <a:spcPts val="0"/>
              </a:spcAft>
              <a:buSzPct val="100000"/>
              <a:buNone/>
            </a:pPr>
            <a:r>
              <a:t/>
            </a:r>
            <a:endParaRPr sz="3200"/>
          </a:p>
          <a:p>
            <a:pPr indent="0" lvl="0" marL="0" rtl="0" algn="l">
              <a:spcBef>
                <a:spcPts val="1000"/>
              </a:spcBef>
              <a:spcAft>
                <a:spcPts val="0"/>
              </a:spcAft>
              <a:buSzPct val="100000"/>
              <a:buNone/>
            </a:pPr>
            <a:r>
              <a:t/>
            </a:r>
            <a:endParaRPr sz="3200"/>
          </a:p>
          <a:p>
            <a:pPr indent="0" lvl="0" marL="0" rtl="0" algn="l">
              <a:spcBef>
                <a:spcPts val="1000"/>
              </a:spcBef>
              <a:spcAft>
                <a:spcPts val="0"/>
              </a:spcAft>
              <a:buSzPct val="100000"/>
              <a:buNone/>
            </a:pPr>
            <a:r>
              <a:t/>
            </a:r>
            <a:endParaRPr/>
          </a:p>
          <a:p>
            <a:pPr indent="-228600" lvl="0" marL="342900" rtl="0" algn="l">
              <a:spcBef>
                <a:spcPts val="1000"/>
              </a:spcBef>
              <a:spcAft>
                <a:spcPts val="0"/>
              </a:spcAft>
              <a:buSzPct val="100000"/>
              <a:buNone/>
            </a:pPr>
            <a:r>
              <a:t/>
            </a:r>
            <a:endParaRPr/>
          </a:p>
          <a:p>
            <a:pPr indent="-228600" lvl="0" marL="342900" rtl="0" algn="l">
              <a:spcBef>
                <a:spcPts val="10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2586164d5f_0_46"/>
          <p:cNvSpPr txBox="1"/>
          <p:nvPr/>
        </p:nvSpPr>
        <p:spPr>
          <a:xfrm>
            <a:off x="854550" y="1096650"/>
            <a:ext cx="10482900" cy="553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solidFill>
                  <a:schemeClr val="dk1"/>
                </a:solidFill>
              </a:rPr>
              <a:t>Here in this project,there are a </a:t>
            </a:r>
            <a:r>
              <a:rPr b="1" lang="en-US" sz="2400">
                <a:solidFill>
                  <a:schemeClr val="dk1"/>
                </a:solidFill>
              </a:rPr>
              <a:t>specific set of rules</a:t>
            </a:r>
            <a:r>
              <a:rPr lang="en-US" sz="2400">
                <a:solidFill>
                  <a:schemeClr val="dk1"/>
                </a:solidFill>
              </a:rPr>
              <a:t>. If the user query matches any rule, the answer to the query is generated, otherwise the user is notified that the answer to user query doesn't exist.One of the advantages of this is that they </a:t>
            </a:r>
            <a:r>
              <a:rPr b="1" lang="en-US" sz="2400">
                <a:solidFill>
                  <a:schemeClr val="dk1"/>
                </a:solidFill>
              </a:rPr>
              <a:t>give accurate results most of the time</a:t>
            </a:r>
            <a:r>
              <a:rPr lang="en-US" sz="2400">
                <a:solidFill>
                  <a:schemeClr val="dk1"/>
                </a:solidFill>
              </a:rPr>
              <a:t>. However, on the downside, they do not scale well. </a:t>
            </a:r>
            <a:r>
              <a:rPr b="1" lang="en-US" sz="2400">
                <a:solidFill>
                  <a:schemeClr val="dk1"/>
                </a:solidFill>
              </a:rPr>
              <a:t>To add more responses, you have to define new rules.</a:t>
            </a:r>
            <a:endParaRPr b="1" sz="2400">
              <a:solidFill>
                <a:schemeClr val="dk1"/>
              </a:solidFill>
            </a:endParaRPr>
          </a:p>
          <a:p>
            <a:pPr indent="0" lvl="0" marL="0" marR="0" rtl="0" algn="l">
              <a:lnSpc>
                <a:spcPct val="115000"/>
              </a:lnSpc>
              <a:spcBef>
                <a:spcPts val="1200"/>
              </a:spcBef>
              <a:spcAft>
                <a:spcPts val="0"/>
              </a:spcAft>
              <a:buNone/>
            </a:pPr>
            <a:r>
              <a:rPr lang="en-US" sz="2400">
                <a:solidFill>
                  <a:schemeClr val="dk1"/>
                </a:solidFill>
              </a:rPr>
              <a:t>In this,as the user enters a query, the query will be converted into vectorized form. All the sentences in the corpus will also be converted into their corresponding vectorized forms. Next, the sentence with the highest </a:t>
            </a:r>
            <a:r>
              <a:rPr lang="en-US" sz="2400">
                <a:solidFill>
                  <a:schemeClr val="dk1"/>
                </a:solidFill>
                <a:uFill>
                  <a:noFill/>
                </a:uFill>
                <a:hlinkClick r:id="rId3">
                  <a:extLst>
                    <a:ext uri="{A12FA001-AC4F-418D-AE19-62706E023703}">
                      <ahyp:hlinkClr val="tx"/>
                    </a:ext>
                  </a:extLst>
                </a:hlinkClick>
              </a:rPr>
              <a:t>cosine similarity</a:t>
            </a:r>
            <a:r>
              <a:rPr lang="en-US" sz="2400">
                <a:solidFill>
                  <a:schemeClr val="dk1"/>
                </a:solidFill>
              </a:rPr>
              <a:t> with the user input vector will be selected as a response to the user input.</a:t>
            </a:r>
            <a:endParaRPr sz="2400">
              <a:solidFill>
                <a:schemeClr val="dk1"/>
              </a:solidFill>
            </a:endParaRPr>
          </a:p>
          <a:p>
            <a:pPr indent="0" lvl="0" marL="0" marR="0" rtl="0" algn="l">
              <a:lnSpc>
                <a:spcPct val="115000"/>
              </a:lnSpc>
              <a:spcBef>
                <a:spcPts val="1200"/>
              </a:spcBef>
              <a:spcAft>
                <a:spcPts val="1200"/>
              </a:spcAft>
              <a:buNone/>
            </a:pPr>
            <a:r>
              <a:rPr lang="en-US" sz="2400">
                <a:solidFill>
                  <a:schemeClr val="dk1"/>
                </a:solidFill>
              </a:rPr>
              <a:t>If the proper match is not found,this will be handled by a hardcoded response and will again ask for the next input till the user inputs the query to stop the process.</a:t>
            </a:r>
            <a:endParaRPr sz="2400">
              <a:solidFill>
                <a:schemeClr val="dk1"/>
              </a:solidFill>
            </a:endParaRPr>
          </a:p>
        </p:txBody>
      </p:sp>
      <p:sp>
        <p:nvSpPr>
          <p:cNvPr id="207" name="Google Shape;207;g12586164d5f_0_46"/>
          <p:cNvSpPr txBox="1"/>
          <p:nvPr/>
        </p:nvSpPr>
        <p:spPr>
          <a:xfrm>
            <a:off x="3781800" y="419550"/>
            <a:ext cx="462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3200">
                <a:solidFill>
                  <a:schemeClr val="accent1"/>
                </a:solidFill>
                <a:latin typeface="Century Gothic"/>
                <a:ea typeface="Century Gothic"/>
                <a:cs typeface="Century Gothic"/>
                <a:sym typeface="Century Gothic"/>
              </a:rPr>
              <a:t>Detailed explanation</a:t>
            </a:r>
            <a:endParaRPr b="1">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2586164d5f_0_19"/>
          <p:cNvSpPr txBox="1"/>
          <p:nvPr/>
        </p:nvSpPr>
        <p:spPr>
          <a:xfrm>
            <a:off x="803175" y="1249425"/>
            <a:ext cx="11121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50">
                <a:solidFill>
                  <a:schemeClr val="dk1"/>
                </a:solidFill>
              </a:rPr>
              <a:t>The tf-idf (term frequency-inverse</a:t>
            </a:r>
            <a:r>
              <a:rPr b="1" lang="en-US" sz="1850">
                <a:solidFill>
                  <a:schemeClr val="dk1"/>
                </a:solidFill>
              </a:rPr>
              <a:t> document frequency)</a:t>
            </a:r>
            <a:r>
              <a:rPr b="1" lang="en-US" sz="1850">
                <a:solidFill>
                  <a:schemeClr val="dk1"/>
                </a:solidFill>
              </a:rPr>
              <a:t> is used to weigh how important a word of a document in a document collection.</a:t>
            </a:r>
            <a:endParaRPr b="1" sz="1900"/>
          </a:p>
        </p:txBody>
      </p:sp>
      <p:sp>
        <p:nvSpPr>
          <p:cNvPr id="213" name="Google Shape;213;g12586164d5f_0_19"/>
          <p:cNvSpPr txBox="1"/>
          <p:nvPr/>
        </p:nvSpPr>
        <p:spPr>
          <a:xfrm>
            <a:off x="803175" y="2080750"/>
            <a:ext cx="10719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50">
                <a:solidFill>
                  <a:schemeClr val="dk1"/>
                </a:solidFill>
              </a:rPr>
              <a:t>NLTK does not support </a:t>
            </a:r>
            <a:r>
              <a:rPr lang="en-US" sz="1850">
                <a:solidFill>
                  <a:schemeClr val="dk1"/>
                </a:solidFill>
                <a:uFill>
                  <a:noFill/>
                </a:uFill>
                <a:hlinkClick r:id="rId3">
                  <a:extLst>
                    <a:ext uri="{A12FA001-AC4F-418D-AE19-62706E023703}">
                      <ahyp:hlinkClr val="tx"/>
                    </a:ext>
                  </a:extLst>
                </a:hlinkClick>
              </a:rPr>
              <a:t>tf-idf</a:t>
            </a:r>
            <a:r>
              <a:rPr lang="en-US" sz="1850">
                <a:solidFill>
                  <a:schemeClr val="dk1"/>
                </a:solidFill>
              </a:rPr>
              <a:t>. So, we're going to use </a:t>
            </a:r>
            <a:r>
              <a:rPr lang="en-US" sz="1850">
                <a:solidFill>
                  <a:schemeClr val="dk1"/>
                </a:solidFill>
                <a:uFill>
                  <a:noFill/>
                </a:uFill>
                <a:hlinkClick r:id="rId4">
                  <a:extLst>
                    <a:ext uri="{A12FA001-AC4F-418D-AE19-62706E023703}">
                      <ahyp:hlinkClr val="tx"/>
                    </a:ext>
                  </a:extLst>
                </a:hlinkClick>
              </a:rPr>
              <a:t>scikit-learn</a:t>
            </a:r>
            <a:r>
              <a:rPr lang="en-US" sz="1850">
                <a:solidFill>
                  <a:schemeClr val="dk1"/>
                </a:solidFill>
              </a:rPr>
              <a:t>. The scikit-learn has a built in tf-Idf implementation while we still utilize NLTK's </a:t>
            </a:r>
            <a:r>
              <a:rPr lang="en-US" sz="1850">
                <a:solidFill>
                  <a:schemeClr val="dk1"/>
                </a:solidFill>
                <a:uFill>
                  <a:noFill/>
                </a:uFill>
                <a:hlinkClick r:id="rId5">
                  <a:extLst>
                    <a:ext uri="{A12FA001-AC4F-418D-AE19-62706E023703}">
                      <ahyp:hlinkClr val="tx"/>
                    </a:ext>
                  </a:extLst>
                </a:hlinkClick>
              </a:rPr>
              <a:t>tokenizer</a:t>
            </a:r>
            <a:r>
              <a:rPr lang="en-US" sz="1850">
                <a:solidFill>
                  <a:schemeClr val="dk1"/>
                </a:solidFill>
              </a:rPr>
              <a:t> to preprocess the text.</a:t>
            </a:r>
            <a:endParaRPr sz="1850">
              <a:solidFill>
                <a:schemeClr val="dk1"/>
              </a:solidFill>
            </a:endParaRPr>
          </a:p>
        </p:txBody>
      </p:sp>
      <p:pic>
        <p:nvPicPr>
          <p:cNvPr id="214" name="Google Shape;214;g12586164d5f_0_19"/>
          <p:cNvPicPr preferRelativeResize="0"/>
          <p:nvPr/>
        </p:nvPicPr>
        <p:blipFill rotWithShape="1">
          <a:blip r:embed="rId6">
            <a:alphaModFix/>
          </a:blip>
          <a:srcRect b="39495" l="12785" r="36520" t="33638"/>
          <a:stretch/>
        </p:blipFill>
        <p:spPr>
          <a:xfrm>
            <a:off x="2872950" y="3645250"/>
            <a:ext cx="7491274" cy="3011950"/>
          </a:xfrm>
          <a:prstGeom prst="rect">
            <a:avLst/>
          </a:prstGeom>
          <a:noFill/>
          <a:ln>
            <a:noFill/>
          </a:ln>
        </p:spPr>
      </p:pic>
      <p:sp>
        <p:nvSpPr>
          <p:cNvPr id="215" name="Google Shape;215;g12586164d5f_0_19"/>
          <p:cNvSpPr txBox="1"/>
          <p:nvPr/>
        </p:nvSpPr>
        <p:spPr>
          <a:xfrm>
            <a:off x="803175" y="2834950"/>
            <a:ext cx="10719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50">
                <a:solidFill>
                  <a:schemeClr val="dk1"/>
                </a:solidFill>
              </a:rPr>
              <a:t>So, tf-idf weight for a term is the product of its tf weight and idf weight. It's the best known weighting scheme in information retrieval. Sometime people denote it as tf.idf.</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2586164d5f_0_32"/>
          <p:cNvSpPr txBox="1"/>
          <p:nvPr/>
        </p:nvSpPr>
        <p:spPr>
          <a:xfrm>
            <a:off x="1570300" y="1405575"/>
            <a:ext cx="10503300" cy="143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1850">
                <a:solidFill>
                  <a:schemeClr val="dk1"/>
                </a:solidFill>
              </a:rPr>
              <a:t>Then, we call fit_transform() which does the following: </a:t>
            </a:r>
            <a:endParaRPr b="1" sz="1850">
              <a:solidFill>
                <a:schemeClr val="dk1"/>
              </a:solidFill>
            </a:endParaRPr>
          </a:p>
          <a:p>
            <a:pPr indent="0" lvl="0" marL="0" rtl="0" algn="just">
              <a:lnSpc>
                <a:spcPct val="115000"/>
              </a:lnSpc>
              <a:spcBef>
                <a:spcPts val="1200"/>
              </a:spcBef>
              <a:spcAft>
                <a:spcPts val="0"/>
              </a:spcAft>
              <a:buNone/>
            </a:pPr>
            <a:r>
              <a:rPr b="1" lang="en-US" sz="1850">
                <a:solidFill>
                  <a:schemeClr val="dk1"/>
                </a:solidFill>
              </a:rPr>
              <a:t>-it creates a dictionary of 'known' words based on the input text given to it.</a:t>
            </a:r>
            <a:endParaRPr b="1" sz="1850">
              <a:solidFill>
                <a:schemeClr val="dk1"/>
              </a:solidFill>
            </a:endParaRPr>
          </a:p>
          <a:p>
            <a:pPr indent="0" lvl="0" marL="0" rtl="0" algn="just">
              <a:lnSpc>
                <a:spcPct val="115000"/>
              </a:lnSpc>
              <a:spcBef>
                <a:spcPts val="1200"/>
              </a:spcBef>
              <a:spcAft>
                <a:spcPts val="1200"/>
              </a:spcAft>
              <a:buNone/>
            </a:pPr>
            <a:r>
              <a:rPr b="1" lang="en-US" sz="1850">
                <a:solidFill>
                  <a:schemeClr val="dk1"/>
                </a:solidFill>
              </a:rPr>
              <a:t>- it calculates the tf-idf for each term found in an article.</a:t>
            </a:r>
            <a:endParaRPr b="1" sz="1850">
              <a:solidFill>
                <a:schemeClr val="dk1"/>
              </a:solidFill>
            </a:endParaRPr>
          </a:p>
        </p:txBody>
      </p:sp>
      <p:sp>
        <p:nvSpPr>
          <p:cNvPr id="221" name="Google Shape;221;g12586164d5f_0_32"/>
          <p:cNvSpPr txBox="1"/>
          <p:nvPr/>
        </p:nvSpPr>
        <p:spPr>
          <a:xfrm>
            <a:off x="1457050" y="3120063"/>
            <a:ext cx="9118200" cy="13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b="1" lang="en-US" sz="1700">
                <a:solidFill>
                  <a:srgbClr val="2B2B2B"/>
                </a:solidFill>
              </a:rPr>
              <a:t>We then use the cosine_similarity() function to find the cosine similarity between the last item in the all_word_vectors list (which is actually the word vector for the user input since it was appended at the end) and the word vectors for all the sentences in the corpus.</a:t>
            </a:r>
            <a:endParaRPr b="1" sz="1700"/>
          </a:p>
        </p:txBody>
      </p:sp>
      <p:sp>
        <p:nvSpPr>
          <p:cNvPr id="222" name="Google Shape;222;g12586164d5f_0_32"/>
          <p:cNvSpPr txBox="1"/>
          <p:nvPr/>
        </p:nvSpPr>
        <p:spPr>
          <a:xfrm>
            <a:off x="1470000" y="4751475"/>
            <a:ext cx="9252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50">
                <a:solidFill>
                  <a:schemeClr val="dk1"/>
                </a:solidFill>
              </a:rPr>
              <a:t>We sort the list containing the cosine similarities of the vectors, the second last item in the list will actually have the highest cosine (after sorting) with the user input. The last item is the user input itself, therefore we did not select that.</a:t>
            </a:r>
            <a:endParaRPr b="1" sz="1750">
              <a:solidFill>
                <a:schemeClr val="dk1"/>
              </a:solidFill>
            </a:endParaRPr>
          </a:p>
          <a:p>
            <a:pPr indent="0" lvl="0" marL="0" rtl="0" algn="l">
              <a:spcBef>
                <a:spcPts val="0"/>
              </a:spcBef>
              <a:spcAft>
                <a:spcPts val="0"/>
              </a:spcAft>
              <a:buNone/>
            </a:pPr>
            <a:r>
              <a:rPr lang="en-US" sz="1800">
                <a:solidFill>
                  <a:srgbClr val="FEFFFF"/>
                </a:solidFill>
                <a:highlight>
                  <a:srgbClr val="6A8759"/>
                </a:highlight>
                <a:latin typeface="Courier New"/>
                <a:ea typeface="Courier New"/>
                <a:cs typeface="Courier New"/>
                <a:sym typeface="Courier New"/>
              </a:rPr>
              <a:t>similar_sentence_number = similar_vector_values.argsort()[0][-2]</a:t>
            </a:r>
            <a:endParaRPr sz="1800">
              <a:solidFill>
                <a:srgbClr val="FEFFFF"/>
              </a:solidFill>
              <a:highlight>
                <a:srgbClr val="6A8759"/>
              </a:highlight>
              <a:latin typeface="Courier New"/>
              <a:ea typeface="Courier New"/>
              <a:cs typeface="Courier New"/>
              <a:sym typeface="Courier New"/>
            </a:endParaRPr>
          </a:p>
          <a:p>
            <a:pPr indent="0" lvl="0" marL="0" rtl="0" algn="l">
              <a:spcBef>
                <a:spcPts val="0"/>
              </a:spcBef>
              <a:spcAft>
                <a:spcPts val="0"/>
              </a:spcAft>
              <a:buNone/>
            </a:pPr>
            <a:r>
              <a:t/>
            </a:r>
            <a:endParaRPr b="1" sz="2550">
              <a:solidFill>
                <a:schemeClr val="dk1"/>
              </a:solidFill>
              <a:highlight>
                <a:schemeClr val="lt2"/>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2022-02-15T05:04:14Z</dcterms:created>
  <dc:creator>Ayush Pandey</dc:creator>
</cp:coreProperties>
</file>