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charset="1" panose="02030502070405020303"/>
      <p:regular r:id="rId19"/>
    </p:embeddedFont>
    <p:embeddedFont>
      <p:font typeface="Times New Roman Bold" charset="1" panose="02030802070405020303"/>
      <p:regular r:id="rId20"/>
    </p:embeddedFont>
    <p:embeddedFont>
      <p:font typeface="Open Sans Bold" charset="1" panose="020B0806030504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876999" y="2034150"/>
            <a:ext cx="8534002" cy="4290344"/>
          </a:xfrm>
          <a:prstGeom prst="rect">
            <a:avLst/>
          </a:prstGeom>
        </p:spPr>
        <p:txBody>
          <a:bodyPr anchor="t" rtlCol="false" tIns="0" lIns="0" bIns="0" rIns="0">
            <a:spAutoFit/>
          </a:bodyPr>
          <a:lstStyle/>
          <a:p>
            <a:pPr algn="ctr">
              <a:lnSpc>
                <a:spcPts val="10573"/>
              </a:lnSpc>
            </a:pPr>
            <a:r>
              <a:rPr lang="en-US" sz="10901">
                <a:solidFill>
                  <a:srgbClr val="000000"/>
                </a:solidFill>
                <a:latin typeface="Times New Roman"/>
                <a:ea typeface="Times New Roman"/>
                <a:cs typeface="Times New Roman"/>
                <a:sym typeface="Times New Roman"/>
              </a:rPr>
              <a:t>ONLINE VOTING SYSTEM</a:t>
            </a:r>
          </a:p>
        </p:txBody>
      </p:sp>
      <p:sp>
        <p:nvSpPr>
          <p:cNvPr name="TextBox 3" id="3"/>
          <p:cNvSpPr txBox="true"/>
          <p:nvPr/>
        </p:nvSpPr>
        <p:spPr>
          <a:xfrm rot="0">
            <a:off x="3676380" y="6616231"/>
            <a:ext cx="12625348" cy="721737"/>
          </a:xfrm>
          <a:prstGeom prst="rect">
            <a:avLst/>
          </a:prstGeom>
        </p:spPr>
        <p:txBody>
          <a:bodyPr anchor="t" rtlCol="false" tIns="0" lIns="0" bIns="0" rIns="0">
            <a:spAutoFit/>
          </a:bodyPr>
          <a:lstStyle/>
          <a:p>
            <a:pPr algn="l">
              <a:lnSpc>
                <a:spcPts val="5369"/>
              </a:lnSpc>
            </a:pPr>
            <a:r>
              <a:rPr lang="en-US" sz="3835" b="true">
                <a:solidFill>
                  <a:srgbClr val="000000"/>
                </a:solidFill>
                <a:latin typeface="Times New Roman Bold"/>
                <a:ea typeface="Times New Roman Bold"/>
                <a:cs typeface="Times New Roman Bold"/>
                <a:sym typeface="Times New Roman Bold"/>
              </a:rPr>
              <a:t>Presented By : Apekshya Dhungana and Kalyan G.C</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00204" y="422030"/>
            <a:ext cx="11173280" cy="6071795"/>
          </a:xfrm>
          <a:custGeom>
            <a:avLst/>
            <a:gdLst/>
            <a:ahLst/>
            <a:cxnLst/>
            <a:rect r="r" b="b" t="t" l="l"/>
            <a:pathLst>
              <a:path h="6071795" w="11173280">
                <a:moveTo>
                  <a:pt x="0" y="0"/>
                </a:moveTo>
                <a:lnTo>
                  <a:pt x="11173279" y="0"/>
                </a:lnTo>
                <a:lnTo>
                  <a:pt x="11173279" y="6071795"/>
                </a:lnTo>
                <a:lnTo>
                  <a:pt x="0" y="6071795"/>
                </a:lnTo>
                <a:lnTo>
                  <a:pt x="0" y="0"/>
                </a:lnTo>
                <a:close/>
              </a:path>
            </a:pathLst>
          </a:custGeom>
          <a:blipFill>
            <a:blip r:embed="rId4"/>
            <a:stretch>
              <a:fillRect l="0" t="0" r="0" b="0"/>
            </a:stretch>
          </a:blipFill>
        </p:spPr>
      </p:sp>
      <p:sp>
        <p:nvSpPr>
          <p:cNvPr name="TextBox 5" id="5"/>
          <p:cNvSpPr txBox="true"/>
          <p:nvPr/>
        </p:nvSpPr>
        <p:spPr>
          <a:xfrm rot="0">
            <a:off x="11084958" y="6731156"/>
            <a:ext cx="6848358" cy="2806796"/>
          </a:xfrm>
          <a:prstGeom prst="rect">
            <a:avLst/>
          </a:prstGeom>
        </p:spPr>
        <p:txBody>
          <a:bodyPr anchor="t" rtlCol="false" tIns="0" lIns="0" bIns="0" rIns="0">
            <a:spAutoFit/>
          </a:bodyPr>
          <a:lstStyle/>
          <a:p>
            <a:pPr algn="just">
              <a:lnSpc>
                <a:spcPts val="4369"/>
              </a:lnSpc>
            </a:pPr>
            <a:r>
              <a:rPr lang="en-US" b="true" sz="3121">
                <a:solidFill>
                  <a:srgbClr val="000000"/>
                </a:solidFill>
                <a:latin typeface="Times New Roman Bold"/>
                <a:ea typeface="Times New Roman Bold"/>
                <a:cs typeface="Times New Roman Bold"/>
                <a:sym typeface="Times New Roman Bold"/>
              </a:rPr>
              <a:t>Users need to register in the system and should provide their information to get a role. Candidates and Voters both can cast votes. Admin manages all users and can view the result too.</a:t>
            </a:r>
          </a:p>
        </p:txBody>
      </p:sp>
      <p:sp>
        <p:nvSpPr>
          <p:cNvPr name="TextBox 6" id="6"/>
          <p:cNvSpPr txBox="true"/>
          <p:nvPr/>
        </p:nvSpPr>
        <p:spPr>
          <a:xfrm rot="0">
            <a:off x="2445790" y="6750206"/>
            <a:ext cx="6882108" cy="512445"/>
          </a:xfrm>
          <a:prstGeom prst="rect">
            <a:avLst/>
          </a:prstGeom>
        </p:spPr>
        <p:txBody>
          <a:bodyPr anchor="t" rtlCol="false" tIns="0" lIns="0" bIns="0" rIns="0">
            <a:spAutoFit/>
          </a:bodyPr>
          <a:lstStyle/>
          <a:p>
            <a:pPr algn="ctr">
              <a:lnSpc>
                <a:spcPts val="3779"/>
              </a:lnSpc>
            </a:pPr>
            <a:r>
              <a:rPr lang="en-US" b="true" sz="2700">
                <a:solidFill>
                  <a:srgbClr val="000000"/>
                </a:solidFill>
                <a:latin typeface="Times New Roman Bold"/>
                <a:ea typeface="Times New Roman Bold"/>
                <a:cs typeface="Times New Roman Bold"/>
                <a:sym typeface="Times New Roman Bold"/>
              </a:rPr>
              <a:t>Fig: Level 1 DFD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36347" y="303851"/>
            <a:ext cx="15815306" cy="1202049"/>
          </a:xfrm>
          <a:prstGeom prst="rect">
            <a:avLst/>
          </a:prstGeom>
        </p:spPr>
        <p:txBody>
          <a:bodyPr anchor="t" rtlCol="false" tIns="0" lIns="0" bIns="0" rIns="0">
            <a:spAutoFit/>
          </a:bodyPr>
          <a:lstStyle/>
          <a:p>
            <a:pPr algn="ctr">
              <a:lnSpc>
                <a:spcPts val="8820"/>
              </a:lnSpc>
            </a:pPr>
            <a:r>
              <a:rPr lang="en-US" b="true" sz="6300">
                <a:solidFill>
                  <a:srgbClr val="000000"/>
                </a:solidFill>
                <a:latin typeface="Times New Roman Bold"/>
                <a:ea typeface="Times New Roman Bold"/>
                <a:cs typeface="Times New Roman Bold"/>
                <a:sym typeface="Times New Roman Bold"/>
              </a:rPr>
              <a:t>IMPLEMENTING TOOLS</a:t>
            </a:r>
          </a:p>
        </p:txBody>
      </p:sp>
      <p:sp>
        <p:nvSpPr>
          <p:cNvPr name="Freeform 3" id="3"/>
          <p:cNvSpPr/>
          <p:nvPr/>
        </p:nvSpPr>
        <p:spPr>
          <a:xfrm flipH="false" flipV="false" rot="0">
            <a:off x="-1145203"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982801" y="51435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25502" y="3859387"/>
            <a:ext cx="14242667" cy="4931411"/>
          </a:xfrm>
          <a:prstGeom prst="rect">
            <a:avLst/>
          </a:prstGeom>
        </p:spPr>
        <p:txBody>
          <a:bodyPr anchor="t" rtlCol="false" tIns="0" lIns="0" bIns="0" rIns="0">
            <a:spAutoFit/>
          </a:bodyPr>
          <a:lstStyle/>
          <a:p>
            <a:pPr algn="just" marL="669283" indent="-334641" lvl="1">
              <a:lnSpc>
                <a:spcPts val="4339"/>
              </a:lnSpc>
              <a:buFont typeface="Arial"/>
              <a:buChar char="•"/>
            </a:pPr>
            <a:r>
              <a:rPr lang="en-US" sz="3099">
                <a:solidFill>
                  <a:srgbClr val="000000"/>
                </a:solidFill>
                <a:latin typeface="Times New Roman"/>
                <a:ea typeface="Times New Roman"/>
                <a:cs typeface="Times New Roman"/>
                <a:sym typeface="Times New Roman"/>
              </a:rPr>
              <a:t>Diagramming tools such as draw.io, lucid chart and dia were used for graphical representation of the data and systems. </a:t>
            </a:r>
          </a:p>
          <a:p>
            <a:pPr algn="just">
              <a:lnSpc>
                <a:spcPts val="4339"/>
              </a:lnSpc>
            </a:pPr>
          </a:p>
          <a:p>
            <a:pPr algn="just" marL="669283" indent="-334641" lvl="1">
              <a:lnSpc>
                <a:spcPts val="4339"/>
              </a:lnSpc>
              <a:buFont typeface="Arial"/>
              <a:buChar char="•"/>
            </a:pPr>
            <a:r>
              <a:rPr lang="en-US" sz="3099">
                <a:solidFill>
                  <a:srgbClr val="000000"/>
                </a:solidFill>
                <a:latin typeface="Times New Roman"/>
                <a:ea typeface="Times New Roman"/>
                <a:cs typeface="Times New Roman"/>
                <a:sym typeface="Times New Roman"/>
              </a:rPr>
              <a:t>These were used to make flowcharts, DFD, ER diagrams, Gantt Charts, etc. MSWord was used for the documentation. Visual Studio Code was used to write, edit and compile the codes. </a:t>
            </a:r>
          </a:p>
          <a:p>
            <a:pPr algn="just">
              <a:lnSpc>
                <a:spcPts val="4339"/>
              </a:lnSpc>
            </a:pPr>
          </a:p>
          <a:p>
            <a:pPr algn="just" marL="669283" indent="-334641" lvl="1">
              <a:lnSpc>
                <a:spcPts val="4339"/>
              </a:lnSpc>
              <a:buFont typeface="Arial"/>
              <a:buChar char="•"/>
            </a:pPr>
            <a:r>
              <a:rPr lang="en-US" sz="3099">
                <a:solidFill>
                  <a:srgbClr val="000000"/>
                </a:solidFill>
                <a:latin typeface="Times New Roman"/>
                <a:ea typeface="Times New Roman"/>
                <a:cs typeface="Times New Roman"/>
                <a:sym typeface="Times New Roman"/>
              </a:rPr>
              <a:t>PHP, JavaScript, CSS, HTML was used to build the webapp. XAMPP was used to host the webapp. MySQL was used to design the database for data storage. </a:t>
            </a:r>
          </a:p>
        </p:txBody>
      </p:sp>
      <p:sp>
        <p:nvSpPr>
          <p:cNvPr name="TextBox 6" id="6"/>
          <p:cNvSpPr txBox="true"/>
          <p:nvPr/>
        </p:nvSpPr>
        <p:spPr>
          <a:xfrm rot="0">
            <a:off x="-325716" y="1951440"/>
            <a:ext cx="12339994" cy="1500507"/>
          </a:xfrm>
          <a:prstGeom prst="rect">
            <a:avLst/>
          </a:prstGeom>
        </p:spPr>
        <p:txBody>
          <a:bodyPr anchor="t" rtlCol="false" tIns="0" lIns="0" bIns="0" rIns="0">
            <a:spAutoFit/>
          </a:bodyPr>
          <a:lstStyle/>
          <a:p>
            <a:pPr algn="ctr">
              <a:lnSpc>
                <a:spcPts val="6019"/>
              </a:lnSpc>
              <a:spcBef>
                <a:spcPct val="0"/>
              </a:spcBef>
            </a:pPr>
            <a:r>
              <a:rPr lang="en-US" b="true" sz="4299">
                <a:solidFill>
                  <a:srgbClr val="000000"/>
                </a:solidFill>
                <a:latin typeface="Open Sans Bold"/>
                <a:ea typeface="Open Sans Bold"/>
                <a:cs typeface="Open Sans Bold"/>
                <a:sym typeface="Open Sans Bold"/>
              </a:rPr>
              <a:t>Tools Used (CASE tools, Programming languages, Database platforms)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982861" y="594556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244756" y="60325"/>
            <a:ext cx="10929913" cy="1612901"/>
          </a:xfrm>
          <a:prstGeom prst="rect">
            <a:avLst/>
          </a:prstGeom>
        </p:spPr>
        <p:txBody>
          <a:bodyPr anchor="t" rtlCol="false" tIns="0" lIns="0" bIns="0" rIns="0">
            <a:spAutoFit/>
          </a:bodyPr>
          <a:lstStyle/>
          <a:p>
            <a:pPr algn="ctr">
              <a:lnSpc>
                <a:spcPts val="11899"/>
              </a:lnSpc>
            </a:pPr>
            <a:r>
              <a:rPr lang="en-US" b="true" sz="8499">
                <a:solidFill>
                  <a:srgbClr val="000000"/>
                </a:solidFill>
                <a:latin typeface="Times New Roman Bold"/>
                <a:ea typeface="Times New Roman Bold"/>
                <a:cs typeface="Times New Roman Bold"/>
                <a:sym typeface="Times New Roman Bold"/>
              </a:rPr>
              <a:t>EPILOGUE</a:t>
            </a:r>
          </a:p>
        </p:txBody>
      </p:sp>
      <p:sp>
        <p:nvSpPr>
          <p:cNvPr name="TextBox 4" id="4"/>
          <p:cNvSpPr txBox="true"/>
          <p:nvPr/>
        </p:nvSpPr>
        <p:spPr>
          <a:xfrm rot="0">
            <a:off x="1372528" y="2944578"/>
            <a:ext cx="12296279" cy="3000985"/>
          </a:xfrm>
          <a:prstGeom prst="rect">
            <a:avLst/>
          </a:prstGeom>
        </p:spPr>
        <p:txBody>
          <a:bodyPr anchor="t" rtlCol="false" tIns="0" lIns="0" bIns="0" rIns="0">
            <a:spAutoFit/>
          </a:bodyPr>
          <a:lstStyle/>
          <a:p>
            <a:pPr algn="just">
              <a:lnSpc>
                <a:spcPts val="4691"/>
              </a:lnSpc>
            </a:pPr>
            <a:r>
              <a:rPr lang="en-US" b="true" sz="3350">
                <a:solidFill>
                  <a:srgbClr val="000000"/>
                </a:solidFill>
                <a:latin typeface="Times New Roman Bold"/>
                <a:ea typeface="Times New Roman Bold"/>
                <a:cs typeface="Times New Roman Bold"/>
                <a:sym typeface="Times New Roman Bold"/>
              </a:rPr>
              <a:t>The system lets users select roles at the time of registration either as a voter and candidate. Also, all the users both voter and candidate, can cast votes by logging into the system and choosing their favorite candidate. After casting the votes, admin can view the vote counts from the results tab. </a:t>
            </a:r>
          </a:p>
        </p:txBody>
      </p:sp>
      <p:sp>
        <p:nvSpPr>
          <p:cNvPr name="Freeform 5" id="5"/>
          <p:cNvSpPr/>
          <p:nvPr/>
        </p:nvSpPr>
        <p:spPr>
          <a:xfrm flipH="false" flipV="false" rot="0">
            <a:off x="-3009325"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330251" y="1342116"/>
            <a:ext cx="11627497" cy="5412201"/>
          </a:xfrm>
          <a:prstGeom prst="rect">
            <a:avLst/>
          </a:prstGeom>
        </p:spPr>
        <p:txBody>
          <a:bodyPr anchor="t" rtlCol="false" tIns="0" lIns="0" bIns="0" rIns="0">
            <a:spAutoFit/>
          </a:bodyPr>
          <a:lstStyle/>
          <a:p>
            <a:pPr algn="ctr">
              <a:lnSpc>
                <a:spcPts val="20573"/>
              </a:lnSpc>
            </a:pPr>
            <a:r>
              <a:rPr lang="en-US" b="true" sz="14695">
                <a:solidFill>
                  <a:srgbClr val="000000"/>
                </a:solidFill>
                <a:latin typeface="Times New Roman Bold"/>
                <a:ea typeface="Times New Roman Bold"/>
                <a:cs typeface="Times New Roman Bold"/>
                <a:sym typeface="Times New Roman Bold"/>
              </a:rPr>
              <a:t>THANK YOU</a:t>
            </a:r>
          </a:p>
        </p:txBody>
      </p:sp>
      <p:sp>
        <p:nvSpPr>
          <p:cNvPr name="TextBox 3" id="3"/>
          <p:cNvSpPr txBox="true"/>
          <p:nvPr/>
        </p:nvSpPr>
        <p:spPr>
          <a:xfrm rot="0">
            <a:off x="3537702" y="6768954"/>
            <a:ext cx="10669737" cy="1520421"/>
          </a:xfrm>
          <a:prstGeom prst="rect">
            <a:avLst/>
          </a:prstGeom>
        </p:spPr>
        <p:txBody>
          <a:bodyPr anchor="t" rtlCol="false" tIns="0" lIns="0" bIns="0" rIns="0">
            <a:spAutoFit/>
          </a:bodyPr>
          <a:lstStyle/>
          <a:p>
            <a:pPr algn="ctr">
              <a:lnSpc>
                <a:spcPts val="5763"/>
              </a:lnSpc>
            </a:pPr>
            <a:r>
              <a:rPr lang="en-US" sz="4116" b="true">
                <a:solidFill>
                  <a:srgbClr val="000000"/>
                </a:solidFill>
                <a:latin typeface="Times New Roman Bold"/>
                <a:ea typeface="Times New Roman Bold"/>
                <a:cs typeface="Times New Roman Bold"/>
                <a:sym typeface="Times New Roman Bold"/>
              </a:rPr>
              <a:t>Presented By : Apekshya Dhungana &amp;</a:t>
            </a:r>
          </a:p>
          <a:p>
            <a:pPr algn="ctr">
              <a:lnSpc>
                <a:spcPts val="5763"/>
              </a:lnSpc>
            </a:pPr>
            <a:r>
              <a:rPr lang="en-US" b="true" sz="4116">
                <a:solidFill>
                  <a:srgbClr val="000000"/>
                </a:solidFill>
                <a:latin typeface="Times New Roman Bold"/>
                <a:ea typeface="Times New Roman Bold"/>
                <a:cs typeface="Times New Roman Bold"/>
                <a:sym typeface="Times New Roman Bold"/>
              </a:rPr>
              <a:t>         Kalyan G.C</a:t>
            </a:r>
          </a:p>
        </p:txBody>
      </p:sp>
      <p:sp>
        <p:nvSpPr>
          <p:cNvPr name="Freeform 4" id="4"/>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553980" y="704850"/>
            <a:ext cx="13180039" cy="1612901"/>
          </a:xfrm>
          <a:prstGeom prst="rect">
            <a:avLst/>
          </a:prstGeom>
        </p:spPr>
        <p:txBody>
          <a:bodyPr anchor="t" rtlCol="false" tIns="0" lIns="0" bIns="0" rIns="0">
            <a:spAutoFit/>
          </a:bodyPr>
          <a:lstStyle/>
          <a:p>
            <a:pPr algn="ctr">
              <a:lnSpc>
                <a:spcPts val="11899"/>
              </a:lnSpc>
            </a:pPr>
            <a:r>
              <a:rPr lang="en-US" b="true" sz="8499">
                <a:solidFill>
                  <a:srgbClr val="000000"/>
                </a:solidFill>
                <a:latin typeface="Times New Roman Bold"/>
                <a:ea typeface="Times New Roman Bold"/>
                <a:cs typeface="Times New Roman Bold"/>
                <a:sym typeface="Times New Roman Bold"/>
              </a:rPr>
              <a:t>OVERVIEW</a:t>
            </a:r>
          </a:p>
        </p:txBody>
      </p:sp>
      <p:sp>
        <p:nvSpPr>
          <p:cNvPr name="TextBox 3" id="3"/>
          <p:cNvSpPr txBox="true"/>
          <p:nvPr/>
        </p:nvSpPr>
        <p:spPr>
          <a:xfrm rot="0">
            <a:off x="1221986" y="3229270"/>
            <a:ext cx="4480960" cy="706120"/>
          </a:xfrm>
          <a:prstGeom prst="rect">
            <a:avLst/>
          </a:prstGeom>
        </p:spPr>
        <p:txBody>
          <a:bodyPr anchor="t" rtlCol="false" tIns="0" lIns="0" bIns="0" rIns="0">
            <a:spAutoFit/>
          </a:bodyPr>
          <a:lstStyle/>
          <a:p>
            <a:pPr algn="l" marL="798829" indent="-399415" lvl="1">
              <a:lnSpc>
                <a:spcPts val="5179"/>
              </a:lnSpc>
              <a:buFont typeface="Arial"/>
              <a:buChar char="•"/>
            </a:pPr>
            <a:r>
              <a:rPr lang="en-US" b="true" sz="3699">
                <a:solidFill>
                  <a:srgbClr val="000000"/>
                </a:solidFill>
                <a:latin typeface="Times New Roman Bold"/>
                <a:ea typeface="Times New Roman Bold"/>
                <a:cs typeface="Times New Roman Bold"/>
                <a:sym typeface="Times New Roman Bold"/>
              </a:rPr>
              <a:t>Introduction</a:t>
            </a:r>
          </a:p>
        </p:txBody>
      </p:sp>
      <p:sp>
        <p:nvSpPr>
          <p:cNvPr name="TextBox 4" id="4"/>
          <p:cNvSpPr txBox="true"/>
          <p:nvPr/>
        </p:nvSpPr>
        <p:spPr>
          <a:xfrm rot="0">
            <a:off x="1221986" y="4834481"/>
            <a:ext cx="4480960" cy="1363345"/>
          </a:xfrm>
          <a:prstGeom prst="rect">
            <a:avLst/>
          </a:prstGeom>
        </p:spPr>
        <p:txBody>
          <a:bodyPr anchor="t" rtlCol="false" tIns="0" lIns="0" bIns="0" rIns="0">
            <a:spAutoFit/>
          </a:bodyPr>
          <a:lstStyle/>
          <a:p>
            <a:pPr algn="l" marL="798829" indent="-399415" lvl="1">
              <a:lnSpc>
                <a:spcPts val="5179"/>
              </a:lnSpc>
              <a:buFont typeface="Arial"/>
              <a:buChar char="•"/>
            </a:pPr>
            <a:r>
              <a:rPr lang="en-US" b="true" sz="3699">
                <a:solidFill>
                  <a:srgbClr val="000000"/>
                </a:solidFill>
                <a:latin typeface="Times New Roman Bold"/>
                <a:ea typeface="Times New Roman Bold"/>
                <a:cs typeface="Times New Roman Bold"/>
                <a:sym typeface="Times New Roman Bold"/>
              </a:rPr>
              <a:t>Problem of statement</a:t>
            </a:r>
          </a:p>
        </p:txBody>
      </p:sp>
      <p:sp>
        <p:nvSpPr>
          <p:cNvPr name="TextBox 5" id="5"/>
          <p:cNvSpPr txBox="true"/>
          <p:nvPr/>
        </p:nvSpPr>
        <p:spPr>
          <a:xfrm rot="0">
            <a:off x="1221986" y="6456385"/>
            <a:ext cx="5241454" cy="706120"/>
          </a:xfrm>
          <a:prstGeom prst="rect">
            <a:avLst/>
          </a:prstGeom>
        </p:spPr>
        <p:txBody>
          <a:bodyPr anchor="t" rtlCol="false" tIns="0" lIns="0" bIns="0" rIns="0">
            <a:spAutoFit/>
          </a:bodyPr>
          <a:lstStyle/>
          <a:p>
            <a:pPr algn="l" marL="798829" indent="-399415" lvl="1">
              <a:lnSpc>
                <a:spcPts val="5179"/>
              </a:lnSpc>
              <a:buFont typeface="Arial"/>
              <a:buChar char="•"/>
            </a:pPr>
            <a:r>
              <a:rPr lang="en-US" b="true" sz="3699">
                <a:solidFill>
                  <a:srgbClr val="000000"/>
                </a:solidFill>
                <a:latin typeface="Times New Roman Bold"/>
                <a:ea typeface="Times New Roman Bold"/>
                <a:cs typeface="Times New Roman Bold"/>
                <a:sym typeface="Times New Roman Bold"/>
              </a:rPr>
              <a:t>Objectives</a:t>
            </a:r>
          </a:p>
        </p:txBody>
      </p:sp>
      <p:sp>
        <p:nvSpPr>
          <p:cNvPr name="TextBox 6" id="6"/>
          <p:cNvSpPr txBox="true"/>
          <p:nvPr/>
        </p:nvSpPr>
        <p:spPr>
          <a:xfrm rot="0">
            <a:off x="6444390" y="3229270"/>
            <a:ext cx="4480960" cy="1363345"/>
          </a:xfrm>
          <a:prstGeom prst="rect">
            <a:avLst/>
          </a:prstGeom>
        </p:spPr>
        <p:txBody>
          <a:bodyPr anchor="t" rtlCol="false" tIns="0" lIns="0" bIns="0" rIns="0">
            <a:spAutoFit/>
          </a:bodyPr>
          <a:lstStyle/>
          <a:p>
            <a:pPr algn="l" marL="798829" indent="-399415" lvl="1">
              <a:lnSpc>
                <a:spcPts val="5179"/>
              </a:lnSpc>
              <a:buFont typeface="Arial"/>
              <a:buChar char="•"/>
            </a:pPr>
            <a:r>
              <a:rPr lang="en-US" b="true" sz="3699">
                <a:solidFill>
                  <a:srgbClr val="000000"/>
                </a:solidFill>
                <a:latin typeface="Times New Roman Bold"/>
                <a:ea typeface="Times New Roman Bold"/>
                <a:cs typeface="Times New Roman Bold"/>
                <a:sym typeface="Times New Roman Bold"/>
              </a:rPr>
              <a:t>Requirement analysis</a:t>
            </a:r>
          </a:p>
        </p:txBody>
      </p:sp>
      <p:sp>
        <p:nvSpPr>
          <p:cNvPr name="TextBox 7" id="7"/>
          <p:cNvSpPr txBox="true"/>
          <p:nvPr/>
        </p:nvSpPr>
        <p:spPr>
          <a:xfrm rot="0">
            <a:off x="6444390" y="4719002"/>
            <a:ext cx="4480960" cy="706120"/>
          </a:xfrm>
          <a:prstGeom prst="rect">
            <a:avLst/>
          </a:prstGeom>
        </p:spPr>
        <p:txBody>
          <a:bodyPr anchor="t" rtlCol="false" tIns="0" lIns="0" bIns="0" rIns="0">
            <a:spAutoFit/>
          </a:bodyPr>
          <a:lstStyle/>
          <a:p>
            <a:pPr algn="l" marL="798829" indent="-399415" lvl="1">
              <a:lnSpc>
                <a:spcPts val="5179"/>
              </a:lnSpc>
              <a:buFont typeface="Arial"/>
              <a:buChar char="•"/>
            </a:pPr>
            <a:r>
              <a:rPr lang="en-US" b="true" sz="3699">
                <a:solidFill>
                  <a:srgbClr val="000000"/>
                </a:solidFill>
                <a:latin typeface="Times New Roman Bold"/>
                <a:ea typeface="Times New Roman Bold"/>
                <a:cs typeface="Times New Roman Bold"/>
                <a:sym typeface="Times New Roman Bold"/>
              </a:rPr>
              <a:t>Data Modeling</a:t>
            </a:r>
          </a:p>
        </p:txBody>
      </p:sp>
      <p:sp>
        <p:nvSpPr>
          <p:cNvPr name="TextBox 8" id="8"/>
          <p:cNvSpPr txBox="true"/>
          <p:nvPr/>
        </p:nvSpPr>
        <p:spPr>
          <a:xfrm rot="0">
            <a:off x="6463440" y="6456385"/>
            <a:ext cx="5055568" cy="706120"/>
          </a:xfrm>
          <a:prstGeom prst="rect">
            <a:avLst/>
          </a:prstGeom>
        </p:spPr>
        <p:txBody>
          <a:bodyPr anchor="t" rtlCol="false" tIns="0" lIns="0" bIns="0" rIns="0">
            <a:spAutoFit/>
          </a:bodyPr>
          <a:lstStyle/>
          <a:p>
            <a:pPr algn="l" marL="798829" indent="-399415" lvl="1">
              <a:lnSpc>
                <a:spcPts val="5179"/>
              </a:lnSpc>
              <a:buFont typeface="Arial"/>
              <a:buChar char="•"/>
            </a:pPr>
            <a:r>
              <a:rPr lang="en-US" b="true" sz="3699">
                <a:solidFill>
                  <a:srgbClr val="000000"/>
                </a:solidFill>
                <a:latin typeface="Times New Roman Bold"/>
                <a:ea typeface="Times New Roman Bold"/>
                <a:cs typeface="Times New Roman Bold"/>
                <a:sym typeface="Times New Roman Bold"/>
              </a:rPr>
              <a:t>Process Modeling</a:t>
            </a:r>
          </a:p>
        </p:txBody>
      </p:sp>
      <p:sp>
        <p:nvSpPr>
          <p:cNvPr name="TextBox 9" id="9"/>
          <p:cNvSpPr txBox="true"/>
          <p:nvPr/>
        </p:nvSpPr>
        <p:spPr>
          <a:xfrm rot="0">
            <a:off x="11890224" y="3229270"/>
            <a:ext cx="4480960" cy="1363345"/>
          </a:xfrm>
          <a:prstGeom prst="rect">
            <a:avLst/>
          </a:prstGeom>
        </p:spPr>
        <p:txBody>
          <a:bodyPr anchor="t" rtlCol="false" tIns="0" lIns="0" bIns="0" rIns="0">
            <a:spAutoFit/>
          </a:bodyPr>
          <a:lstStyle/>
          <a:p>
            <a:pPr algn="l" marL="798829" indent="-399415" lvl="1">
              <a:lnSpc>
                <a:spcPts val="5179"/>
              </a:lnSpc>
              <a:buFont typeface="Arial"/>
              <a:buChar char="•"/>
            </a:pPr>
            <a:r>
              <a:rPr lang="en-US" b="true" sz="3699">
                <a:solidFill>
                  <a:srgbClr val="000000"/>
                </a:solidFill>
                <a:latin typeface="Times New Roman Bold"/>
                <a:ea typeface="Times New Roman Bold"/>
                <a:cs typeface="Times New Roman Bold"/>
                <a:sym typeface="Times New Roman Bold"/>
              </a:rPr>
              <a:t>Implementing tools</a:t>
            </a:r>
          </a:p>
        </p:txBody>
      </p:sp>
      <p:sp>
        <p:nvSpPr>
          <p:cNvPr name="TextBox 10" id="10"/>
          <p:cNvSpPr txBox="true"/>
          <p:nvPr/>
        </p:nvSpPr>
        <p:spPr>
          <a:xfrm rot="0">
            <a:off x="11890224" y="4834481"/>
            <a:ext cx="5369076" cy="706120"/>
          </a:xfrm>
          <a:prstGeom prst="rect">
            <a:avLst/>
          </a:prstGeom>
        </p:spPr>
        <p:txBody>
          <a:bodyPr anchor="t" rtlCol="false" tIns="0" lIns="0" bIns="0" rIns="0">
            <a:spAutoFit/>
          </a:bodyPr>
          <a:lstStyle/>
          <a:p>
            <a:pPr algn="l" marL="798829" indent="-399415" lvl="1">
              <a:lnSpc>
                <a:spcPts val="5179"/>
              </a:lnSpc>
              <a:buFont typeface="Arial"/>
              <a:buChar char="•"/>
            </a:pPr>
            <a:r>
              <a:rPr lang="en-US" b="true" sz="3699">
                <a:solidFill>
                  <a:srgbClr val="000000"/>
                </a:solidFill>
                <a:latin typeface="Times New Roman Bold"/>
                <a:ea typeface="Times New Roman Bold"/>
                <a:cs typeface="Times New Roman Bold"/>
                <a:sym typeface="Times New Roman Bold"/>
              </a:rPr>
              <a:t>Epilogue</a:t>
            </a:r>
          </a:p>
        </p:txBody>
      </p:sp>
      <p:sp>
        <p:nvSpPr>
          <p:cNvPr name="TextBox 11" id="11"/>
          <p:cNvSpPr txBox="true"/>
          <p:nvPr/>
        </p:nvSpPr>
        <p:spPr>
          <a:xfrm rot="0">
            <a:off x="11890224" y="6456385"/>
            <a:ext cx="4480960" cy="706120"/>
          </a:xfrm>
          <a:prstGeom prst="rect">
            <a:avLst/>
          </a:prstGeom>
        </p:spPr>
        <p:txBody>
          <a:bodyPr anchor="t" rtlCol="false" tIns="0" lIns="0" bIns="0" rIns="0">
            <a:spAutoFit/>
          </a:bodyPr>
          <a:lstStyle/>
          <a:p>
            <a:pPr algn="l" marL="798829" indent="-399415" lvl="1">
              <a:lnSpc>
                <a:spcPts val="5179"/>
              </a:lnSpc>
              <a:buFont typeface="Arial"/>
              <a:buChar char="•"/>
            </a:pPr>
            <a:r>
              <a:rPr lang="en-US" b="true" sz="3699">
                <a:solidFill>
                  <a:srgbClr val="000000"/>
                </a:solidFill>
                <a:latin typeface="Times New Roman Bold"/>
                <a:ea typeface="Times New Roman Bold"/>
                <a:cs typeface="Times New Roman Bold"/>
                <a:sym typeface="Times New Roman Bold"/>
              </a:rPr>
              <a:t>Ending</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553980" y="762000"/>
            <a:ext cx="13180039" cy="1327150"/>
          </a:xfrm>
          <a:prstGeom prst="rect">
            <a:avLst/>
          </a:prstGeom>
        </p:spPr>
        <p:txBody>
          <a:bodyPr anchor="t" rtlCol="false" tIns="0" lIns="0" bIns="0" rIns="0">
            <a:spAutoFit/>
          </a:bodyPr>
          <a:lstStyle/>
          <a:p>
            <a:pPr algn="ctr">
              <a:lnSpc>
                <a:spcPts val="9799"/>
              </a:lnSpc>
            </a:pPr>
            <a:r>
              <a:rPr lang="en-US" b="true" sz="6999">
                <a:solidFill>
                  <a:srgbClr val="000000"/>
                </a:solidFill>
                <a:latin typeface="Times New Roman Bold"/>
                <a:ea typeface="Times New Roman Bold"/>
                <a:cs typeface="Times New Roman Bold"/>
                <a:sym typeface="Times New Roman Bold"/>
              </a:rPr>
              <a:t>INTRODUCTION</a:t>
            </a:r>
          </a:p>
        </p:txBody>
      </p:sp>
      <p:sp>
        <p:nvSpPr>
          <p:cNvPr name="TextBox 3" id="3"/>
          <p:cNvSpPr txBox="true"/>
          <p:nvPr/>
        </p:nvSpPr>
        <p:spPr>
          <a:xfrm rot="0">
            <a:off x="609592" y="2771762"/>
            <a:ext cx="11212822" cy="4931410"/>
          </a:xfrm>
          <a:prstGeom prst="rect">
            <a:avLst/>
          </a:prstGeom>
        </p:spPr>
        <p:txBody>
          <a:bodyPr anchor="t" rtlCol="false" tIns="0" lIns="0" bIns="0" rIns="0">
            <a:spAutoFit/>
          </a:bodyPr>
          <a:lstStyle/>
          <a:p>
            <a:pPr algn="l" marL="669293" indent="-334646" lvl="1">
              <a:lnSpc>
                <a:spcPts val="4340"/>
              </a:lnSpc>
              <a:buFont typeface="Arial"/>
              <a:buChar char="•"/>
            </a:pPr>
            <a:r>
              <a:rPr lang="en-US" b="true" sz="3100">
                <a:solidFill>
                  <a:srgbClr val="000000"/>
                </a:solidFill>
                <a:latin typeface="Times New Roman Bold"/>
                <a:ea typeface="Times New Roman Bold"/>
                <a:cs typeface="Times New Roman Bold"/>
                <a:sym typeface="Times New Roman Bold"/>
              </a:rPr>
              <a:t>Online voting is nothing but a secure voting tool that allows voters to cast a vote and view results online.</a:t>
            </a:r>
          </a:p>
          <a:p>
            <a:pPr algn="l">
              <a:lnSpc>
                <a:spcPts val="4340"/>
              </a:lnSpc>
            </a:pPr>
          </a:p>
          <a:p>
            <a:pPr algn="l" marL="669293" indent="-334646" lvl="1">
              <a:lnSpc>
                <a:spcPts val="4340"/>
              </a:lnSpc>
              <a:buFont typeface="Arial"/>
              <a:buChar char="•"/>
            </a:pPr>
            <a:r>
              <a:rPr lang="en-US" b="true" sz="3100">
                <a:solidFill>
                  <a:srgbClr val="000000"/>
                </a:solidFill>
                <a:latin typeface="Times New Roman Bold"/>
                <a:ea typeface="Times New Roman Bold"/>
                <a:cs typeface="Times New Roman Bold"/>
                <a:sym typeface="Times New Roman Bold"/>
              </a:rPr>
              <a:t>Online voting system allows voters to cast their votes without their physical presence rather from where they are with their devices connected to the internet. </a:t>
            </a:r>
          </a:p>
          <a:p>
            <a:pPr algn="l">
              <a:lnSpc>
                <a:spcPts val="4340"/>
              </a:lnSpc>
            </a:pPr>
          </a:p>
          <a:p>
            <a:pPr algn="l" marL="669293" indent="-334646" lvl="1">
              <a:lnSpc>
                <a:spcPts val="4340"/>
              </a:lnSpc>
              <a:buFont typeface="Arial"/>
              <a:buChar char="•"/>
            </a:pPr>
            <a:r>
              <a:rPr lang="en-US" b="true" sz="3100">
                <a:solidFill>
                  <a:srgbClr val="000000"/>
                </a:solidFill>
                <a:latin typeface="Times New Roman Bold"/>
                <a:ea typeface="Times New Roman Bold"/>
                <a:cs typeface="Times New Roman Bold"/>
                <a:sym typeface="Times New Roman Bold"/>
              </a:rPr>
              <a:t>It is also referred to as I-voting, online election system or online e-voting.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117673" y="222253"/>
            <a:ext cx="12052655" cy="1336669"/>
          </a:xfrm>
          <a:prstGeom prst="rect">
            <a:avLst/>
          </a:prstGeom>
        </p:spPr>
        <p:txBody>
          <a:bodyPr anchor="t" rtlCol="false" tIns="0" lIns="0" bIns="0" rIns="0">
            <a:spAutoFit/>
          </a:bodyPr>
          <a:lstStyle/>
          <a:p>
            <a:pPr algn="ctr">
              <a:lnSpc>
                <a:spcPts val="9800"/>
              </a:lnSpc>
            </a:pPr>
            <a:r>
              <a:rPr lang="en-US" b="true" sz="7000">
                <a:solidFill>
                  <a:srgbClr val="000000"/>
                </a:solidFill>
                <a:latin typeface="Times New Roman Bold"/>
                <a:ea typeface="Times New Roman Bold"/>
                <a:cs typeface="Times New Roman Bold"/>
                <a:sym typeface="Times New Roman Bold"/>
              </a:rPr>
              <a:t>PROBLEM OF STATEMENT</a:t>
            </a:r>
          </a:p>
        </p:txBody>
      </p:sp>
      <p:sp>
        <p:nvSpPr>
          <p:cNvPr name="TextBox 3" id="3"/>
          <p:cNvSpPr txBox="true"/>
          <p:nvPr/>
        </p:nvSpPr>
        <p:spPr>
          <a:xfrm rot="0">
            <a:off x="3421295" y="2725324"/>
            <a:ext cx="11445409" cy="6017260"/>
          </a:xfrm>
          <a:prstGeom prst="rect">
            <a:avLst/>
          </a:prstGeom>
        </p:spPr>
        <p:txBody>
          <a:bodyPr anchor="t" rtlCol="false" tIns="0" lIns="0" bIns="0" rIns="0">
            <a:spAutoFit/>
          </a:bodyPr>
          <a:lstStyle/>
          <a:p>
            <a:pPr algn="just" marL="669289" indent="-334645" lvl="1">
              <a:lnSpc>
                <a:spcPts val="4339"/>
              </a:lnSpc>
              <a:buFont typeface="Arial"/>
              <a:buChar char="•"/>
            </a:pPr>
            <a:r>
              <a:rPr lang="en-US" b="true" sz="3099">
                <a:solidFill>
                  <a:srgbClr val="000000"/>
                </a:solidFill>
                <a:latin typeface="Times New Roman Bold"/>
                <a:ea typeface="Times New Roman Bold"/>
                <a:cs typeface="Times New Roman Bold"/>
                <a:sym typeface="Times New Roman Bold"/>
              </a:rPr>
              <a:t> There are lots of drawbacks of both previous and present voting systems that require lots of human resource, time and money. </a:t>
            </a:r>
          </a:p>
          <a:p>
            <a:pPr algn="just">
              <a:lnSpc>
                <a:spcPts val="4339"/>
              </a:lnSpc>
            </a:pPr>
          </a:p>
          <a:p>
            <a:pPr algn="just" marL="669289" indent="-334645" lvl="1">
              <a:lnSpc>
                <a:spcPts val="4339"/>
              </a:lnSpc>
              <a:buFont typeface="Arial"/>
              <a:buChar char="•"/>
            </a:pPr>
            <a:r>
              <a:rPr lang="en-US" b="true" sz="3099">
                <a:solidFill>
                  <a:srgbClr val="000000"/>
                </a:solidFill>
                <a:latin typeface="Times New Roman Bold"/>
                <a:ea typeface="Times New Roman Bold"/>
                <a:cs typeface="Times New Roman Bold"/>
                <a:sym typeface="Times New Roman Bold"/>
              </a:rPr>
              <a:t>And mainly it requires lots of paper and paperwork for registration, identification, authentication, etc. Also, there are malpractices in the elections which result in chaos and violence. </a:t>
            </a:r>
          </a:p>
          <a:p>
            <a:pPr algn="just">
              <a:lnSpc>
                <a:spcPts val="4339"/>
              </a:lnSpc>
            </a:pPr>
          </a:p>
          <a:p>
            <a:pPr algn="just" marL="669289" indent="-334645" lvl="1">
              <a:lnSpc>
                <a:spcPts val="4339"/>
              </a:lnSpc>
              <a:buFont typeface="Arial"/>
              <a:buChar char="•"/>
            </a:pPr>
            <a:r>
              <a:rPr lang="en-US" b="true" sz="3099">
                <a:solidFill>
                  <a:srgbClr val="000000"/>
                </a:solidFill>
                <a:latin typeface="Times New Roman Bold"/>
                <a:ea typeface="Times New Roman Bold"/>
                <a:cs typeface="Times New Roman Bold"/>
                <a:sym typeface="Times New Roman Bold"/>
              </a:rPr>
              <a:t>Hence, there is a need to replace the current voting system with an online voting system which could overcome the cons of the previous system. </a:t>
            </a:r>
          </a:p>
          <a:p>
            <a:pPr algn="just">
              <a:lnSpc>
                <a:spcPts val="4339"/>
              </a:lnSpc>
            </a:pPr>
          </a:p>
        </p:txBody>
      </p:sp>
      <p:sp>
        <p:nvSpPr>
          <p:cNvPr name="Freeform 4" id="4"/>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733425"/>
            <a:ext cx="16230600" cy="1438269"/>
          </a:xfrm>
          <a:prstGeom prst="rect">
            <a:avLst/>
          </a:prstGeom>
        </p:spPr>
        <p:txBody>
          <a:bodyPr anchor="t" rtlCol="false" tIns="0" lIns="0" bIns="0" rIns="0">
            <a:spAutoFit/>
          </a:bodyPr>
          <a:lstStyle/>
          <a:p>
            <a:pPr algn="ctr">
              <a:lnSpc>
                <a:spcPts val="10500"/>
              </a:lnSpc>
            </a:pPr>
            <a:r>
              <a:rPr lang="en-US" b="true" sz="7500">
                <a:solidFill>
                  <a:srgbClr val="000000"/>
                </a:solidFill>
                <a:latin typeface="Times New Roman Bold"/>
                <a:ea typeface="Times New Roman Bold"/>
                <a:cs typeface="Times New Roman Bold"/>
                <a:sym typeface="Times New Roman Bold"/>
              </a:rPr>
              <a:t>OBJECTIVES</a:t>
            </a:r>
          </a:p>
        </p:txBody>
      </p:sp>
      <p:grpSp>
        <p:nvGrpSpPr>
          <p:cNvPr name="Group 3" id="3"/>
          <p:cNvGrpSpPr/>
          <p:nvPr/>
        </p:nvGrpSpPr>
        <p:grpSpPr>
          <a:xfrm rot="0">
            <a:off x="1944048" y="2870723"/>
            <a:ext cx="1091027" cy="1105361"/>
            <a:chOff x="0" y="0"/>
            <a:chExt cx="802260" cy="812800"/>
          </a:xfrm>
        </p:grpSpPr>
        <p:sp>
          <p:nvSpPr>
            <p:cNvPr name="Freeform 4" id="4"/>
            <p:cNvSpPr/>
            <p:nvPr/>
          </p:nvSpPr>
          <p:spPr>
            <a:xfrm flipH="false" flipV="false" rot="0">
              <a:off x="0" y="0"/>
              <a:ext cx="802260" cy="812800"/>
            </a:xfrm>
            <a:custGeom>
              <a:avLst/>
              <a:gdLst/>
              <a:ahLst/>
              <a:cxnLst/>
              <a:rect r="r" b="b" t="t" l="l"/>
              <a:pathLst>
                <a:path h="812800" w="802260">
                  <a:moveTo>
                    <a:pt x="401130" y="0"/>
                  </a:moveTo>
                  <a:cubicBezTo>
                    <a:pt x="179592" y="0"/>
                    <a:pt x="0" y="181951"/>
                    <a:pt x="0" y="406400"/>
                  </a:cubicBezTo>
                  <a:cubicBezTo>
                    <a:pt x="0" y="630849"/>
                    <a:pt x="179592" y="812800"/>
                    <a:pt x="401130" y="812800"/>
                  </a:cubicBezTo>
                  <a:cubicBezTo>
                    <a:pt x="622668" y="812800"/>
                    <a:pt x="802260" y="630849"/>
                    <a:pt x="802260" y="406400"/>
                  </a:cubicBezTo>
                  <a:cubicBezTo>
                    <a:pt x="802260" y="181951"/>
                    <a:pt x="622668" y="0"/>
                    <a:pt x="401130" y="0"/>
                  </a:cubicBezTo>
                  <a:close/>
                </a:path>
              </a:pathLst>
            </a:custGeom>
            <a:solidFill>
              <a:srgbClr val="FFFFFF"/>
            </a:solidFill>
          </p:spPr>
        </p:sp>
        <p:sp>
          <p:nvSpPr>
            <p:cNvPr name="TextBox 5" id="5"/>
            <p:cNvSpPr txBox="true"/>
            <p:nvPr/>
          </p:nvSpPr>
          <p:spPr>
            <a:xfrm>
              <a:off x="75212" y="38100"/>
              <a:ext cx="651836" cy="69850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944048" y="2840071"/>
            <a:ext cx="1091027" cy="966642"/>
          </a:xfrm>
          <a:prstGeom prst="rect">
            <a:avLst/>
          </a:prstGeom>
        </p:spPr>
        <p:txBody>
          <a:bodyPr anchor="t" rtlCol="false" tIns="0" lIns="0" bIns="0" rIns="0">
            <a:spAutoFit/>
          </a:bodyPr>
          <a:lstStyle/>
          <a:p>
            <a:pPr algn="ctr">
              <a:lnSpc>
                <a:spcPts val="7048"/>
              </a:lnSpc>
            </a:pPr>
            <a:r>
              <a:rPr lang="en-US" sz="5034" b="true">
                <a:solidFill>
                  <a:srgbClr val="000000"/>
                </a:solidFill>
                <a:latin typeface="Times New Roman Bold"/>
                <a:ea typeface="Times New Roman Bold"/>
                <a:cs typeface="Times New Roman Bold"/>
                <a:sym typeface="Times New Roman Bold"/>
              </a:rPr>
              <a:t>1</a:t>
            </a:r>
          </a:p>
        </p:txBody>
      </p:sp>
      <p:grpSp>
        <p:nvGrpSpPr>
          <p:cNvPr name="Group 7" id="7"/>
          <p:cNvGrpSpPr/>
          <p:nvPr/>
        </p:nvGrpSpPr>
        <p:grpSpPr>
          <a:xfrm rot="0">
            <a:off x="1944048" y="4927251"/>
            <a:ext cx="1091027" cy="1105361"/>
            <a:chOff x="0" y="0"/>
            <a:chExt cx="802260" cy="812800"/>
          </a:xfrm>
        </p:grpSpPr>
        <p:sp>
          <p:nvSpPr>
            <p:cNvPr name="Freeform 8" id="8"/>
            <p:cNvSpPr/>
            <p:nvPr/>
          </p:nvSpPr>
          <p:spPr>
            <a:xfrm flipH="false" flipV="false" rot="0">
              <a:off x="0" y="0"/>
              <a:ext cx="802260" cy="812800"/>
            </a:xfrm>
            <a:custGeom>
              <a:avLst/>
              <a:gdLst/>
              <a:ahLst/>
              <a:cxnLst/>
              <a:rect r="r" b="b" t="t" l="l"/>
              <a:pathLst>
                <a:path h="812800" w="802260">
                  <a:moveTo>
                    <a:pt x="401130" y="0"/>
                  </a:moveTo>
                  <a:cubicBezTo>
                    <a:pt x="179592" y="0"/>
                    <a:pt x="0" y="181951"/>
                    <a:pt x="0" y="406400"/>
                  </a:cubicBezTo>
                  <a:cubicBezTo>
                    <a:pt x="0" y="630849"/>
                    <a:pt x="179592" y="812800"/>
                    <a:pt x="401130" y="812800"/>
                  </a:cubicBezTo>
                  <a:cubicBezTo>
                    <a:pt x="622668" y="812800"/>
                    <a:pt x="802260" y="630849"/>
                    <a:pt x="802260" y="406400"/>
                  </a:cubicBezTo>
                  <a:cubicBezTo>
                    <a:pt x="802260" y="181951"/>
                    <a:pt x="622668" y="0"/>
                    <a:pt x="401130" y="0"/>
                  </a:cubicBezTo>
                  <a:close/>
                </a:path>
              </a:pathLst>
            </a:custGeom>
            <a:solidFill>
              <a:srgbClr val="FFFFFF"/>
            </a:solidFill>
          </p:spPr>
        </p:sp>
        <p:sp>
          <p:nvSpPr>
            <p:cNvPr name="TextBox 9" id="9"/>
            <p:cNvSpPr txBox="true"/>
            <p:nvPr/>
          </p:nvSpPr>
          <p:spPr>
            <a:xfrm>
              <a:off x="75212" y="38100"/>
              <a:ext cx="651836" cy="698500"/>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944048" y="4343918"/>
            <a:ext cx="1091027" cy="966642"/>
          </a:xfrm>
          <a:prstGeom prst="rect">
            <a:avLst/>
          </a:prstGeom>
        </p:spPr>
        <p:txBody>
          <a:bodyPr anchor="t" rtlCol="false" tIns="0" lIns="0" bIns="0" rIns="0">
            <a:spAutoFit/>
          </a:bodyPr>
          <a:lstStyle/>
          <a:p>
            <a:pPr algn="ctr">
              <a:lnSpc>
                <a:spcPts val="7048"/>
              </a:lnSpc>
            </a:pPr>
            <a:r>
              <a:rPr lang="en-US" sz="5034" b="true">
                <a:solidFill>
                  <a:srgbClr val="000000"/>
                </a:solidFill>
                <a:latin typeface="Times New Roman Bold"/>
                <a:ea typeface="Times New Roman Bold"/>
                <a:cs typeface="Times New Roman Bold"/>
                <a:sym typeface="Times New Roman Bold"/>
              </a:rPr>
              <a:t>2</a:t>
            </a:r>
          </a:p>
        </p:txBody>
      </p:sp>
      <p:grpSp>
        <p:nvGrpSpPr>
          <p:cNvPr name="Group 11" id="11"/>
          <p:cNvGrpSpPr/>
          <p:nvPr/>
        </p:nvGrpSpPr>
        <p:grpSpPr>
          <a:xfrm rot="0">
            <a:off x="1944048" y="6983779"/>
            <a:ext cx="1091027" cy="1105361"/>
            <a:chOff x="0" y="0"/>
            <a:chExt cx="802260" cy="812800"/>
          </a:xfrm>
        </p:grpSpPr>
        <p:sp>
          <p:nvSpPr>
            <p:cNvPr name="Freeform 12" id="12"/>
            <p:cNvSpPr/>
            <p:nvPr/>
          </p:nvSpPr>
          <p:spPr>
            <a:xfrm flipH="false" flipV="false" rot="0">
              <a:off x="0" y="0"/>
              <a:ext cx="802260" cy="812800"/>
            </a:xfrm>
            <a:custGeom>
              <a:avLst/>
              <a:gdLst/>
              <a:ahLst/>
              <a:cxnLst/>
              <a:rect r="r" b="b" t="t" l="l"/>
              <a:pathLst>
                <a:path h="812800" w="802260">
                  <a:moveTo>
                    <a:pt x="401130" y="0"/>
                  </a:moveTo>
                  <a:cubicBezTo>
                    <a:pt x="179592" y="0"/>
                    <a:pt x="0" y="181951"/>
                    <a:pt x="0" y="406400"/>
                  </a:cubicBezTo>
                  <a:cubicBezTo>
                    <a:pt x="0" y="630849"/>
                    <a:pt x="179592" y="812800"/>
                    <a:pt x="401130" y="812800"/>
                  </a:cubicBezTo>
                  <a:cubicBezTo>
                    <a:pt x="622668" y="812800"/>
                    <a:pt x="802260" y="630849"/>
                    <a:pt x="802260" y="406400"/>
                  </a:cubicBezTo>
                  <a:cubicBezTo>
                    <a:pt x="802260" y="181951"/>
                    <a:pt x="622668" y="0"/>
                    <a:pt x="401130" y="0"/>
                  </a:cubicBezTo>
                  <a:close/>
                </a:path>
              </a:pathLst>
            </a:custGeom>
            <a:solidFill>
              <a:srgbClr val="FFFFFF"/>
            </a:solidFill>
          </p:spPr>
        </p:sp>
        <p:sp>
          <p:nvSpPr>
            <p:cNvPr name="TextBox 13" id="13"/>
            <p:cNvSpPr txBox="true"/>
            <p:nvPr/>
          </p:nvSpPr>
          <p:spPr>
            <a:xfrm>
              <a:off x="75212" y="38100"/>
              <a:ext cx="651836" cy="6985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944048" y="5832587"/>
            <a:ext cx="1091027" cy="966642"/>
          </a:xfrm>
          <a:prstGeom prst="rect">
            <a:avLst/>
          </a:prstGeom>
        </p:spPr>
        <p:txBody>
          <a:bodyPr anchor="t" rtlCol="false" tIns="0" lIns="0" bIns="0" rIns="0">
            <a:spAutoFit/>
          </a:bodyPr>
          <a:lstStyle/>
          <a:p>
            <a:pPr algn="ctr">
              <a:lnSpc>
                <a:spcPts val="7048"/>
              </a:lnSpc>
            </a:pPr>
            <a:r>
              <a:rPr lang="en-US" sz="5034" b="true">
                <a:solidFill>
                  <a:srgbClr val="000000"/>
                </a:solidFill>
                <a:latin typeface="Times New Roman Bold"/>
                <a:ea typeface="Times New Roman Bold"/>
                <a:cs typeface="Times New Roman Bold"/>
                <a:sym typeface="Times New Roman Bold"/>
              </a:rPr>
              <a:t>3</a:t>
            </a:r>
          </a:p>
        </p:txBody>
      </p:sp>
      <p:sp>
        <p:nvSpPr>
          <p:cNvPr name="TextBox 15" id="15"/>
          <p:cNvSpPr txBox="true"/>
          <p:nvPr/>
        </p:nvSpPr>
        <p:spPr>
          <a:xfrm rot="0">
            <a:off x="3416075" y="3056606"/>
            <a:ext cx="14048126" cy="600245"/>
          </a:xfrm>
          <a:prstGeom prst="rect">
            <a:avLst/>
          </a:prstGeom>
        </p:spPr>
        <p:txBody>
          <a:bodyPr anchor="t" rtlCol="false" tIns="0" lIns="0" bIns="0" rIns="0">
            <a:spAutoFit/>
          </a:bodyPr>
          <a:lstStyle/>
          <a:p>
            <a:pPr algn="l">
              <a:lnSpc>
                <a:spcPts val="4322"/>
              </a:lnSpc>
            </a:pPr>
            <a:r>
              <a:rPr lang="en-US" sz="3087" b="true">
                <a:solidFill>
                  <a:srgbClr val="000000"/>
                </a:solidFill>
                <a:latin typeface="Times New Roman Bold"/>
                <a:ea typeface="Times New Roman Bold"/>
                <a:cs typeface="Times New Roman Bold"/>
                <a:sym typeface="Times New Roman Bold"/>
              </a:rPr>
              <a:t>  To create a secured, accessible digital voting system.</a:t>
            </a:r>
          </a:p>
        </p:txBody>
      </p:sp>
      <p:sp>
        <p:nvSpPr>
          <p:cNvPr name="TextBox 16" id="16"/>
          <p:cNvSpPr txBox="true"/>
          <p:nvPr/>
        </p:nvSpPr>
        <p:spPr>
          <a:xfrm rot="0">
            <a:off x="3578933" y="4560454"/>
            <a:ext cx="10383825" cy="600245"/>
          </a:xfrm>
          <a:prstGeom prst="rect">
            <a:avLst/>
          </a:prstGeom>
        </p:spPr>
        <p:txBody>
          <a:bodyPr anchor="t" rtlCol="false" tIns="0" lIns="0" bIns="0" rIns="0">
            <a:spAutoFit/>
          </a:bodyPr>
          <a:lstStyle/>
          <a:p>
            <a:pPr algn="l">
              <a:lnSpc>
                <a:spcPts val="4322"/>
              </a:lnSpc>
            </a:pPr>
            <a:r>
              <a:rPr lang="en-US" sz="3087" b="true">
                <a:solidFill>
                  <a:srgbClr val="000000"/>
                </a:solidFill>
                <a:latin typeface="Times New Roman Bold"/>
                <a:ea typeface="Times New Roman Bold"/>
                <a:cs typeface="Times New Roman Bold"/>
                <a:sym typeface="Times New Roman Bold"/>
              </a:rPr>
              <a:t> To let all the user cast votes. </a:t>
            </a:r>
          </a:p>
        </p:txBody>
      </p:sp>
      <p:sp>
        <p:nvSpPr>
          <p:cNvPr name="TextBox 17" id="17"/>
          <p:cNvSpPr txBox="true"/>
          <p:nvPr/>
        </p:nvSpPr>
        <p:spPr>
          <a:xfrm rot="0">
            <a:off x="3578933" y="6046524"/>
            <a:ext cx="14048126" cy="600245"/>
          </a:xfrm>
          <a:prstGeom prst="rect">
            <a:avLst/>
          </a:prstGeom>
        </p:spPr>
        <p:txBody>
          <a:bodyPr anchor="t" rtlCol="false" tIns="0" lIns="0" bIns="0" rIns="0">
            <a:spAutoFit/>
          </a:bodyPr>
          <a:lstStyle/>
          <a:p>
            <a:pPr algn="l">
              <a:lnSpc>
                <a:spcPts val="4322"/>
              </a:lnSpc>
            </a:pPr>
            <a:r>
              <a:rPr lang="en-US" sz="3087" b="true">
                <a:solidFill>
                  <a:srgbClr val="000000"/>
                </a:solidFill>
                <a:latin typeface="Times New Roman Bold"/>
                <a:ea typeface="Times New Roman Bold"/>
                <a:cs typeface="Times New Roman Bold"/>
                <a:sym typeface="Times New Roman Bold"/>
              </a:rPr>
              <a:t> To display real-time vote counts and maintain transparency in voting.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0220" y="1965523"/>
            <a:ext cx="516960" cy="51696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0"/>
              <a:ext cx="660400" cy="7366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752032" y="161928"/>
            <a:ext cx="16230600" cy="1438269"/>
          </a:xfrm>
          <a:prstGeom prst="rect">
            <a:avLst/>
          </a:prstGeom>
        </p:spPr>
        <p:txBody>
          <a:bodyPr anchor="t" rtlCol="false" tIns="0" lIns="0" bIns="0" rIns="0">
            <a:spAutoFit/>
          </a:bodyPr>
          <a:lstStyle/>
          <a:p>
            <a:pPr algn="ctr">
              <a:lnSpc>
                <a:spcPts val="10500"/>
              </a:lnSpc>
            </a:pPr>
            <a:r>
              <a:rPr lang="en-US" b="true" sz="7500">
                <a:solidFill>
                  <a:srgbClr val="000000"/>
                </a:solidFill>
                <a:latin typeface="Times New Roman Bold"/>
                <a:ea typeface="Times New Roman Bold"/>
                <a:cs typeface="Times New Roman Bold"/>
                <a:sym typeface="Times New Roman Bold"/>
              </a:rPr>
              <a:t>REQUIREMENT ANALYSIS</a:t>
            </a:r>
          </a:p>
        </p:txBody>
      </p:sp>
      <p:sp>
        <p:nvSpPr>
          <p:cNvPr name="Freeform 6" id="6"/>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339996" y="1965523"/>
            <a:ext cx="7919304" cy="5979075"/>
          </a:xfrm>
          <a:custGeom>
            <a:avLst/>
            <a:gdLst/>
            <a:ahLst/>
            <a:cxnLst/>
            <a:rect r="r" b="b" t="t" l="l"/>
            <a:pathLst>
              <a:path h="5979075" w="7919304">
                <a:moveTo>
                  <a:pt x="0" y="0"/>
                </a:moveTo>
                <a:lnTo>
                  <a:pt x="7919304" y="0"/>
                </a:lnTo>
                <a:lnTo>
                  <a:pt x="7919304" y="5979075"/>
                </a:lnTo>
                <a:lnTo>
                  <a:pt x="0" y="5979075"/>
                </a:lnTo>
                <a:lnTo>
                  <a:pt x="0" y="0"/>
                </a:lnTo>
                <a:close/>
              </a:path>
            </a:pathLst>
          </a:custGeom>
          <a:blipFill>
            <a:blip r:embed="rId4"/>
            <a:stretch>
              <a:fillRect l="0" t="0" r="0" b="0"/>
            </a:stretch>
          </a:blipFill>
        </p:spPr>
      </p:sp>
      <p:sp>
        <p:nvSpPr>
          <p:cNvPr name="TextBox 8" id="8"/>
          <p:cNvSpPr txBox="true"/>
          <p:nvPr/>
        </p:nvSpPr>
        <p:spPr>
          <a:xfrm rot="0">
            <a:off x="1613342" y="1688381"/>
            <a:ext cx="7530658" cy="890270"/>
          </a:xfrm>
          <a:prstGeom prst="rect">
            <a:avLst/>
          </a:prstGeom>
        </p:spPr>
        <p:txBody>
          <a:bodyPr anchor="t" rtlCol="false" tIns="0" lIns="0" bIns="0" rIns="0">
            <a:spAutoFit/>
          </a:bodyPr>
          <a:lstStyle/>
          <a:p>
            <a:pPr algn="l">
              <a:lnSpc>
                <a:spcPts val="6580"/>
              </a:lnSpc>
            </a:pPr>
            <a:r>
              <a:rPr lang="en-US" sz="4700" b="true">
                <a:solidFill>
                  <a:srgbClr val="000000"/>
                </a:solidFill>
                <a:latin typeface="Times New Roman Bold"/>
                <a:ea typeface="Times New Roman Bold"/>
                <a:cs typeface="Times New Roman Bold"/>
                <a:sym typeface="Times New Roman Bold"/>
              </a:rPr>
              <a:t>Functional Requirement</a:t>
            </a:r>
          </a:p>
        </p:txBody>
      </p:sp>
      <p:sp>
        <p:nvSpPr>
          <p:cNvPr name="TextBox 9" id="9"/>
          <p:cNvSpPr txBox="true"/>
          <p:nvPr/>
        </p:nvSpPr>
        <p:spPr>
          <a:xfrm rot="0">
            <a:off x="752032" y="2826301"/>
            <a:ext cx="7533739" cy="5697789"/>
          </a:xfrm>
          <a:prstGeom prst="rect">
            <a:avLst/>
          </a:prstGeom>
        </p:spPr>
        <p:txBody>
          <a:bodyPr anchor="t" rtlCol="false" tIns="0" lIns="0" bIns="0" rIns="0">
            <a:spAutoFit/>
          </a:bodyPr>
          <a:lstStyle/>
          <a:p>
            <a:pPr algn="just">
              <a:lnSpc>
                <a:spcPts val="4098"/>
              </a:lnSpc>
            </a:pPr>
            <a:r>
              <a:rPr lang="en-US" sz="2927" b="true">
                <a:solidFill>
                  <a:srgbClr val="000000"/>
                </a:solidFill>
                <a:latin typeface="Times New Roman Bold"/>
                <a:ea typeface="Times New Roman Bold"/>
                <a:cs typeface="Times New Roman Bold"/>
                <a:sym typeface="Times New Roman Bold"/>
              </a:rPr>
              <a:t> The use case diagram represents the requirement of the system comprising use cases, voters, admin and their relationships. This use case diagram shows functional requirements of the system between admin and the user when registered as a voter. When registered as a voter, he/she can login to cast a vote to the candidate. Candidates can receive votes and select a party. Admin looks after the overall management of the system.</a:t>
            </a:r>
          </a:p>
          <a:p>
            <a:pPr algn="l">
              <a:lnSpc>
                <a:spcPts val="4098"/>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411484"/>
            <a:ext cx="16230600" cy="1024883"/>
          </a:xfrm>
          <a:prstGeom prst="rect">
            <a:avLst/>
          </a:prstGeom>
        </p:spPr>
        <p:txBody>
          <a:bodyPr anchor="t" rtlCol="false" tIns="0" lIns="0" bIns="0" rIns="0">
            <a:spAutoFit/>
          </a:bodyPr>
          <a:lstStyle/>
          <a:p>
            <a:pPr algn="ctr">
              <a:lnSpc>
                <a:spcPts val="7560"/>
              </a:lnSpc>
            </a:pPr>
            <a:r>
              <a:rPr lang="en-US" b="true" sz="5400">
                <a:solidFill>
                  <a:srgbClr val="000000"/>
                </a:solidFill>
                <a:latin typeface="Times New Roman Bold"/>
                <a:ea typeface="Times New Roman Bold"/>
                <a:cs typeface="Times New Roman Bold"/>
                <a:sym typeface="Times New Roman Bold"/>
              </a:rPr>
              <a:t>NON FUNCTIONAL REQUIREMENT</a:t>
            </a:r>
          </a:p>
        </p:txBody>
      </p:sp>
      <p:sp>
        <p:nvSpPr>
          <p:cNvPr name="Freeform 3" id="3"/>
          <p:cNvSpPr/>
          <p:nvPr/>
        </p:nvSpPr>
        <p:spPr>
          <a:xfrm flipH="false" flipV="false" rot="0">
            <a:off x="13417488" y="614217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722855" y="2385790"/>
            <a:ext cx="12842290" cy="5372545"/>
          </a:xfrm>
          <a:prstGeom prst="rect">
            <a:avLst/>
          </a:prstGeom>
        </p:spPr>
        <p:txBody>
          <a:bodyPr anchor="t" rtlCol="false" tIns="0" lIns="0" bIns="0" rIns="0">
            <a:spAutoFit/>
          </a:bodyPr>
          <a:lstStyle/>
          <a:p>
            <a:pPr algn="just" marL="724882" indent="-362441" lvl="1">
              <a:lnSpc>
                <a:spcPts val="4700"/>
              </a:lnSpc>
              <a:buFont typeface="Arial"/>
              <a:buChar char="•"/>
            </a:pPr>
            <a:r>
              <a:rPr lang="en-US" b="true" sz="3357">
                <a:solidFill>
                  <a:srgbClr val="000000"/>
                </a:solidFill>
                <a:latin typeface="Times New Roman Bold"/>
                <a:ea typeface="Times New Roman Bold"/>
                <a:cs typeface="Times New Roman Bold"/>
                <a:sym typeface="Times New Roman Bold"/>
              </a:rPr>
              <a:t>Security</a:t>
            </a:r>
          </a:p>
          <a:p>
            <a:pPr algn="just">
              <a:lnSpc>
                <a:spcPts val="4700"/>
              </a:lnSpc>
            </a:pPr>
          </a:p>
          <a:p>
            <a:pPr algn="just" marL="724882" indent="-362441" lvl="1">
              <a:lnSpc>
                <a:spcPts val="4700"/>
              </a:lnSpc>
              <a:buFont typeface="Arial"/>
              <a:buChar char="•"/>
            </a:pPr>
            <a:r>
              <a:rPr lang="en-US" b="true" sz="3357">
                <a:solidFill>
                  <a:srgbClr val="000000"/>
                </a:solidFill>
                <a:latin typeface="Times New Roman Bold"/>
                <a:ea typeface="Times New Roman Bold"/>
                <a:cs typeface="Times New Roman Bold"/>
                <a:sym typeface="Times New Roman Bold"/>
              </a:rPr>
              <a:t>Performance</a:t>
            </a:r>
          </a:p>
          <a:p>
            <a:pPr algn="just">
              <a:lnSpc>
                <a:spcPts val="4700"/>
              </a:lnSpc>
            </a:pPr>
          </a:p>
          <a:p>
            <a:pPr algn="just" marL="724882" indent="-362441" lvl="1">
              <a:lnSpc>
                <a:spcPts val="4700"/>
              </a:lnSpc>
              <a:buFont typeface="Arial"/>
              <a:buChar char="•"/>
            </a:pPr>
            <a:r>
              <a:rPr lang="en-US" b="true" sz="3357">
                <a:solidFill>
                  <a:srgbClr val="000000"/>
                </a:solidFill>
                <a:latin typeface="Times New Roman Bold"/>
                <a:ea typeface="Times New Roman Bold"/>
                <a:cs typeface="Times New Roman Bold"/>
                <a:sym typeface="Times New Roman Bold"/>
              </a:rPr>
              <a:t>Maintainability</a:t>
            </a:r>
          </a:p>
          <a:p>
            <a:pPr algn="just">
              <a:lnSpc>
                <a:spcPts val="4700"/>
              </a:lnSpc>
            </a:pPr>
          </a:p>
          <a:p>
            <a:pPr algn="just" marL="724882" indent="-362441" lvl="1">
              <a:lnSpc>
                <a:spcPts val="4700"/>
              </a:lnSpc>
              <a:buFont typeface="Arial"/>
              <a:buChar char="•"/>
            </a:pPr>
            <a:r>
              <a:rPr lang="en-US" b="true" sz="3357">
                <a:solidFill>
                  <a:srgbClr val="000000"/>
                </a:solidFill>
                <a:latin typeface="Times New Roman Bold"/>
                <a:ea typeface="Times New Roman Bold"/>
                <a:cs typeface="Times New Roman Bold"/>
                <a:sym typeface="Times New Roman Bold"/>
              </a:rPr>
              <a:t>Reliability</a:t>
            </a:r>
          </a:p>
          <a:p>
            <a:pPr algn="just">
              <a:lnSpc>
                <a:spcPts val="4700"/>
              </a:lnSpc>
            </a:pPr>
          </a:p>
          <a:p>
            <a:pPr algn="just" marL="724882" indent="-362441" lvl="1">
              <a:lnSpc>
                <a:spcPts val="4700"/>
              </a:lnSpc>
              <a:buFont typeface="Arial"/>
              <a:buChar char="•"/>
            </a:pPr>
            <a:r>
              <a:rPr lang="en-US" b="true" sz="3357">
                <a:solidFill>
                  <a:srgbClr val="000000"/>
                </a:solidFill>
                <a:latin typeface="Times New Roman Bold"/>
                <a:ea typeface="Times New Roman Bold"/>
                <a:cs typeface="Times New Roman Bold"/>
                <a:sym typeface="Times New Roman Bold"/>
              </a:rPr>
              <a:t>Scalability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553980" y="60325"/>
            <a:ext cx="13180039" cy="1612901"/>
          </a:xfrm>
          <a:prstGeom prst="rect">
            <a:avLst/>
          </a:prstGeom>
        </p:spPr>
        <p:txBody>
          <a:bodyPr anchor="t" rtlCol="false" tIns="0" lIns="0" bIns="0" rIns="0">
            <a:spAutoFit/>
          </a:bodyPr>
          <a:lstStyle/>
          <a:p>
            <a:pPr algn="ctr">
              <a:lnSpc>
                <a:spcPts val="11899"/>
              </a:lnSpc>
            </a:pPr>
            <a:r>
              <a:rPr lang="en-US" b="true" sz="8499">
                <a:solidFill>
                  <a:srgbClr val="000000"/>
                </a:solidFill>
                <a:latin typeface="Times New Roman Bold"/>
                <a:ea typeface="Times New Roman Bold"/>
                <a:cs typeface="Times New Roman Bold"/>
                <a:sym typeface="Times New Roman Bold"/>
              </a:rPr>
              <a:t>DATA MODELING</a:t>
            </a:r>
          </a:p>
        </p:txBody>
      </p:sp>
      <p:sp>
        <p:nvSpPr>
          <p:cNvPr name="Freeform 3" id="3"/>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2451" y="1996029"/>
            <a:ext cx="11247685" cy="6987624"/>
          </a:xfrm>
          <a:custGeom>
            <a:avLst/>
            <a:gdLst/>
            <a:ahLst/>
            <a:cxnLst/>
            <a:rect r="r" b="b" t="t" l="l"/>
            <a:pathLst>
              <a:path h="6987624" w="11247685">
                <a:moveTo>
                  <a:pt x="0" y="0"/>
                </a:moveTo>
                <a:lnTo>
                  <a:pt x="11247685" y="0"/>
                </a:lnTo>
                <a:lnTo>
                  <a:pt x="11247685" y="6987625"/>
                </a:lnTo>
                <a:lnTo>
                  <a:pt x="0" y="6987625"/>
                </a:lnTo>
                <a:lnTo>
                  <a:pt x="0" y="0"/>
                </a:lnTo>
                <a:close/>
              </a:path>
            </a:pathLst>
          </a:custGeom>
          <a:blipFill>
            <a:blip r:embed="rId4"/>
            <a:stretch>
              <a:fillRect l="0" t="0" r="0" b="0"/>
            </a:stretch>
          </a:blipFill>
        </p:spPr>
      </p:sp>
      <p:sp>
        <p:nvSpPr>
          <p:cNvPr name="TextBox 6" id="6"/>
          <p:cNvSpPr txBox="true"/>
          <p:nvPr/>
        </p:nvSpPr>
        <p:spPr>
          <a:xfrm rot="0">
            <a:off x="2225240" y="9202729"/>
            <a:ext cx="6882108" cy="512445"/>
          </a:xfrm>
          <a:prstGeom prst="rect">
            <a:avLst/>
          </a:prstGeom>
        </p:spPr>
        <p:txBody>
          <a:bodyPr anchor="t" rtlCol="false" tIns="0" lIns="0" bIns="0" rIns="0">
            <a:spAutoFit/>
          </a:bodyPr>
          <a:lstStyle/>
          <a:p>
            <a:pPr algn="ctr">
              <a:lnSpc>
                <a:spcPts val="3779"/>
              </a:lnSpc>
            </a:pPr>
            <a:r>
              <a:rPr lang="en-US" b="true" sz="2700">
                <a:solidFill>
                  <a:srgbClr val="000000"/>
                </a:solidFill>
                <a:latin typeface="Times New Roman Bold"/>
                <a:ea typeface="Times New Roman Bold"/>
                <a:cs typeface="Times New Roman Bold"/>
                <a:sym typeface="Times New Roman Bold"/>
              </a:rPr>
              <a:t>Fig: ER DIAGRAM</a:t>
            </a:r>
          </a:p>
        </p:txBody>
      </p:sp>
      <p:sp>
        <p:nvSpPr>
          <p:cNvPr name="TextBox 7" id="7"/>
          <p:cNvSpPr txBox="true"/>
          <p:nvPr/>
        </p:nvSpPr>
        <p:spPr>
          <a:xfrm rot="0">
            <a:off x="11290136" y="2379456"/>
            <a:ext cx="6646968" cy="6166047"/>
          </a:xfrm>
          <a:prstGeom prst="rect">
            <a:avLst/>
          </a:prstGeom>
        </p:spPr>
        <p:txBody>
          <a:bodyPr anchor="t" rtlCol="false" tIns="0" lIns="0" bIns="0" rIns="0">
            <a:spAutoFit/>
          </a:bodyPr>
          <a:lstStyle/>
          <a:p>
            <a:pPr algn="just" marL="538074" indent="-269037" lvl="1">
              <a:lnSpc>
                <a:spcPts val="3489"/>
              </a:lnSpc>
              <a:buFont typeface="Arial"/>
              <a:buChar char="•"/>
            </a:pPr>
            <a:r>
              <a:rPr lang="en-US" b="true" sz="2492">
                <a:solidFill>
                  <a:srgbClr val="000000"/>
                </a:solidFill>
                <a:latin typeface="Times New Roman Bold"/>
                <a:ea typeface="Times New Roman Bold"/>
                <a:cs typeface="Times New Roman Bold"/>
                <a:sym typeface="Times New Roman Bold"/>
              </a:rPr>
              <a:t>This model shows entities, relationships between entities, mapping and the entity relationship models. </a:t>
            </a:r>
          </a:p>
          <a:p>
            <a:pPr algn="just">
              <a:lnSpc>
                <a:spcPts val="3489"/>
              </a:lnSpc>
            </a:pPr>
          </a:p>
          <a:p>
            <a:pPr algn="just" marL="538074" indent="-269037" lvl="1">
              <a:lnSpc>
                <a:spcPts val="3489"/>
              </a:lnSpc>
              <a:buFont typeface="Arial"/>
              <a:buChar char="•"/>
            </a:pPr>
            <a:r>
              <a:rPr lang="en-US" b="true" sz="2492">
                <a:solidFill>
                  <a:srgbClr val="000000"/>
                </a:solidFill>
                <a:latin typeface="Times New Roman Bold"/>
                <a:ea typeface="Times New Roman Bold"/>
                <a:cs typeface="Times New Roman Bold"/>
                <a:sym typeface="Times New Roman Bold"/>
              </a:rPr>
              <a:t>User provides all the required information and gets a role. When assigned a voter, he/she can cast a vote. </a:t>
            </a:r>
          </a:p>
          <a:p>
            <a:pPr algn="just">
              <a:lnSpc>
                <a:spcPts val="3489"/>
              </a:lnSpc>
            </a:pPr>
          </a:p>
          <a:p>
            <a:pPr algn="just" marL="538074" indent="-269037" lvl="1">
              <a:lnSpc>
                <a:spcPts val="3489"/>
              </a:lnSpc>
              <a:buFont typeface="Arial"/>
              <a:buChar char="•"/>
            </a:pPr>
            <a:r>
              <a:rPr lang="en-US" b="true" sz="2492">
                <a:solidFill>
                  <a:srgbClr val="000000"/>
                </a:solidFill>
                <a:latin typeface="Times New Roman Bold"/>
                <a:ea typeface="Times New Roman Bold"/>
                <a:cs typeface="Times New Roman Bold"/>
                <a:sym typeface="Times New Roman Bold"/>
              </a:rPr>
              <a:t>When assigned a candidate he/she is assigned a party. </a:t>
            </a:r>
          </a:p>
          <a:p>
            <a:pPr algn="just">
              <a:lnSpc>
                <a:spcPts val="3489"/>
              </a:lnSpc>
            </a:pPr>
          </a:p>
          <a:p>
            <a:pPr algn="just" marL="538074" indent="-269037" lvl="1">
              <a:lnSpc>
                <a:spcPts val="3489"/>
              </a:lnSpc>
              <a:buFont typeface="Arial"/>
              <a:buChar char="•"/>
            </a:pPr>
            <a:r>
              <a:rPr lang="en-US" b="true" sz="2492">
                <a:solidFill>
                  <a:srgbClr val="000000"/>
                </a:solidFill>
                <a:latin typeface="Times New Roman Bold"/>
                <a:ea typeface="Times New Roman Bold"/>
                <a:cs typeface="Times New Roman Bold"/>
                <a:sym typeface="Times New Roman Bold"/>
              </a:rPr>
              <a:t>Vote count gets the number of casted votes along with party name, voter info and provides it to result which can be viewed by everyone.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553980" y="161928"/>
            <a:ext cx="13180039" cy="1438269"/>
          </a:xfrm>
          <a:prstGeom prst="rect">
            <a:avLst/>
          </a:prstGeom>
        </p:spPr>
        <p:txBody>
          <a:bodyPr anchor="t" rtlCol="false" tIns="0" lIns="0" bIns="0" rIns="0">
            <a:spAutoFit/>
          </a:bodyPr>
          <a:lstStyle/>
          <a:p>
            <a:pPr algn="ctr">
              <a:lnSpc>
                <a:spcPts val="10500"/>
              </a:lnSpc>
            </a:pPr>
            <a:r>
              <a:rPr lang="en-US" b="true" sz="7500">
                <a:solidFill>
                  <a:srgbClr val="000000"/>
                </a:solidFill>
                <a:latin typeface="Times New Roman Bold"/>
                <a:ea typeface="Times New Roman Bold"/>
                <a:cs typeface="Times New Roman Bold"/>
                <a:sym typeface="Times New Roman Bold"/>
              </a:rPr>
              <a:t>PROCESS MODELING</a:t>
            </a:r>
          </a:p>
        </p:txBody>
      </p:sp>
      <p:sp>
        <p:nvSpPr>
          <p:cNvPr name="Freeform 3" id="3"/>
          <p:cNvSpPr/>
          <p:nvPr/>
        </p:nvSpPr>
        <p:spPr>
          <a:xfrm flipH="false" flipV="false" rot="0">
            <a:off x="1475832"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72122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45253" y="2321498"/>
            <a:ext cx="10890209" cy="3634659"/>
          </a:xfrm>
          <a:custGeom>
            <a:avLst/>
            <a:gdLst/>
            <a:ahLst/>
            <a:cxnLst/>
            <a:rect r="r" b="b" t="t" l="l"/>
            <a:pathLst>
              <a:path h="3634659" w="10890209">
                <a:moveTo>
                  <a:pt x="0" y="0"/>
                </a:moveTo>
                <a:lnTo>
                  <a:pt x="10890209" y="0"/>
                </a:lnTo>
                <a:lnTo>
                  <a:pt x="10890209" y="3634659"/>
                </a:lnTo>
                <a:lnTo>
                  <a:pt x="0" y="3634659"/>
                </a:lnTo>
                <a:lnTo>
                  <a:pt x="0" y="0"/>
                </a:lnTo>
                <a:close/>
              </a:path>
            </a:pathLst>
          </a:custGeom>
          <a:blipFill>
            <a:blip r:embed="rId4"/>
            <a:stretch>
              <a:fillRect l="0" t="0" r="0" b="0"/>
            </a:stretch>
          </a:blipFill>
        </p:spPr>
      </p:sp>
      <p:sp>
        <p:nvSpPr>
          <p:cNvPr name="TextBox 6" id="6"/>
          <p:cNvSpPr txBox="true"/>
          <p:nvPr/>
        </p:nvSpPr>
        <p:spPr>
          <a:xfrm rot="0">
            <a:off x="11797512" y="1990694"/>
            <a:ext cx="6238913" cy="7330851"/>
          </a:xfrm>
          <a:prstGeom prst="rect">
            <a:avLst/>
          </a:prstGeom>
        </p:spPr>
        <p:txBody>
          <a:bodyPr anchor="t" rtlCol="false" tIns="0" lIns="0" bIns="0" rIns="0">
            <a:spAutoFit/>
          </a:bodyPr>
          <a:lstStyle/>
          <a:p>
            <a:pPr algn="just" marL="595631" indent="-297816" lvl="1">
              <a:lnSpc>
                <a:spcPts val="3862"/>
              </a:lnSpc>
              <a:buFont typeface="Arial"/>
              <a:buChar char="•"/>
            </a:pPr>
            <a:r>
              <a:rPr lang="en-US" b="true" sz="2758">
                <a:solidFill>
                  <a:srgbClr val="000000"/>
                </a:solidFill>
                <a:latin typeface="Times New Roman Bold"/>
                <a:ea typeface="Times New Roman Bold"/>
                <a:cs typeface="Times New Roman Bold"/>
                <a:sym typeface="Times New Roman Bold"/>
              </a:rPr>
              <a:t> DFD is an abstract description of the system. DFDs are in levels which represent increasing information flow and functional detail. </a:t>
            </a:r>
          </a:p>
          <a:p>
            <a:pPr algn="just">
              <a:lnSpc>
                <a:spcPts val="3862"/>
              </a:lnSpc>
            </a:pPr>
          </a:p>
          <a:p>
            <a:pPr algn="just" marL="595631" indent="-297816" lvl="1">
              <a:lnSpc>
                <a:spcPts val="3862"/>
              </a:lnSpc>
              <a:buFont typeface="Arial"/>
              <a:buChar char="•"/>
            </a:pPr>
            <a:r>
              <a:rPr lang="en-US" b="true" sz="2758">
                <a:solidFill>
                  <a:srgbClr val="000000"/>
                </a:solidFill>
                <a:latin typeface="Times New Roman Bold"/>
                <a:ea typeface="Times New Roman Bold"/>
                <a:cs typeface="Times New Roman Bold"/>
                <a:sym typeface="Times New Roman Bold"/>
              </a:rPr>
              <a:t>User chooses a role either as a voter or a candidate. All the registration votes and voting details are stored in the database. </a:t>
            </a:r>
          </a:p>
          <a:p>
            <a:pPr algn="just">
              <a:lnSpc>
                <a:spcPts val="3862"/>
              </a:lnSpc>
            </a:pPr>
          </a:p>
          <a:p>
            <a:pPr algn="just" marL="595631" indent="-297816" lvl="1">
              <a:lnSpc>
                <a:spcPts val="3862"/>
              </a:lnSpc>
              <a:buFont typeface="Arial"/>
              <a:buChar char="•"/>
            </a:pPr>
            <a:r>
              <a:rPr lang="en-US" b="true" sz="2758">
                <a:solidFill>
                  <a:srgbClr val="000000"/>
                </a:solidFill>
                <a:latin typeface="Times New Roman Bold"/>
                <a:ea typeface="Times New Roman Bold"/>
                <a:cs typeface="Times New Roman Bold"/>
                <a:sym typeface="Times New Roman Bold"/>
              </a:rPr>
              <a:t>As the admin manages elections, he/she manages voters and candidate information too. System generates results which can be viewed by admin.</a:t>
            </a:r>
          </a:p>
          <a:p>
            <a:pPr algn="l">
              <a:lnSpc>
                <a:spcPts val="3862"/>
              </a:lnSpc>
            </a:pPr>
          </a:p>
        </p:txBody>
      </p:sp>
      <p:sp>
        <p:nvSpPr>
          <p:cNvPr name="TextBox 7" id="7"/>
          <p:cNvSpPr txBox="true"/>
          <p:nvPr/>
        </p:nvSpPr>
        <p:spPr>
          <a:xfrm rot="0">
            <a:off x="2649304" y="6575282"/>
            <a:ext cx="6882108" cy="512445"/>
          </a:xfrm>
          <a:prstGeom prst="rect">
            <a:avLst/>
          </a:prstGeom>
        </p:spPr>
        <p:txBody>
          <a:bodyPr anchor="t" rtlCol="false" tIns="0" lIns="0" bIns="0" rIns="0">
            <a:spAutoFit/>
          </a:bodyPr>
          <a:lstStyle/>
          <a:p>
            <a:pPr algn="ctr">
              <a:lnSpc>
                <a:spcPts val="3779"/>
              </a:lnSpc>
            </a:pPr>
            <a:r>
              <a:rPr lang="en-US" b="true" sz="2700">
                <a:solidFill>
                  <a:srgbClr val="000000"/>
                </a:solidFill>
                <a:latin typeface="Times New Roman Bold"/>
                <a:ea typeface="Times New Roman Bold"/>
                <a:cs typeface="Times New Roman Bold"/>
                <a:sym typeface="Times New Roman Bold"/>
              </a:rPr>
              <a:t>Fig: Context level DFD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DAGgfrfWmUE</dc:identifier>
  <dcterms:modified xsi:type="dcterms:W3CDTF">2011-08-01T06:04:30Z</dcterms:modified>
  <cp:revision>1</cp:revision>
  <dc:title>ovs final</dc:title>
</cp:coreProperties>
</file>