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70" r:id="rId7"/>
    <p:sldId id="261" r:id="rId8"/>
    <p:sldId id="269" r:id="rId9"/>
    <p:sldId id="262" r:id="rId10"/>
    <p:sldId id="268" r:id="rId11"/>
    <p:sldId id="263" r:id="rId12"/>
    <p:sldId id="267" r:id="rId13"/>
    <p:sldId id="264" r:id="rId14"/>
    <p:sldId id="265" r:id="rId15"/>
    <p:sldId id="266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9A0BC3-E030-45B9-A264-0BDD2E749D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PowerPoint </a:t>
            </a:r>
            <a:r>
              <a:rPr lang="en-US" dirty="0" smtClean="0"/>
              <a:t>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4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906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Top 15 aircraft makes by total incidents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7843"/>
            <a:ext cx="8229600" cy="4044076"/>
          </a:xfrm>
        </p:spPr>
      </p:pic>
    </p:spTree>
    <p:extLst>
      <p:ext uri="{BB962C8B-B14F-4D97-AF65-F5344CB8AC3E}">
        <p14:creationId xmlns:p14="http://schemas.microsoft.com/office/powerpoint/2010/main" val="21027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Safety Over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8229600" cy="3474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Line graph: Accidents per year</a:t>
            </a:r>
          </a:p>
          <a:p>
            <a:pPr marL="0" indent="0">
              <a:buNone/>
            </a:pPr>
            <a:r>
              <a:rPr lang="en-US" dirty="0" smtClean="0"/>
              <a:t>Line graph: Average fatality rate per year</a:t>
            </a:r>
          </a:p>
          <a:p>
            <a:pPr marL="0" indent="0">
              <a:buNone/>
            </a:pPr>
            <a:r>
              <a:rPr lang="en-US" dirty="0" smtClean="0"/>
              <a:t>Insight: Aviation safety has improved steadily since the 1980s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1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Safety Over </a:t>
            </a:r>
            <a:r>
              <a:rPr lang="en-US" dirty="0" smtClean="0"/>
              <a:t>Time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7843"/>
            <a:ext cx="8229600" cy="4044076"/>
          </a:xfrm>
        </p:spPr>
      </p:pic>
    </p:spTree>
    <p:extLst>
      <p:ext uri="{BB962C8B-B14F-4D97-AF65-F5344CB8AC3E}">
        <p14:creationId xmlns:p14="http://schemas.microsoft.com/office/powerpoint/2010/main" val="183405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Key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865120"/>
          </a:xfrm>
        </p:spPr>
        <p:txBody>
          <a:bodyPr/>
          <a:lstStyle/>
          <a:p>
            <a:r>
              <a:rPr lang="en-US" dirty="0" smtClean="0"/>
              <a:t>Purchase models with &gt;20 events and fatality rate &lt;5%</a:t>
            </a:r>
          </a:p>
          <a:p>
            <a:r>
              <a:rPr lang="en-US" dirty="0" smtClean="0"/>
              <a:t>Prefer newer twin-engine or turboprop aircraft</a:t>
            </a:r>
          </a:p>
          <a:p>
            <a:r>
              <a:rPr lang="en-US" dirty="0" smtClean="0"/>
              <a:t>Avoid older aircraft primarily used for recreational or personal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716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Interactive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76600"/>
            <a:ext cx="8229600" cy="30937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Screenshot of Power BI dashboard</a:t>
            </a:r>
          </a:p>
          <a:p>
            <a:pPr marL="0" indent="0">
              <a:buNone/>
            </a:pPr>
            <a:r>
              <a:rPr lang="en-US" dirty="0" smtClean="0"/>
              <a:t>Mention filters: aircraft, engine, weather, flight phase</a:t>
            </a:r>
          </a:p>
          <a:p>
            <a:pPr marL="0" indent="0">
              <a:buNone/>
            </a:pPr>
            <a:r>
              <a:rPr lang="en-US" dirty="0" smtClean="0"/>
              <a:t>Encourage hands-on 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6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941320"/>
          </a:xfrm>
        </p:spPr>
        <p:txBody>
          <a:bodyPr/>
          <a:lstStyle/>
          <a:p>
            <a:r>
              <a:rPr lang="en-US" dirty="0" smtClean="0"/>
              <a:t>Conduct due diligence on top models</a:t>
            </a:r>
          </a:p>
          <a:p>
            <a:r>
              <a:rPr lang="en-US" dirty="0" smtClean="0"/>
              <a:t>Integrate risk scoring into procurement process</a:t>
            </a:r>
          </a:p>
          <a:p>
            <a:r>
              <a:rPr lang="en-US" dirty="0" smtClean="0"/>
              <a:t>Explore maintenance/parts availability for shortlisted aircraft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0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+mn-lt"/>
              </a:rPr>
              <a:t>Thank you</a:t>
            </a:r>
            <a:endParaRPr lang="en-US" sz="8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8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38200"/>
            <a:ext cx="7543800" cy="2079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/>
              <a:t>Aviation Risk Analysis:</a:t>
            </a:r>
            <a:br>
              <a:rPr lang="en-US" sz="3600" dirty="0" smtClean="0"/>
            </a:br>
            <a:r>
              <a:rPr lang="en-US" sz="3100" dirty="0" smtClean="0"/>
              <a:t>Recommendations for Safer Aircraft Investment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800" dirty="0">
                <a:latin typeface="+mj-lt"/>
              </a:rPr>
              <a:t>Based on NTSB </a:t>
            </a:r>
            <a:r>
              <a:rPr lang="en-US" sz="1800" dirty="0" smtClean="0">
                <a:latin typeface="+mj-lt"/>
              </a:rPr>
              <a:t>Data (1962–2023</a:t>
            </a:r>
            <a:r>
              <a:rPr lang="en-US" sz="1800" dirty="0">
                <a:latin typeface="+mj-lt"/>
              </a:rPr>
              <a:t>)</a:t>
            </a:r>
          </a:p>
          <a:p>
            <a:pPr algn="l"/>
            <a:r>
              <a:rPr lang="en-US" sz="1800" dirty="0">
                <a:latin typeface="+mj-lt"/>
              </a:rPr>
              <a:t>Presenter: </a:t>
            </a:r>
            <a:r>
              <a:rPr lang="en-US" sz="1800" dirty="0" err="1" smtClean="0">
                <a:latin typeface="+mj-lt"/>
              </a:rPr>
              <a:t>Antonine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Pelicier</a:t>
            </a:r>
            <a:endParaRPr lang="en-US" sz="1800" dirty="0">
              <a:latin typeface="+mj-lt"/>
            </a:endParaRPr>
          </a:p>
          <a:p>
            <a:pPr algn="l"/>
            <a:r>
              <a:rPr lang="en-US" sz="1800" dirty="0" smtClean="0">
                <a:latin typeface="+mj-lt"/>
              </a:rPr>
              <a:t>Date: 15/06/2025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995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0"/>
            <a:ext cx="8229600" cy="2133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Company wants to expand into aviation</a:t>
            </a:r>
          </a:p>
          <a:p>
            <a:r>
              <a:rPr lang="en-US" dirty="0" smtClean="0"/>
              <a:t>Goal: Determine safest aircraft to buy and operate</a:t>
            </a:r>
          </a:p>
          <a:p>
            <a:r>
              <a:rPr lang="en-US" dirty="0" smtClean="0"/>
              <a:t>Based on historical accident and fatality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2362200"/>
          </a:xfrm>
        </p:spPr>
        <p:txBody>
          <a:bodyPr/>
          <a:lstStyle/>
          <a:p>
            <a:r>
              <a:rPr lang="en-US" dirty="0" smtClean="0"/>
              <a:t>Cleaned and analyzed 88,889 accident reports</a:t>
            </a:r>
          </a:p>
          <a:p>
            <a:r>
              <a:rPr lang="en-US" dirty="0" smtClean="0"/>
              <a:t>Focused on model, engine type, flight purpose, and fatality risk</a:t>
            </a:r>
          </a:p>
          <a:p>
            <a:r>
              <a:rPr lang="en-US" dirty="0" smtClean="0"/>
              <a:t>Developed risk scores and ranked aircraft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Aircraft Safety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179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List of safest aircraft by model Bar chart: Top 10 models with lowest fatality rates (min 20 incidents) Callout: e.g., “Cessna 172 has 0.03 average fatality rate over 200+ incidents”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0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Top 15 aircraft makes </a:t>
            </a:r>
            <a:r>
              <a:rPr lang="en-US" sz="4000" dirty="0"/>
              <a:t>with </a:t>
            </a:r>
            <a:r>
              <a:rPr lang="en-US" sz="4000" dirty="0"/>
              <a:t>lowest fatality rate per </a:t>
            </a:r>
            <a:r>
              <a:rPr lang="en-US" sz="4000" dirty="0"/>
              <a:t>incident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2481"/>
            <a:ext cx="8229600" cy="4044076"/>
          </a:xfrm>
        </p:spPr>
      </p:pic>
    </p:spTree>
    <p:extLst>
      <p:ext uri="{BB962C8B-B14F-4D97-AF65-F5344CB8AC3E}">
        <p14:creationId xmlns:p14="http://schemas.microsoft.com/office/powerpoint/2010/main" val="405449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Engine Type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5509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Chart: Average fatality rate by engine type</a:t>
            </a:r>
          </a:p>
          <a:p>
            <a:pPr marL="0" indent="0">
              <a:buNone/>
            </a:pPr>
            <a:r>
              <a:rPr lang="en-US" dirty="0" smtClean="0"/>
              <a:t>Summary:</a:t>
            </a:r>
          </a:p>
          <a:p>
            <a:pPr marL="0" indent="0">
              <a:buNone/>
            </a:pPr>
            <a:r>
              <a:rPr lang="en-US" dirty="0" smtClean="0"/>
              <a:t>Turboprop/turbojet engines show fewer</a:t>
            </a:r>
          </a:p>
          <a:p>
            <a:pPr marL="0" indent="0">
              <a:buNone/>
            </a:pPr>
            <a:r>
              <a:rPr lang="en-US" dirty="0" smtClean="0"/>
              <a:t>fatalities</a:t>
            </a:r>
          </a:p>
          <a:p>
            <a:pPr marL="0" indent="0">
              <a:buNone/>
            </a:pPr>
            <a:r>
              <a:rPr lang="en-US" dirty="0" smtClean="0"/>
              <a:t>Reciprocating engines (piston-based) are</a:t>
            </a:r>
          </a:p>
          <a:p>
            <a:pPr marL="0" indent="0">
              <a:buNone/>
            </a:pPr>
            <a:r>
              <a:rPr lang="en-US" dirty="0" smtClean="0"/>
              <a:t>more common in risky incidents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9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Top 15 </a:t>
            </a:r>
            <a:r>
              <a:rPr lang="en-US" sz="4000" dirty="0" smtClean="0"/>
              <a:t>Aircraft </a:t>
            </a:r>
            <a:r>
              <a:rPr lang="en-US" sz="4000" dirty="0"/>
              <a:t>makes with lowest high damage rate per incident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82481"/>
            <a:ext cx="8229600" cy="4044076"/>
          </a:xfrm>
        </p:spPr>
      </p:pic>
    </p:spTree>
    <p:extLst>
      <p:ext uri="{BB962C8B-B14F-4D97-AF65-F5344CB8AC3E}">
        <p14:creationId xmlns:p14="http://schemas.microsoft.com/office/powerpoint/2010/main" val="274472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Flight Purpose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2941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Chart: Fatality rates by purpose (e.g., personal, commercial, training)</a:t>
            </a:r>
          </a:p>
          <a:p>
            <a:pPr marL="0" indent="0">
              <a:buNone/>
            </a:pPr>
            <a:r>
              <a:rPr lang="en-US" dirty="0" smtClean="0"/>
              <a:t>Insight: Personal flights are 3× more fatal than commercial flights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6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</TotalTime>
  <Words>302</Words>
  <Application>Microsoft Office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PowerPoint Presentation Structure</vt:lpstr>
      <vt:lpstr>Aviation Risk Analysis: Recommendations for Safer Aircraft Investment </vt:lpstr>
      <vt:lpstr>Executive Summary</vt:lpstr>
      <vt:lpstr>Methodology</vt:lpstr>
      <vt:lpstr>Aircraft Safety Insights</vt:lpstr>
      <vt:lpstr>Top 15 aircraft makes with lowest fatality rate per incident</vt:lpstr>
      <vt:lpstr>Engine Type Risk</vt:lpstr>
      <vt:lpstr>Top 15 Aircraft makes with lowest high damage rate per incident</vt:lpstr>
      <vt:lpstr>Flight Purpose Risk</vt:lpstr>
      <vt:lpstr>Top 15 aircraft makes by total incidents</vt:lpstr>
      <vt:lpstr>Safety Over Time</vt:lpstr>
      <vt:lpstr>Safety Over Time graph</vt:lpstr>
      <vt:lpstr>Key Recommendations</vt:lpstr>
      <vt:lpstr>Interactive Dashboard</vt:lpstr>
      <vt:lpstr>Next Steps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 Structure</dc:title>
  <dc:creator>Windows User</dc:creator>
  <cp:lastModifiedBy>Windows User</cp:lastModifiedBy>
  <cp:revision>7</cp:revision>
  <dcterms:created xsi:type="dcterms:W3CDTF">2025-06-12T21:37:25Z</dcterms:created>
  <dcterms:modified xsi:type="dcterms:W3CDTF">2025-06-16T02:03:42Z</dcterms:modified>
</cp:coreProperties>
</file>