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6" r:id="rId3"/>
    <p:sldId id="258" r:id="rId4"/>
    <p:sldId id="259" r:id="rId5"/>
    <p:sldId id="272" r:id="rId6"/>
    <p:sldId id="260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71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1276" y="-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69A0BC3-E030-45B9-A264-0BDD2E749D4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07F5CC1-7A9C-4830-8266-2A466632B892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133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PowerPoint Presentation</a:t>
            </a:r>
            <a:br>
              <a:rPr lang="en-US" dirty="0" smtClean="0"/>
            </a:br>
            <a:r>
              <a:rPr lang="en-US" dirty="0" smtClean="0"/>
              <a:t>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043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2400" i="1" dirty="0"/>
              <a:t>Worldwide Gross vs. Number of Votes (log scale for votes</a:t>
            </a:r>
            <a:r>
              <a:rPr lang="en-US" sz="2400" i="1" dirty="0" smtClean="0"/>
              <a:t>)</a:t>
            </a:r>
            <a:br>
              <a:rPr lang="en-US" sz="2400" i="1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1600" i="1" dirty="0">
                <a:solidFill>
                  <a:schemeClr val="tx1"/>
                </a:solidFill>
              </a:rPr>
              <a:t>Show a positive trend, emphasizing that higher vote counts often correspond to higher gross</a:t>
            </a:r>
            <a:r>
              <a:rPr lang="en-US" sz="1600" i="1" dirty="0" smtClean="0">
                <a:solidFill>
                  <a:schemeClr val="tx1"/>
                </a:solidFill>
              </a:rPr>
              <a:t>.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52" y="1935163"/>
            <a:ext cx="7541696" cy="4389437"/>
          </a:xfrm>
        </p:spPr>
      </p:pic>
    </p:spTree>
    <p:extLst>
      <p:ext uri="{BB962C8B-B14F-4D97-AF65-F5344CB8AC3E}">
        <p14:creationId xmlns:p14="http://schemas.microsoft.com/office/powerpoint/2010/main" val="1300623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4851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Recommendation 2: Invest in Films with Broad </a:t>
            </a:r>
            <a:r>
              <a:rPr lang="en-US" sz="3600" b="1" dirty="0" smtClean="0"/>
              <a:t>Appeal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67000"/>
            <a:ext cx="8229600" cy="3048000"/>
          </a:xfrm>
        </p:spPr>
        <p:txBody>
          <a:bodyPr/>
          <a:lstStyle/>
          <a:p>
            <a:r>
              <a:rPr lang="en-US" b="1" dirty="0" smtClean="0"/>
              <a:t>Actionable </a:t>
            </a:r>
            <a:r>
              <a:rPr lang="en-US" b="1" dirty="0"/>
              <a:t>Advice</a:t>
            </a:r>
            <a:r>
              <a:rPr lang="en-US" dirty="0"/>
              <a:t>: Beyond just critical acclaim, aim to produce movies that can generate widespread interest and encourage broad audience participation and discussion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</a:t>
            </a:r>
            <a:r>
              <a:rPr lang="en-US" dirty="0"/>
              <a:t>: High audience engagement directly translates into higher ticket sales and overall box office revenue.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873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/>
              <a:t>Key Finding 3: The Reach of Universal </a:t>
            </a:r>
            <a:r>
              <a:rPr lang="en-US" sz="4000" b="1" dirty="0" smtClean="0"/>
              <a:t>Themes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2200"/>
            <a:ext cx="8229600" cy="34290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highest-grossing films are often those that resonate with a very wide audience, as evidenced by their substantial number of votes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suggests that movies with universal themes or broad appeal are more likely to attract a large and diverse demographic.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5674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 smtClean="0"/>
              <a:t>Reinforcing </a:t>
            </a:r>
            <a:r>
              <a:rPr lang="en-US" sz="3200" dirty="0"/>
              <a:t>the idea of reaching a large audience base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992" y="1935163"/>
            <a:ext cx="7990015" cy="4389437"/>
          </a:xfrm>
        </p:spPr>
      </p:pic>
    </p:spTree>
    <p:extLst>
      <p:ext uri="{BB962C8B-B14F-4D97-AF65-F5344CB8AC3E}">
        <p14:creationId xmlns:p14="http://schemas.microsoft.com/office/powerpoint/2010/main" val="5873377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668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Recommendation 3: Focus on Broad Audience Resonance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14600"/>
            <a:ext cx="8229600" cy="3550920"/>
          </a:xfrm>
        </p:spPr>
        <p:txBody>
          <a:bodyPr/>
          <a:lstStyle/>
          <a:p>
            <a:r>
              <a:rPr lang="en-US" b="1" dirty="0" smtClean="0"/>
              <a:t>Actionable </a:t>
            </a:r>
            <a:r>
              <a:rPr lang="en-US" b="1" dirty="0"/>
              <a:t>Advice</a:t>
            </a:r>
            <a:r>
              <a:rPr lang="en-US" dirty="0"/>
              <a:t>: Prioritize stories, themes, and intellectual properties that have the potential to appeal to a diverse and large demographic, rather than overly niche markets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</a:t>
            </a:r>
            <a:r>
              <a:rPr lang="en-US" dirty="0"/>
              <a:t>: Maximizing reach to a wide audience is key to unlocking the highest box office revenue potential.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1376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Conclusion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3474720"/>
          </a:xfrm>
        </p:spPr>
        <p:txBody>
          <a:bodyPr>
            <a:normAutofit/>
          </a:bodyPr>
          <a:lstStyle/>
          <a:p>
            <a:r>
              <a:rPr lang="en-US" b="1" dirty="0" smtClean="0"/>
              <a:t>Key </a:t>
            </a:r>
            <a:r>
              <a:rPr lang="en-US" b="1" dirty="0"/>
              <a:t>Takeaways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Genre Matters</a:t>
            </a:r>
            <a:r>
              <a:rPr lang="en-US" dirty="0"/>
              <a:t>: Adventure, Action, and Sci-Fi are top performers.</a:t>
            </a:r>
          </a:p>
          <a:p>
            <a:pPr lvl="1"/>
            <a:r>
              <a:rPr lang="en-US" b="1" dirty="0"/>
              <a:t>Engagement is Gold</a:t>
            </a:r>
            <a:r>
              <a:rPr lang="en-US" dirty="0"/>
              <a:t>: Films that generate high audience interest and votes drive greater revenue.</a:t>
            </a:r>
          </a:p>
          <a:p>
            <a:pPr lvl="1"/>
            <a:r>
              <a:rPr lang="en-US" b="1" dirty="0"/>
              <a:t>Broad Appeal Wins</a:t>
            </a:r>
            <a:r>
              <a:rPr lang="en-US" dirty="0"/>
              <a:t>: Universal themes and widespread resonance lead to blockbuster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1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066800"/>
            <a:ext cx="8229600" cy="1143000"/>
          </a:xfrm>
        </p:spPr>
        <p:txBody>
          <a:bodyPr/>
          <a:lstStyle/>
          <a:p>
            <a:pPr algn="ctr"/>
            <a:r>
              <a:rPr lang="en-US" b="1" dirty="0" smtClean="0"/>
              <a:t>My </a:t>
            </a:r>
            <a:r>
              <a:rPr lang="en-US" b="1" dirty="0"/>
              <a:t>Path </a:t>
            </a:r>
            <a:r>
              <a:rPr lang="en-US" b="1" dirty="0" smtClean="0"/>
              <a:t>Forward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2331720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strategically focusing on these areas, </a:t>
            </a:r>
            <a:r>
              <a:rPr lang="en-US" dirty="0" smtClean="0"/>
              <a:t>my </a:t>
            </a:r>
            <a:r>
              <a:rPr lang="en-US" dirty="0"/>
              <a:t>new movie studio is well-positioned to create compelling content that captures audiences and achieves significant box office success.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443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14300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/>
              <a:t>Next Steps for the </a:t>
            </a:r>
            <a:r>
              <a:rPr lang="en-US" sz="4400" b="1" dirty="0" smtClean="0"/>
              <a:t>Studio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398520"/>
          </a:xfrm>
        </p:spPr>
        <p:txBody>
          <a:bodyPr/>
          <a:lstStyle/>
          <a:p>
            <a:r>
              <a:rPr lang="en-US" dirty="0" smtClean="0"/>
              <a:t>Conduct </a:t>
            </a:r>
            <a:r>
              <a:rPr lang="en-US" dirty="0"/>
              <a:t>deeper market research within identified top genres.</a:t>
            </a:r>
          </a:p>
          <a:p>
            <a:r>
              <a:rPr lang="en-US" dirty="0"/>
              <a:t>Develop concepts that prioritize broad audience appeal and potential for high engagement.</a:t>
            </a:r>
          </a:p>
          <a:p>
            <a:r>
              <a:rPr lang="en-US" dirty="0"/>
              <a:t>Strategize talent acquisition and marketing efforts to align with these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471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362200"/>
            <a:ext cx="8305800" cy="1143000"/>
          </a:xfrm>
        </p:spPr>
        <p:txBody>
          <a:bodyPr>
            <a:noAutofit/>
          </a:bodyPr>
          <a:lstStyle/>
          <a:p>
            <a:pPr algn="ctr"/>
            <a:r>
              <a:rPr lang="en-US" sz="8800" dirty="0" smtClean="0">
                <a:latin typeface="+mn-lt"/>
              </a:rPr>
              <a:t>Thank you</a:t>
            </a:r>
            <a:endParaRPr lang="en-US" sz="8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08890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066800"/>
            <a:ext cx="7543800" cy="2079625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dirty="0">
                <a:effectLst/>
              </a:rPr>
              <a:t>Movie Studio Data </a:t>
            </a:r>
            <a:r>
              <a:rPr lang="en-US" sz="4900" dirty="0" smtClean="0">
                <a:effectLst/>
              </a:rPr>
              <a:t>Analysis</a:t>
            </a:r>
            <a:r>
              <a:rPr lang="en-US" sz="4000" dirty="0" smtClean="0">
                <a:effectLst/>
              </a:rPr>
              <a:t/>
            </a:r>
            <a:br>
              <a:rPr lang="en-US" sz="4000" dirty="0" smtClean="0">
                <a:effectLst/>
              </a:rPr>
            </a:br>
            <a:r>
              <a:rPr lang="en-US" sz="3200" dirty="0">
                <a:effectLst/>
              </a:rPr>
              <a:t/>
            </a:r>
            <a:br>
              <a:rPr lang="en-US" sz="3200" dirty="0">
                <a:effectLst/>
              </a:rPr>
            </a:br>
            <a:r>
              <a:rPr lang="en-US" sz="3200" b="0" dirty="0" smtClean="0">
                <a:solidFill>
                  <a:schemeClr val="bg1"/>
                </a:solidFill>
                <a:effectLst/>
              </a:rPr>
              <a:t>A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ctionable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recommendations for the head 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to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launch a </a:t>
            </a:r>
            <a:r>
              <a:rPr lang="en-US" sz="2800" b="0" dirty="0" smtClean="0">
                <a:solidFill>
                  <a:schemeClr val="bg1"/>
                </a:solidFill>
                <a:effectLst/>
              </a:rPr>
              <a:t>new movie </a:t>
            </a:r>
            <a:r>
              <a:rPr lang="en-US" sz="2800" b="0" dirty="0">
                <a:solidFill>
                  <a:schemeClr val="bg1"/>
                </a:solidFill>
                <a:effectLst/>
              </a:rPr>
              <a:t>studio</a:t>
            </a:r>
            <a:r>
              <a:rPr lang="en-US" sz="2800" b="0" dirty="0">
                <a:effectLst/>
              </a:rPr>
              <a:t/>
            </a:r>
            <a:br>
              <a:rPr lang="en-US" sz="2800" b="0" dirty="0">
                <a:effectLst/>
              </a:rPr>
            </a:br>
            <a:endParaRPr lang="en-US" sz="2800" b="0" dirty="0">
              <a:effectLst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581400"/>
            <a:ext cx="7854696" cy="1752600"/>
          </a:xfrm>
        </p:spPr>
        <p:txBody>
          <a:bodyPr>
            <a:noAutofit/>
          </a:bodyPr>
          <a:lstStyle/>
          <a:p>
            <a:pPr algn="l"/>
            <a:r>
              <a:rPr lang="en-US" sz="2400" b="1" dirty="0">
                <a:latin typeface="+mj-lt"/>
              </a:rPr>
              <a:t>Based on </a:t>
            </a:r>
            <a:r>
              <a:rPr lang="en-US" sz="2400" b="1" dirty="0"/>
              <a:t>Box Office Mojo and </a:t>
            </a:r>
            <a:r>
              <a:rPr lang="en-US" sz="2400" b="1" dirty="0" smtClean="0"/>
              <a:t>IMDB movie datasets</a:t>
            </a:r>
          </a:p>
          <a:p>
            <a:pPr algn="l"/>
            <a:r>
              <a:rPr lang="en-US" sz="2400" b="1" dirty="0" smtClean="0">
                <a:latin typeface="+mj-lt"/>
              </a:rPr>
              <a:t>Presenter</a:t>
            </a:r>
            <a:r>
              <a:rPr lang="en-US" sz="2400" b="1" dirty="0">
                <a:latin typeface="+mj-lt"/>
              </a:rPr>
              <a:t>: </a:t>
            </a:r>
            <a:r>
              <a:rPr lang="en-US" sz="2400" b="1" dirty="0" err="1" smtClean="0">
                <a:latin typeface="+mj-lt"/>
              </a:rPr>
              <a:t>Antonine</a:t>
            </a:r>
            <a:r>
              <a:rPr lang="en-US" sz="2400" b="1" dirty="0" smtClean="0">
                <a:latin typeface="+mj-lt"/>
              </a:rPr>
              <a:t> </a:t>
            </a:r>
            <a:r>
              <a:rPr lang="en-US" sz="2400" b="1" dirty="0" err="1" smtClean="0">
                <a:latin typeface="+mj-lt"/>
              </a:rPr>
              <a:t>Pelicier</a:t>
            </a:r>
            <a:endParaRPr lang="en-US" sz="2400" b="1" dirty="0" smtClean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Email: antoninepelicier10@gmail.com</a:t>
            </a:r>
            <a:endParaRPr lang="en-US" sz="2400" b="1" dirty="0">
              <a:latin typeface="+mj-lt"/>
            </a:endParaRPr>
          </a:p>
          <a:p>
            <a:pPr algn="l"/>
            <a:r>
              <a:rPr lang="en-US" sz="2400" b="1" dirty="0" smtClean="0">
                <a:latin typeface="+mj-lt"/>
              </a:rPr>
              <a:t>Date: </a:t>
            </a:r>
            <a:r>
              <a:rPr lang="en-US" sz="2400" b="1" dirty="0" smtClean="0">
                <a:latin typeface="+mj-lt"/>
              </a:rPr>
              <a:t>20</a:t>
            </a:r>
            <a:r>
              <a:rPr lang="en-US" sz="2400" b="1" dirty="0" smtClean="0">
                <a:latin typeface="+mj-lt"/>
              </a:rPr>
              <a:t>/07/2025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29958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Introduction &amp; The Business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38400"/>
            <a:ext cx="8229600" cy="3200400"/>
          </a:xfrm>
        </p:spPr>
        <p:txBody>
          <a:bodyPr>
            <a:normAutofit fontScale="85000" lnSpcReduction="20000"/>
          </a:bodyPr>
          <a:lstStyle/>
          <a:p>
            <a:endParaRPr lang="en-US" b="1" dirty="0"/>
          </a:p>
          <a:p>
            <a:r>
              <a:rPr lang="en-US" b="1" dirty="0"/>
              <a:t>The Big Picture:</a:t>
            </a:r>
            <a:r>
              <a:rPr lang="en-US" dirty="0"/>
              <a:t> </a:t>
            </a:r>
            <a:r>
              <a:rPr lang="en-US" dirty="0" smtClean="0"/>
              <a:t>My </a:t>
            </a:r>
            <a:r>
              <a:rPr lang="en-US" dirty="0"/>
              <a:t>company is venturing into the exciting world of original video content with a new movie studio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The Challenge:</a:t>
            </a:r>
            <a:r>
              <a:rPr lang="en-US" dirty="0"/>
              <a:t> </a:t>
            </a:r>
            <a:r>
              <a:rPr lang="en-US" dirty="0" smtClean="0"/>
              <a:t>I am </a:t>
            </a:r>
            <a:r>
              <a:rPr lang="en-US" dirty="0"/>
              <a:t>new to this space and need to understand what drives success in the competitive film industry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 smtClean="0"/>
              <a:t>My </a:t>
            </a:r>
            <a:r>
              <a:rPr lang="en-US" b="1" dirty="0"/>
              <a:t>Goal:</a:t>
            </a:r>
            <a:r>
              <a:rPr lang="en-US" dirty="0"/>
              <a:t> To identify the types of films currently performing best at the box office and provide actionable recommendations to guide </a:t>
            </a:r>
            <a:r>
              <a:rPr lang="en-US" dirty="0" smtClean="0"/>
              <a:t>my </a:t>
            </a:r>
            <a:r>
              <a:rPr lang="en-US" dirty="0"/>
              <a:t>studio's strategy.</a:t>
            </a:r>
          </a:p>
        </p:txBody>
      </p:sp>
    </p:spTree>
    <p:extLst>
      <p:ext uri="{BB962C8B-B14F-4D97-AF65-F5344CB8AC3E}">
        <p14:creationId xmlns:p14="http://schemas.microsoft.com/office/powerpoint/2010/main" val="2780354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My </a:t>
            </a:r>
            <a:r>
              <a:rPr lang="en-US" b="1" dirty="0"/>
              <a:t>Data </a:t>
            </a:r>
            <a:r>
              <a:rPr lang="en-US" b="1" dirty="0" smtClean="0"/>
              <a:t>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3622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To </a:t>
            </a:r>
            <a:r>
              <a:rPr lang="en-US" dirty="0"/>
              <a:t>uncover these insights, I</a:t>
            </a:r>
            <a:r>
              <a:rPr lang="en-US" dirty="0" smtClean="0"/>
              <a:t>'ve </a:t>
            </a:r>
            <a:r>
              <a:rPr lang="en-US" dirty="0"/>
              <a:t>analyzed data from two key industry sources:</a:t>
            </a:r>
          </a:p>
          <a:p>
            <a:pPr lvl="1"/>
            <a:r>
              <a:rPr lang="en-US" b="1" dirty="0"/>
              <a:t>Box Office Mojo</a:t>
            </a:r>
            <a:r>
              <a:rPr lang="en-US" dirty="0"/>
              <a:t>: Provides crucial financial performance metrics, including domestic and foreign gross revenue.</a:t>
            </a:r>
          </a:p>
          <a:p>
            <a:pPr lvl="1"/>
            <a:r>
              <a:rPr lang="en-US" b="1" dirty="0"/>
              <a:t>IMDB</a:t>
            </a:r>
            <a:r>
              <a:rPr lang="en-US" dirty="0"/>
              <a:t>: Offers rich movie metadata, such as genres, release years, audience ratings, and the number of votes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16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My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438400"/>
            <a:ext cx="8229600" cy="2362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I </a:t>
            </a:r>
            <a:r>
              <a:rPr lang="en-US" dirty="0"/>
              <a:t>meticulously merged these datasets, linking financial success to specific movie characteristics and audience reception.</a:t>
            </a:r>
          </a:p>
        </p:txBody>
      </p:sp>
    </p:spTree>
    <p:extLst>
      <p:ext uri="{BB962C8B-B14F-4D97-AF65-F5344CB8AC3E}">
        <p14:creationId xmlns:p14="http://schemas.microsoft.com/office/powerpoint/2010/main" val="3868988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Key Finding 1: Genre Dominance in Box Office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179320"/>
          </a:xfrm>
        </p:spPr>
        <p:txBody>
          <a:bodyPr>
            <a:normAutofit/>
          </a:bodyPr>
          <a:lstStyle/>
          <a:p>
            <a:r>
              <a:rPr lang="en-US" dirty="0" smtClean="0"/>
              <a:t>My </a:t>
            </a:r>
            <a:r>
              <a:rPr lang="en-US" dirty="0"/>
              <a:t>analysis reveals that certain genres consistently outperform others in terms of average worldwide gross.</a:t>
            </a:r>
          </a:p>
          <a:p>
            <a:r>
              <a:rPr lang="en-US" b="1" dirty="0"/>
              <a:t>The Leaders</a:t>
            </a:r>
            <a:r>
              <a:rPr lang="en-US" dirty="0"/>
              <a:t>: </a:t>
            </a:r>
            <a:r>
              <a:rPr lang="en-US" b="1" dirty="0"/>
              <a:t>Adventure, Action, and Sci-Fi</a:t>
            </a:r>
            <a:r>
              <a:rPr lang="en-US" dirty="0"/>
              <a:t> films stand out as the top-earning categories.</a:t>
            </a:r>
          </a:p>
        </p:txBody>
      </p:sp>
    </p:spTree>
    <p:extLst>
      <p:ext uri="{BB962C8B-B14F-4D97-AF65-F5344CB8AC3E}">
        <p14:creationId xmlns:p14="http://schemas.microsoft.com/office/powerpoint/2010/main" val="2931505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90600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/>
              <a:t>Top 10 Movie Genres by Average Worldwide Gross (Millions USD)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>
                <a:solidFill>
                  <a:schemeClr val="tx1"/>
                </a:solidFill>
              </a:rPr>
              <a:t>Visually highlight Adventure, Action, Sci-Fi as leading.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362200"/>
            <a:ext cx="8229600" cy="4256690"/>
          </a:xfrm>
        </p:spPr>
      </p:pic>
    </p:spTree>
    <p:extLst>
      <p:ext uri="{BB962C8B-B14F-4D97-AF65-F5344CB8AC3E}">
        <p14:creationId xmlns:p14="http://schemas.microsoft.com/office/powerpoint/2010/main" val="1438052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90600"/>
            <a:ext cx="8229600" cy="13716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Recommendation 1: Prioritize High-Performing Genres</a:t>
            </a:r>
            <a:endParaRPr lang="en-US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276600"/>
            <a:ext cx="8229600" cy="217932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 smtClean="0"/>
              <a:t>Actionable Advice</a:t>
            </a:r>
            <a:r>
              <a:rPr lang="en-US" dirty="0" smtClean="0"/>
              <a:t>: For my initial film slate, focus development efforts on </a:t>
            </a:r>
            <a:r>
              <a:rPr lang="en-US" b="1" dirty="0" smtClean="0"/>
              <a:t>Adventure, Action, and Sci-Fi</a:t>
            </a:r>
            <a:r>
              <a:rPr lang="en-US" dirty="0" smtClean="0"/>
              <a:t> genres.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</a:t>
            </a:r>
            <a:r>
              <a:rPr lang="en-US" dirty="0"/>
              <a:t>: These genres have a proven track record of generating the highest average box office returns, offering the strongest potential for financial success.</a:t>
            </a:r>
          </a:p>
        </p:txBody>
      </p:sp>
    </p:spTree>
    <p:extLst>
      <p:ext uri="{BB962C8B-B14F-4D97-AF65-F5344CB8AC3E}">
        <p14:creationId xmlns:p14="http://schemas.microsoft.com/office/powerpoint/2010/main" val="1634808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990600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Key Finding 2: The Power of Audience </a:t>
            </a:r>
            <a:r>
              <a:rPr lang="en-US" sz="4000" b="1" dirty="0" smtClean="0"/>
              <a:t>Engagement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819400"/>
            <a:ext cx="8229600" cy="3485147"/>
          </a:xfrm>
        </p:spPr>
        <p:txBody>
          <a:bodyPr/>
          <a:lstStyle/>
          <a:p>
            <a:r>
              <a:rPr lang="en-US" dirty="0" smtClean="0"/>
              <a:t>While </a:t>
            </a:r>
            <a:r>
              <a:rPr lang="en-US" dirty="0"/>
              <a:t>a good average rating is valuable, </a:t>
            </a:r>
            <a:r>
              <a:rPr lang="en-US" dirty="0" smtClean="0"/>
              <a:t>my </a:t>
            </a:r>
            <a:r>
              <a:rPr lang="en-US" dirty="0"/>
              <a:t>data indicates that the </a:t>
            </a:r>
            <a:r>
              <a:rPr lang="en-US" b="1" dirty="0"/>
              <a:t>number of audience votes</a:t>
            </a:r>
            <a:r>
              <a:rPr lang="en-US" dirty="0"/>
              <a:t> (a proxy for broad engagement and interest) is a stronger predictor of high worldwide gross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Films that capture significant public attention and discussion tend to perform better financially.</a:t>
            </a:r>
          </a:p>
        </p:txBody>
      </p:sp>
    </p:spTree>
    <p:extLst>
      <p:ext uri="{BB962C8B-B14F-4D97-AF65-F5344CB8AC3E}">
        <p14:creationId xmlns:p14="http://schemas.microsoft.com/office/powerpoint/2010/main" val="16277517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100</TotalTime>
  <Words>642</Words>
  <Application>Microsoft Office PowerPoint</Application>
  <PresentationFormat>On-screen Show (4:3)</PresentationFormat>
  <Paragraphs>57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Flow</vt:lpstr>
      <vt:lpstr>PowerPoint Presentation Structure</vt:lpstr>
      <vt:lpstr>Movie Studio Data Analysis  Actionable recommendations for the head to launch a new movie studio </vt:lpstr>
      <vt:lpstr>Introduction &amp; The Business Problem</vt:lpstr>
      <vt:lpstr>My Data Sources</vt:lpstr>
      <vt:lpstr>My Process</vt:lpstr>
      <vt:lpstr>Key Finding 1: Genre Dominance in Box Office</vt:lpstr>
      <vt:lpstr>Top 10 Movie Genres by Average Worldwide Gross (Millions USD) Visually highlight Adventure, Action, Sci-Fi as leading.</vt:lpstr>
      <vt:lpstr>Recommendation 1: Prioritize High-Performing Genres</vt:lpstr>
      <vt:lpstr>Key Finding 2: The Power of Audience Engagement</vt:lpstr>
      <vt:lpstr>Worldwide Gross vs. Number of Votes (log scale for votes)  Show a positive trend, emphasizing that higher vote counts often correspond to higher gross.</vt:lpstr>
      <vt:lpstr>Recommendation 2: Invest in Films with Broad Appeal</vt:lpstr>
      <vt:lpstr>Key Finding 3: The Reach of Universal Themes</vt:lpstr>
      <vt:lpstr>Reinforcing the idea of reaching a large audience base</vt:lpstr>
      <vt:lpstr>Recommendation 3: Focus on Broad Audience Resonance</vt:lpstr>
      <vt:lpstr>Conclusion </vt:lpstr>
      <vt:lpstr>My Path Forward</vt:lpstr>
      <vt:lpstr>Next Steps for the Studio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 Structure</dc:title>
  <dc:creator>Windows User</dc:creator>
  <cp:lastModifiedBy>Windows User</cp:lastModifiedBy>
  <cp:revision>14</cp:revision>
  <dcterms:created xsi:type="dcterms:W3CDTF">2025-06-12T21:37:25Z</dcterms:created>
  <dcterms:modified xsi:type="dcterms:W3CDTF">2025-07-21T01:21:10Z</dcterms:modified>
</cp:coreProperties>
</file>